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10"/>
  </p:notesMasterIdLst>
  <p:sldIdLst>
    <p:sldId id="257" r:id="rId2"/>
    <p:sldId id="258" r:id="rId3"/>
    <p:sldId id="264" r:id="rId4"/>
    <p:sldId id="265" r:id="rId5"/>
    <p:sldId id="266" r:id="rId6"/>
    <p:sldId id="262" r:id="rId7"/>
    <p:sldId id="267" r:id="rId8"/>
    <p:sldId id="26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05A"/>
    <a:srgbClr val="15A344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CFC81-132E-45BB-9AD9-D0810D1C2136}" type="datetimeFigureOut">
              <a:rPr lang="ru-RU" smtClean="0"/>
              <a:pPr/>
              <a:t>07.10.2015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5FC98B-EA1C-4E72-AA37-1E4E58B166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656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FC98B-EA1C-4E72-AA37-1E4E58B1660B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126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0AB27-9492-4B13-B107-585630F638C3}" type="datetimeFigureOut">
              <a:rPr lang="ru-RU" smtClean="0"/>
              <a:pPr/>
              <a:t>07.10.2015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4A41DF-9C7A-4CD9-88F4-324D722C5A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0AB27-9492-4B13-B107-585630F638C3}" type="datetimeFigureOut">
              <a:rPr lang="ru-RU" smtClean="0"/>
              <a:pPr/>
              <a:t>07.10.2015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A41DF-9C7A-4CD9-88F4-324D722C5A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0AB27-9492-4B13-B107-585630F638C3}" type="datetimeFigureOut">
              <a:rPr lang="ru-RU" smtClean="0"/>
              <a:pPr/>
              <a:t>07.10.2015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A41DF-9C7A-4CD9-88F4-324D722C5A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840AB27-9492-4B13-B107-585630F638C3}" type="datetimeFigureOut">
              <a:rPr lang="ru-RU" smtClean="0"/>
              <a:pPr/>
              <a:t>07.10.2015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64A41DF-9C7A-4CD9-88F4-324D722C5A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0AB27-9492-4B13-B107-585630F638C3}" type="datetimeFigureOut">
              <a:rPr lang="ru-RU" smtClean="0"/>
              <a:pPr/>
              <a:t>07.10.2015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A41DF-9C7A-4CD9-88F4-324D722C5A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0AB27-9492-4B13-B107-585630F638C3}" type="datetimeFigureOut">
              <a:rPr lang="ru-RU" smtClean="0"/>
              <a:pPr/>
              <a:t>07.10.2015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A41DF-9C7A-4CD9-88F4-324D722C5A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A41DF-9C7A-4CD9-88F4-324D722C5A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0AB27-9492-4B13-B107-585630F638C3}" type="datetimeFigureOut">
              <a:rPr lang="ru-RU" smtClean="0"/>
              <a:pPr/>
              <a:t>07.10.2015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0AB27-9492-4B13-B107-585630F638C3}" type="datetimeFigureOut">
              <a:rPr lang="ru-RU" smtClean="0"/>
              <a:pPr/>
              <a:t>07.10.2015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A41DF-9C7A-4CD9-88F4-324D722C5A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0AB27-9492-4B13-B107-585630F638C3}" type="datetimeFigureOut">
              <a:rPr lang="ru-RU" smtClean="0"/>
              <a:pPr/>
              <a:t>07.10.2015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A41DF-9C7A-4CD9-88F4-324D722C5A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840AB27-9492-4B13-B107-585630F638C3}" type="datetimeFigureOut">
              <a:rPr lang="ru-RU" smtClean="0"/>
              <a:pPr/>
              <a:t>07.10.2015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64A41DF-9C7A-4CD9-88F4-324D722C5A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0AB27-9492-4B13-B107-585630F638C3}" type="datetimeFigureOut">
              <a:rPr lang="ru-RU" smtClean="0"/>
              <a:pPr/>
              <a:t>07.10.2015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4A41DF-9C7A-4CD9-88F4-324D722C5A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840AB27-9492-4B13-B107-585630F638C3}" type="datetimeFigureOut">
              <a:rPr lang="ru-RU" smtClean="0"/>
              <a:pPr/>
              <a:t>07.10.2015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64A41DF-9C7A-4CD9-88F4-324D722C5A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ленові листки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2132856"/>
            <a:ext cx="6768751" cy="424847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764432"/>
          </a:xfrm>
        </p:spPr>
        <p:txBody>
          <a:bodyPr>
            <a:no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 уроку: Компаративний аналіз новел                               “ Останній листок ” О.Генрі </a:t>
            </a:r>
            <a:br>
              <a:rPr lang="uk-UA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 “ Кленові листки ” В.Стефаника.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108447513_3571750_BMweO0GaeV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940152" y="4581128"/>
            <a:ext cx="1678399" cy="187220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228928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00B050"/>
                </a:solidFill>
              </a:rPr>
              <a:t>Мета уроку: </a:t>
            </a:r>
            <a:r>
              <a:rPr lang="uk-UA" sz="4000" i="1" dirty="0" smtClean="0">
                <a:solidFill>
                  <a:srgbClr val="FFFF00"/>
                </a:solidFill>
              </a:rPr>
              <a:t>використовуючи компаративний аналіз, знайти спільні риси та відмінності творів; </a:t>
            </a:r>
            <a:br>
              <a:rPr lang="uk-UA" sz="4000" i="1" dirty="0" smtClean="0">
                <a:solidFill>
                  <a:srgbClr val="FFFF00"/>
                </a:solidFill>
              </a:rPr>
            </a:br>
            <a:r>
              <a:rPr lang="uk-UA" sz="4000" i="1" dirty="0" smtClean="0">
                <a:solidFill>
                  <a:srgbClr val="FFFF00"/>
                </a:solidFill>
              </a:rPr>
              <a:t>розвивати уміння аналізувати  твори, мислити абстрактно і образно; </a:t>
            </a:r>
            <a:br>
              <a:rPr lang="uk-UA" sz="4000" i="1" dirty="0" smtClean="0">
                <a:solidFill>
                  <a:srgbClr val="FFFF00"/>
                </a:solidFill>
              </a:rPr>
            </a:br>
            <a:r>
              <a:rPr lang="uk-UA" sz="4000" i="1" dirty="0" smtClean="0">
                <a:solidFill>
                  <a:srgbClr val="FFFF00"/>
                </a:solidFill>
              </a:rPr>
              <a:t>формувати у учнів загальнолюдські моральні цінності.</a:t>
            </a:r>
            <a:br>
              <a:rPr lang="uk-UA" sz="4000" i="1" dirty="0" smtClean="0">
                <a:solidFill>
                  <a:srgbClr val="FFFF00"/>
                </a:solidFill>
              </a:rPr>
            </a:br>
            <a:r>
              <a:rPr lang="uk-UA" sz="4000" i="1" dirty="0" smtClean="0">
                <a:solidFill>
                  <a:srgbClr val="FFFF00"/>
                </a:solidFill>
              </a:rPr>
              <a:t/>
            </a:r>
            <a:br>
              <a:rPr lang="uk-UA" sz="4000" i="1" dirty="0" smtClean="0">
                <a:solidFill>
                  <a:srgbClr val="FFFF00"/>
                </a:solidFill>
              </a:rPr>
            </a:br>
            <a:r>
              <a:rPr lang="uk-UA" sz="4000" i="1" dirty="0" smtClean="0">
                <a:solidFill>
                  <a:srgbClr val="FFFF00"/>
                </a:solidFill>
              </a:rPr>
              <a:t> </a:t>
            </a:r>
            <a:endParaRPr lang="ru-RU" sz="4000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вислови о.генрі.jpg" id="6" name="Содержимое 5"/>
          <p:cNvPicPr>
            <a:picLocks noChangeAspect="1" noGrp="1"/>
          </p:cNvPicPr>
          <p:nvPr>
            <p:ph idx="1"/>
          </p:nvPr>
        </p:nvPicPr>
        <p:blipFill>
          <a:blip cstate="print" r:embed="rId3"/>
          <a:stretch>
            <a:fillRect/>
          </a:stretch>
        </p:blipFill>
        <p:spPr>
          <a:xfrm>
            <a:off x="3812329" y="1340768"/>
            <a:ext cx="1551759" cy="217216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5760640"/>
          </a:xfrm>
        </p:spPr>
        <p:txBody>
          <a:bodyPr>
            <a:normAutofit fontScale="90000"/>
          </a:bodyPr>
          <a:lstStyle/>
          <a:p>
            <a:r>
              <a:rPr dirty="0" lang="uk-UA" smtClean="0" sz="28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  </a:t>
            </a:r>
            <a:r>
              <a:rPr b="1" dirty="0" lang="uk-UA" smtClean="0" sz="28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“ Треба прагнути бути людиною, незважаючи на всю жорстокість навколишнього світу, і це можливо ”. </a:t>
            </a:r>
            <a:br>
              <a:rPr b="1" dirty="0" lang="uk-UA" smtClean="0" sz="28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b="1" dirty="0" lang="uk-UA" smtClean="0" sz="28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                                                                                              </a:t>
            </a:r>
            <a:r>
              <a:rPr b="1" dirty="0" i="1" lang="uk-UA" smtClean="0" sz="28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О.Генрі</a:t>
            </a:r>
            <a:br>
              <a:rPr b="1" dirty="0" i="1" lang="uk-UA" smtClean="0" sz="28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b="1" dirty="0" lang="uk-UA" smtClean="0" sz="28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/>
            </a:r>
            <a:br>
              <a:rPr b="1" dirty="0" lang="uk-UA" smtClean="0" sz="28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b="1" dirty="0" lang="uk-UA" smtClean="0" sz="28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/>
            </a:r>
            <a:br>
              <a:rPr b="1" dirty="0" lang="uk-UA" smtClean="0" sz="28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dirty="0" lang="uk-UA" smtClean="0" sz="2800">
                <a:solidFill>
                  <a:srgbClr val="002060"/>
                </a:solidFill>
                <a:latin charset="0" pitchFamily="18" typeface="Times New Roman"/>
                <a:cs charset="0" pitchFamily="18" typeface="Times New Roman"/>
              </a:rPr>
              <a:t/>
            </a:r>
            <a:br>
              <a:rPr dirty="0" lang="uk-UA" smtClean="0" sz="2800">
                <a:solidFill>
                  <a:srgbClr val="002060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dirty="0" lang="uk-UA" smtClean="0" sz="2800">
                <a:solidFill>
                  <a:srgbClr val="002060"/>
                </a:solidFill>
                <a:latin charset="0" pitchFamily="18" typeface="Times New Roman"/>
                <a:cs charset="0" pitchFamily="18" typeface="Times New Roman"/>
              </a:rPr>
              <a:t/>
            </a:r>
            <a:br>
              <a:rPr dirty="0" lang="uk-UA" smtClean="0" sz="2800">
                <a:solidFill>
                  <a:srgbClr val="002060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dirty="0" lang="uk-UA" smtClean="0" sz="2800">
                <a:solidFill>
                  <a:srgbClr val="002060"/>
                </a:solidFill>
                <a:latin charset="0" pitchFamily="18" typeface="Times New Roman"/>
                <a:cs charset="0" pitchFamily="18" typeface="Times New Roman"/>
              </a:rPr>
              <a:t>  </a:t>
            </a:r>
            <a:br>
              <a:rPr dirty="0" lang="uk-UA" smtClean="0" sz="2800">
                <a:solidFill>
                  <a:srgbClr val="002060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b="1" dirty="0" lang="uk-UA" smtClean="0" sz="28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 “ Людський біль цідиться крізь серце моє, як крізь  сито, і ранить до крові ”.</a:t>
            </a:r>
            <a:br>
              <a:rPr b="1" dirty="0" lang="uk-UA" smtClean="0" sz="28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b="1" dirty="0" lang="uk-UA" smtClean="0" sz="28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                                                                                                                    </a:t>
            </a:r>
            <a:r>
              <a:rPr b="1" dirty="0" i="1" lang="uk-UA" smtClean="0" sz="28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В.Стефаник</a:t>
            </a:r>
            <a:r>
              <a:rPr b="1" dirty="0" lang="uk-UA" smtClean="0" sz="28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/>
            </a:r>
            <a:br>
              <a:rPr b="1" dirty="0" lang="uk-UA" smtClean="0" sz="28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dirty="0" lang="uk-UA" smtClean="0" sz="2800">
                <a:solidFill>
                  <a:srgbClr val="002060"/>
                </a:solidFill>
                <a:latin charset="0" pitchFamily="18" typeface="Times New Roman"/>
                <a:cs charset="0" pitchFamily="18" typeface="Times New Roman"/>
              </a:rPr>
              <a:t/>
            </a:r>
            <a:br>
              <a:rPr dirty="0" lang="uk-UA" smtClean="0" sz="2800">
                <a:solidFill>
                  <a:srgbClr val="002060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dirty="0" lang="uk-UA" smtClean="0" sz="28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/>
            </a:r>
            <a:br>
              <a:rPr dirty="0" lang="uk-UA" smtClean="0" sz="28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</a:br>
            <a:r>
              <a:rPr dirty="0" lang="uk-UA" smtClean="0" sz="28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/>
            </a:r>
            <a:br>
              <a:rPr dirty="0" lang="uk-UA" smtClean="0" sz="28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</a:br>
            <a:endParaRPr dirty="0" lang="ru-RU" sz="2800">
              <a:solidFill>
                <a:srgbClr val="FFFF00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стефаник.jpg" id="7" name="Рисунок 6"/>
          <p:cNvPicPr>
            <a:picLocks noChangeAspect="1"/>
          </p:cNvPicPr>
          <p:nvPr/>
        </p:nvPicPr>
        <p:blipFill>
          <a:blip cstate="print" r:embed="rId4"/>
          <a:srcRect b="56"/>
          <a:stretch>
            <a:fillRect/>
          </a:stretch>
        </p:blipFill>
        <p:spPr>
          <a:xfrm>
            <a:off x="3923928" y="4149080"/>
            <a:ext cx="1754417" cy="240691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и вовели як жанру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lum bright="-4000" contrast="-52000"/>
          </a:blip>
          <a:stretch>
            <a:fillRect/>
          </a:stretch>
        </p:blipFill>
        <p:spPr>
          <a:xfrm>
            <a:off x="500034" y="1214422"/>
            <a:ext cx="8064896" cy="5328592"/>
          </a:xfrm>
          <a:gradFill>
            <a:gsLst>
              <a:gs pos="0">
                <a:schemeClr val="bg2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r>
              <a:rPr lang="uk-UA" b="1" i="1" dirty="0" smtClean="0">
                <a:solidFill>
                  <a:srgbClr val="FFFF00"/>
                </a:solidFill>
              </a:rPr>
              <a:t>Літературорознавчий словник</a:t>
            </a:r>
            <a:endParaRPr lang="ru-RU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714355"/>
          <a:ext cx="8229600" cy="57768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9811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rgbClr val="FFFF00"/>
                          </a:solidFill>
                        </a:rPr>
                        <a:t>О.Генрі “ Останній листок ”</a:t>
                      </a:r>
                      <a:endParaRPr lang="ru-RU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solidFill>
                            <a:srgbClr val="FFFF00"/>
                          </a:solidFill>
                        </a:rPr>
                        <a:t>    В.Стефаник “ Кленові листки ”</a:t>
                      </a:r>
                      <a:endParaRPr lang="ru-RU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  <a:tr h="796221">
                <a:tc>
                  <a:txBody>
                    <a:bodyPr/>
                    <a:lstStyle/>
                    <a:p>
                      <a:pPr marL="228600" indent="-228600">
                        <a:buFontTx/>
                        <a:buChar char="-"/>
                      </a:pPr>
                      <a:r>
                        <a:rPr lang="uk-UA" sz="1400" b="1" dirty="0" smtClean="0"/>
                        <a:t> Хто є головними героями новели “ Останній листок ”? Чим вони займаються?  Їхній соціальний статус?</a:t>
                      </a:r>
                    </a:p>
                  </a:txBody>
                  <a:tcPr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  -  </a:t>
                      </a: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Відтворіть ланцюжок подій у новелі                       “ Кленові</a:t>
                      </a:r>
                      <a:r>
                        <a:rPr lang="uk-UA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листки ”.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90000"/>
                      </a:schemeClr>
                    </a:solidFill>
                  </a:tcPr>
                </a:tc>
              </a:tr>
              <a:tr h="862572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  Джоні хвора на пневмонію. Які художні </a:t>
                      </a:r>
                    </a:p>
                    <a:p>
                      <a:pPr algn="l">
                        <a:buFontTx/>
                        <a:buNone/>
                      </a:pP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   деталі</a:t>
                      </a:r>
                      <a:r>
                        <a:rPr lang="uk-UA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допомагають зрозуміти небезпечність</a:t>
                      </a:r>
                    </a:p>
                    <a:p>
                      <a:pPr algn="l">
                        <a:buFontTx/>
                        <a:buNone/>
                      </a:pPr>
                      <a:r>
                        <a:rPr lang="uk-UA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 цієї хвороби?</a:t>
                      </a:r>
                    </a:p>
                  </a:txBody>
                  <a:tcPr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  Назвіть основних персонажів. Хто вони?</a:t>
                      </a:r>
                    </a:p>
                    <a:p>
                      <a:endParaRPr lang="uk-UA" sz="1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-  Яке було життя родини Івана?</a:t>
                      </a:r>
                    </a:p>
                  </a:txBody>
                  <a:tcPr>
                    <a:solidFill>
                      <a:schemeClr val="tx2">
                        <a:lumMod val="90000"/>
                      </a:schemeClr>
                    </a:solidFill>
                  </a:tcPr>
                </a:tc>
              </a:tr>
              <a:tr h="729180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 Як виглядає</a:t>
                      </a:r>
                      <a:r>
                        <a:rPr lang="uk-UA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старий Берман? Які деталі в 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uk-UA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описі його зовнішності запам'яталися  вам?  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uk-UA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Чи привабливий він зовні?</a:t>
                      </a:r>
                    </a:p>
                  </a:txBody>
                  <a:tcPr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uk-UA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uk-UA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 </a:t>
                      </a:r>
                      <a:r>
                        <a:rPr kumimoji="0" lang="uk-UA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Чому народження ще однієї дитини  не стало радісною подією?</a:t>
                      </a: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endParaRPr lang="uk-UA" sz="1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90000"/>
                      </a:schemeClr>
                    </a:solidFill>
                  </a:tcPr>
                </a:tc>
              </a:tr>
              <a:tr h="488202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 Берман усе життя мріяв створити шедевр. 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uk-UA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Чи здійснилася його мрія? Якою ціною?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  <a:r>
                        <a:rPr kumimoji="0" lang="uk-UA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-  </a:t>
                      </a:r>
                      <a:r>
                        <a:rPr kumimoji="0" lang="uk-UA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Яким батько бачить майбутнє своїх дітей?</a:t>
                      </a:r>
                      <a:r>
                        <a:rPr kumimoji="0" lang="uk-UA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Кого  він звинувачує у їхній долі?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90000"/>
                      </a:schemeClr>
                    </a:solidFill>
                  </a:tcPr>
                </a:tc>
              </a:tr>
              <a:tr h="388464">
                <a:tc>
                  <a:txBody>
                    <a:bodyPr/>
                    <a:lstStyle/>
                    <a:p>
                      <a:r>
                        <a:rPr lang="uk-UA" b="1" dirty="0" smtClean="0"/>
                        <a:t>-  </a:t>
                      </a: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Що</a:t>
                      </a:r>
                      <a:r>
                        <a:rPr lang="uk-UA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 цій новелі вражає найбільше?</a:t>
                      </a:r>
                    </a:p>
                  </a:txBody>
                  <a:tcPr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  <a:r>
                        <a:rPr kumimoji="0" lang="uk-UA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  Який епізод є найдраматичнішим?</a:t>
                      </a:r>
                    </a:p>
                  </a:txBody>
                  <a:tcPr>
                    <a:solidFill>
                      <a:schemeClr val="tx2">
                        <a:lumMod val="90000"/>
                      </a:schemeClr>
                    </a:solidFill>
                  </a:tcPr>
                </a:tc>
              </a:tr>
              <a:tr h="806502">
                <a:tc>
                  <a:txBody>
                    <a:bodyPr/>
                    <a:lstStyle/>
                    <a:p>
                      <a:r>
                        <a:rPr lang="uk-UA" b="1" dirty="0" smtClean="0"/>
                        <a:t>-  </a:t>
                      </a: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Як ви гадаєте, яку думку намагався донести  </a:t>
                      </a:r>
                    </a:p>
                    <a:p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  до</a:t>
                      </a:r>
                      <a:r>
                        <a:rPr lang="uk-UA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нас О.Генрі?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  <a:r>
                        <a:rPr kumimoji="0" lang="uk-UA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uk-UA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  </a:t>
                      </a:r>
                      <a:r>
                        <a:rPr kumimoji="0" lang="uk-UA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 що співає мати у своїй останній пісні?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   Чому</a:t>
                      </a:r>
                      <a:r>
                        <a:rPr lang="uk-UA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твір має таку назву?</a:t>
                      </a:r>
                      <a:endParaRPr lang="ru-RU" sz="1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90000"/>
                      </a:schemeClr>
                    </a:solidFill>
                  </a:tcPr>
                </a:tc>
              </a:tr>
              <a:tr h="862572"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uk-UA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Чи можна новелу назвати психологічною драмою,</a:t>
                      </a:r>
                      <a:r>
                        <a:rPr lang="uk-UA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яка змушує плакати разом із хворою матір'ю? 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864096"/>
          </a:xfrm>
        </p:spPr>
        <p:txBody>
          <a:bodyPr>
            <a:noAutofit/>
          </a:bodyPr>
          <a:lstStyle/>
          <a:p>
            <a:pPr algn="ctr"/>
            <a:r>
              <a:rPr lang="uk-UA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Експрес – опитування за змістом творів:</a:t>
            </a:r>
            <a:br>
              <a:rPr lang="uk-UA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символыка плюща и клёна.jpg" id="4" name="Содержимое 3"/>
          <p:cNvPicPr>
            <a:picLocks noChangeAspect="1" noGrp="1"/>
          </p:cNvPicPr>
          <p:nvPr>
            <p:ph idx="1"/>
          </p:nvPr>
        </p:nvPicPr>
        <p:blipFill>
          <a:blip cstate="print" r:embed="rId2"/>
          <a:stretch>
            <a:fillRect/>
          </a:stretch>
        </p:blipFill>
        <p:spPr>
          <a:xfrm>
            <a:off x="428596" y="785794"/>
            <a:ext cx="8429684" cy="4432993"/>
          </a:xfr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 lang="uk-UA" smtClean="0"/>
              <a:t/>
            </a:r>
            <a:br>
              <a:rPr dirty="0" lang="uk-UA" smtClean="0"/>
            </a:br>
            <a:r>
              <a:rPr dirty="0" lang="ru-RU" smtClean="0">
                <a:solidFill>
                  <a:srgbClr val="FFFF00"/>
                </a:solidFill>
              </a:rPr>
              <a:t>                </a:t>
            </a:r>
            <a:r>
              <a:rPr dirty="0" err="1" lang="ru-RU" smtClean="0">
                <a:solidFill>
                  <a:srgbClr val="FFFF00"/>
                </a:solidFill>
              </a:rPr>
              <a:t>Символіка</a:t>
            </a:r>
            <a:r>
              <a:rPr dirty="0" lang="ru-RU" smtClean="0">
                <a:solidFill>
                  <a:srgbClr val="FFFF00"/>
                </a:solidFill>
              </a:rPr>
              <a:t>  </a:t>
            </a:r>
            <a:r>
              <a:rPr dirty="0" err="1" lang="ru-RU" smtClean="0">
                <a:solidFill>
                  <a:srgbClr val="FFFF00"/>
                </a:solidFill>
              </a:rPr>
              <a:t>рослин</a:t>
            </a:r>
            <a:r>
              <a:rPr dirty="0" lang="ru-RU" smtClean="0">
                <a:solidFill>
                  <a:srgbClr val="FFFF00"/>
                </a:solidFill>
              </a:rPr>
              <a:t/>
            </a:r>
            <a:br>
              <a:rPr dirty="0" lang="ru-RU" smtClean="0">
                <a:solidFill>
                  <a:srgbClr val="FFFF00"/>
                </a:solidFill>
              </a:rPr>
            </a:br>
            <a:endParaRPr dirty="0" lang="ru-RU">
              <a:solidFill>
                <a:srgbClr val="FFFF00"/>
              </a:solidFill>
            </a:endParaRPr>
          </a:p>
        </p:txBody>
      </p:sp>
      <p:pic>
        <p:nvPicPr>
          <p:cNvPr descr="символыка новели.jpg" id="7" name="Рисунок 6"/>
          <p:cNvPicPr>
            <a:picLocks noChangeAspect="1"/>
          </p:cNvPicPr>
          <p:nvPr/>
        </p:nvPicPr>
        <p:blipFill>
          <a:blip cstate="print" r:embed="rId3"/>
          <a:srcRect b="170" r="83"/>
          <a:stretch>
            <a:fillRect/>
          </a:stretch>
        </p:blipFill>
        <p:spPr>
          <a:xfrm>
            <a:off x="1285852" y="5153067"/>
            <a:ext cx="2786082" cy="1704933"/>
          </a:xfrm>
          <a:prstGeom prst="rect">
            <a:avLst/>
          </a:prstGeom>
        </p:spPr>
      </p:pic>
      <p:pic>
        <p:nvPicPr>
          <p:cNvPr descr="кленовый лист.jpg" id="8" name="Рисунок 7"/>
          <p:cNvPicPr>
            <a:picLocks noChangeAspect="1"/>
          </p:cNvPicPr>
          <p:nvPr/>
        </p:nvPicPr>
        <p:blipFill>
          <a:blip r:embed="rId4"/>
          <a:srcRect r="27"/>
          <a:stretch>
            <a:fillRect/>
          </a:stretch>
        </p:blipFill>
        <p:spPr>
          <a:xfrm>
            <a:off x="4857752" y="5133480"/>
            <a:ext cx="2879003" cy="17245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39552" y="692697"/>
          <a:ext cx="8229600" cy="58326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84192"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 </a:t>
                      </a:r>
                      <a:r>
                        <a:rPr lang="uk-UA" dirty="0" smtClean="0"/>
                        <a:t>Спільні  риси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                Відмінності  творів</a:t>
                      </a:r>
                      <a:endParaRPr lang="ru-RU" dirty="0"/>
                    </a:p>
                  </a:txBody>
                  <a:tcPr/>
                </a:tc>
              </a:tr>
              <a:tr h="992497">
                <a:tc>
                  <a:txBody>
                    <a:bodyPr/>
                    <a:lstStyle/>
                    <a:p>
                      <a:r>
                        <a:rPr lang="uk-UA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1.  Берман проявляє людяність до дівчини, рятує її ціною свого життя. </a:t>
                      </a:r>
                    </a:p>
                    <a:p>
                      <a:r>
                        <a:rPr lang="uk-UA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Батько любить своїх дітей, ладен віддати все заради них, але змінити суспільний лад не може.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1. </a:t>
                      </a:r>
                      <a:r>
                        <a:rPr lang="uk-UA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 новелі О.Генрі людяне відношення Бермана рятує життя героїні, а в новелі В.Стефаника батько не може нічого змінити</a:t>
                      </a:r>
                      <a:r>
                        <a:rPr lang="uk-UA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. Він виражає ПРОТЕСТ.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952978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2. </a:t>
                      </a:r>
                      <a:r>
                        <a:rPr lang="uk-UA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Новели сумні, трагічні, у фіналі обох творів гинуть герої.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2. </a:t>
                      </a:r>
                      <a:r>
                        <a:rPr lang="uk-UA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Новела О.Генрі не така песимістична, отже ми відчуваємо після її прочитання не жаль, а полегшення й просвітлення.  Отже дружба,самопожертва допомагають скрасити</a:t>
                      </a:r>
                      <a:r>
                        <a:rPr lang="uk-UA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людське існування, зробити його осмисленим і щасливим. </a:t>
                      </a:r>
                    </a:p>
                    <a:p>
                      <a:r>
                        <a:rPr lang="uk-UA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В новелі В.Стефаника  - повна туга,бо умови життя героїв  нелюдські. </a:t>
                      </a:r>
                      <a:r>
                        <a:rPr lang="uk-UA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32417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3. </a:t>
                      </a:r>
                      <a:r>
                        <a:rPr lang="uk-UA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Автори точними художніми деталями змальовують довершені картини життя бідних художниць і життя бідних селян.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3. </a:t>
                      </a:r>
                      <a:r>
                        <a:rPr lang="uk-UA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В</a:t>
                      </a:r>
                      <a:r>
                        <a:rPr lang="uk-UA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новелі “ Кленові листки “  одним із героїв є дитина    -  розумний, моторний хлопчик Семенко.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32417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4. </a:t>
                      </a:r>
                      <a:r>
                        <a:rPr lang="uk-UA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 новелах присутня психологічна напруга і несподіваний фінал. Вимальовується внутрішній світ, переживання героїв.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4. </a:t>
                      </a:r>
                      <a:r>
                        <a:rPr lang="uk-UA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 кленових листків з'являється тільки наприкінці твору</a:t>
                      </a:r>
                      <a:r>
                        <a:rPr lang="uk-UA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 прощальній пісні матері.</a:t>
                      </a:r>
                      <a:r>
                        <a:rPr lang="uk-UA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38145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uk-UA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uk-UA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Символіка рослин.</a:t>
                      </a:r>
                      <a:endParaRPr lang="uk-UA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5. </a:t>
                      </a:r>
                      <a:r>
                        <a:rPr lang="uk-UA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Кленовий лист – символ самотності, трагедії людського життя. Лист плюща – символ боротьби за життя.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4096"/>
          </a:xfrm>
        </p:spPr>
        <p:txBody>
          <a:bodyPr>
            <a:noAutofit/>
          </a:bodyPr>
          <a:lstStyle/>
          <a:p>
            <a:r>
              <a:rPr lang="uk-UA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Що об'єднує новели і чим вони відрізняються?</a:t>
            </a:r>
            <a:br>
              <a:rPr lang="uk-UA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b06cd53f46f1d751ee7b925fe97fd8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91880" y="4077072"/>
            <a:ext cx="2141346" cy="209130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636640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Домашнє завдання:</a:t>
            </a:r>
            <a:b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uk-UA" b="1" i="1" dirty="0" smtClean="0">
                <a:solidFill>
                  <a:schemeClr val="accent2">
                    <a:lumMod val="75000"/>
                  </a:schemeClr>
                </a:solidFill>
              </a:rPr>
              <a:t>до уроку </a:t>
            </a:r>
            <a:br>
              <a:rPr lang="uk-UA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uk-UA" b="1" i="1" dirty="0" smtClean="0">
                <a:solidFill>
                  <a:schemeClr val="accent2">
                    <a:lumMod val="75000"/>
                  </a:schemeClr>
                </a:solidFill>
              </a:rPr>
              <a:t>позакласного читання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прочитати і підготувати  аналіз однієї  з новел  О.Генрі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314</TotalTime>
  <Words>492</Words>
  <Application>Microsoft Office PowerPoint</Application>
  <PresentationFormat>Экран (4:3)</PresentationFormat>
  <Paragraphs>47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Calibri</vt:lpstr>
      <vt:lpstr>Constantia</vt:lpstr>
      <vt:lpstr>Times New Roman</vt:lpstr>
      <vt:lpstr>Wingdings 2</vt:lpstr>
      <vt:lpstr>Бумажная</vt:lpstr>
      <vt:lpstr>   Тема уроку: Компаративний аналіз новел                               “ Останній листок ” О.Генрі  та “ Кленові листки ” В.Стефаника.</vt:lpstr>
      <vt:lpstr>Мета уроку: використовуючи компаративний аналіз, знайти спільні риси та відмінності творів;  розвивати уміння аналізувати  твори, мислити абстрактно і образно;  формувати у учнів загальнолюдські моральні цінності.   </vt:lpstr>
      <vt:lpstr>  “ Треба прагнути бути людиною, незважаючи на всю жорстокість навколишнього світу, і це можливо ”.                                                                                                О.Генрі         “ Людський біль цідиться крізь серце моє, як крізь  сито, і ранить до крові ”.                                                                                                                     В.Стефаник    </vt:lpstr>
      <vt:lpstr>Літературорознавчий словник</vt:lpstr>
      <vt:lpstr>Експрес – опитування за змістом творів: </vt:lpstr>
      <vt:lpstr>                 Символіка  рослин </vt:lpstr>
      <vt:lpstr>    Що об'єднує новели і чим вони відрізняються?     </vt:lpstr>
      <vt:lpstr>Домашнє завдання: до уроку  позакласного читання прочитати і підготувати  аналіз однієї  з новел  О.Генрі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Nout</cp:lastModifiedBy>
  <cp:revision>32</cp:revision>
  <dcterms:created xsi:type="dcterms:W3CDTF">2015-07-21T07:37:10Z</dcterms:created>
  <dcterms:modified xsi:type="dcterms:W3CDTF">2015-10-07T18:03:51Z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600554</vt:lpwstr>
  </property>
  <property fmtid="{D5CDD505-2E9C-101B-9397-08002B2CF9AE}" name="NXPowerLiteVersion" pid="3">
    <vt:lpwstr>D4.1.4</vt:lpwstr>
  </property>
</Properties>
</file>