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theme+xml" PartName="/ppt/theme/theme3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5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Default ContentType="application/x-fontdata" Extension="fntdata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2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slideLayout+xml" PartName="/ppt/slideLayouts/slideLayout16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wmf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266" r:id="rId4"/>
    <p:sldId id="265" r:id="rId5"/>
    <p:sldId id="258" r:id="rId6"/>
    <p:sldId id="271" r:id="rId7"/>
    <p:sldId id="287" r:id="rId8"/>
    <p:sldId id="289" r:id="rId9"/>
    <p:sldId id="261" r:id="rId10"/>
    <p:sldId id="260" r:id="rId11"/>
    <p:sldId id="286" r:id="rId12"/>
    <p:sldId id="268" r:id="rId13"/>
    <p:sldId id="269" r:id="rId14"/>
    <p:sldId id="270" r:id="rId15"/>
    <p:sldId id="262" r:id="rId16"/>
    <p:sldId id="280" r:id="rId17"/>
    <p:sldId id="281" r:id="rId18"/>
    <p:sldId id="282" r:id="rId19"/>
    <p:sldId id="283" r:id="rId20"/>
    <p:sldId id="284" r:id="rId21"/>
    <p:sldId id="285" r:id="rId22"/>
    <p:sldId id="263" r:id="rId23"/>
    <p:sldId id="264" r:id="rId24"/>
    <p:sldId id="267" r:id="rId25"/>
    <p:sldId id="290" r:id="rId26"/>
  </p:sldIdLst>
  <p:sldSz cx="9144000" cy="6858000" type="screen4x3"/>
  <p:notesSz cx="6858000" cy="9144000"/>
  <p:embeddedFontLs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SkazkaForSerge"/>
      <p:regular r:id="rId32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C0066"/>
    <a:srgbClr val="A42320"/>
    <a:srgbClr val="C42A26"/>
    <a:srgbClr val="8D1E1B"/>
    <a:srgbClr val="820041"/>
    <a:srgbClr val="B05408"/>
    <a:srgbClr val="993300"/>
    <a:srgbClr val="BE282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82" autoAdjust="0"/>
    <p:restoredTop sz="97869" autoAdjust="0"/>
  </p:normalViewPr>
  <p:slideViewPr>
    <p:cSldViewPr>
      <p:cViewPr>
        <p:scale>
          <a:sx n="69" d="100"/>
          <a:sy n="69" d="100"/>
        </p:scale>
        <p:origin x="-540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5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1.fntdata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C642B1F-0527-4AE2-A354-518C05FFF1A4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34BD422-634B-40D9-AC60-3653A829A1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13B2686-874D-4D02-B33B-1F52AFB96FC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DF446-FC13-4CAA-8FD3-30F72BE1406B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285DB-2CA0-4E95-B0C3-B72AE26172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48BAE-C869-4BD8-9368-B12114936891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11C82-01BC-4FCD-AEE6-D59148885C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16FB7-7A2F-467D-8698-518ECB466A0F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C779F-AF6A-46DF-8E63-5FF0B369DB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A1843-3C18-45AB-A435-4EBB09C95A8E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92742-4133-4CA3-A9D7-BBF2727E51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999DD-E4C8-44C0-A297-D323661D9B75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E2AE0-33DC-40E6-988D-7900B1CBB1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CE5FD-ADFE-4AA9-9B90-2B1FBCAA65F8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626CF-2DAE-498E-805B-51FE97F1EC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65A5E-0415-49B6-A9BC-C6F96F227828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18848-E87B-490F-B2CE-59CE816E5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B5E88-0D69-41A6-AF20-75FDD5A33337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F724B-76AA-452D-AB65-435589CF21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97907-EF62-4791-8951-04EA312351BE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D36E8-4C95-4DF1-966F-B626A23CD2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0718D-7FCD-42F3-8CA9-ABE5E77E52A2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8F4A2-631F-48FC-89D0-053CF10A7A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8AC6B-C41A-4C44-BE70-C865DBECD39E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F6FD9-020E-4484-BBCC-8CE8A17DCF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328F4-C4E2-4040-BF89-D6EB49BDBB07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E254B-2B8F-40EB-9F40-D7CEEAB650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DFE61-F0DF-4067-8C5F-396BF3010167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86F4C-2FA8-4A1E-A512-6D49F1C91C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87B58-4D3D-4EFD-860E-723309F98835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6910A-1055-421D-B7BE-48D3931495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BC291-7A1D-4AE6-B462-DF20CBBC2E82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3F75B-1E2B-4981-8848-4E9B1C5316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A2914-0CED-4441-82C0-C64DA575FAB0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A224B-DA7F-46F4-94D8-6B7CEBAE64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C909F-BEA5-44F9-AABE-A1FC1666E917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EDDFB-E51A-41B4-8814-3B7A8D37F7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E7897-8F35-462A-9F07-B4761495F24F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AEA48-E3C1-4981-9EC0-E45DBC98F3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71078-8ABD-46BA-B762-C84DDB887005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8C3F2-8431-41B6-BCBA-5285DCBA22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4D0CA-95A0-42A5-A2B9-4C18D8E1B346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F6B43-D4E3-4605-980F-E48EB504E3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2A61A-44BD-4556-B502-D52739B24C0A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C780F-13CA-4522-9224-EF02EBC0AD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39143-D2DF-4F24-92C4-2D5602A52936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897E8-44AB-4B9F-A419-BD493086C1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ED05EC-1E1A-42AD-A2BE-441416032361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D7D044E-914B-42FC-A535-A032857345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759DA18E-202B-45E9-AB91-C0CACF5F3937}" type="datetimeFigureOut">
              <a:rPr lang="ru-RU"/>
              <a:pPr>
                <a:defRPr/>
              </a:pPr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508D5991-7A6A-4C7B-A91E-EF98CFF37D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1" r:id="rId2"/>
    <p:sldLayoutId id="2147483680" r:id="rId3"/>
    <p:sldLayoutId id="2147483679" r:id="rId4"/>
    <p:sldLayoutId id="2147483678" r:id="rId5"/>
    <p:sldLayoutId id="2147483677" r:id="rId6"/>
    <p:sldLayoutId id="2147483676" r:id="rId7"/>
    <p:sldLayoutId id="2147483675" r:id="rId8"/>
    <p:sldLayoutId id="2147483674" r:id="rId9"/>
    <p:sldLayoutId id="2147483673" r:id="rId10"/>
    <p:sldLayoutId id="214748367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file:///F:\&#1057;&#1077;&#1084;&#1110;&#1085;&#1072;&#1088;%20&#1087;&#1086;&#1095;&#1072;&#1090;&#1082;&#1086;&#1074;&#1080;&#1093;%20&#1082;&#1083;&#1072;&#1089;&#1110;&#1074;\Neizvesten_-_Uchat_v_shkole_minus_horeografiya_muzika_izo_(get-tune.net).mp3" TargetMode="External" Type="http://schemas.openxmlformats.org/officeDocument/2006/relationships/hyperlink"/><Relationship Id="rId1" Target="../slideLayouts/slideLayout1.xml" Type="http://schemas.openxmlformats.org/officeDocument/2006/relationships/slideLayout"/><Relationship Id="rId4" Target="../media/image4.jpeg" Type="http://schemas.openxmlformats.org/officeDocument/2006/relationships/image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 ?><Relationships xmlns="http://schemas.openxmlformats.org/package/2006/relationships"><Relationship Id="rId2" Target="../media/image2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 ?><Relationships xmlns="http://schemas.openxmlformats.org/package/2006/relationships"><Relationship Id="rId3" Target="../media/image30.jpeg" Type="http://schemas.openxmlformats.org/officeDocument/2006/relationships/image"/><Relationship Id="rId2" Target="../media/image2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gif"/><Relationship Id="rId4" Type="http://schemas.openxmlformats.org/officeDocument/2006/relationships/hyperlink" Target="file:///F:\&#1057;&#1077;&#1084;&#1110;&#1085;&#1072;&#1088;%20&#1087;&#1086;&#1095;&#1072;&#1090;&#1082;&#1086;&#1074;&#1080;&#1093;%20&#1082;&#1083;&#1072;&#1089;&#1110;&#1074;\&#1053;&#1072;&#1090;&#1072;&#1083;&#1103;%20&#1052;&#1072;&#1081;%20-%20&#1055;&#1077;&#1088;&#1096;&#1080;&#1081;%20&#1076;&#1079;&#1074;&#1086;&#1085;&#1080;&#1082;%20(&#1092;&#1086;&#1085;&#1086;&#1075;&#1088;&#1072;&#1084;&#1072;).mp3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 ?><Relationships xmlns="http://schemas.openxmlformats.org/package/2006/relationships"><Relationship Id="rId3" Target="../media/image36.gif" Type="http://schemas.openxmlformats.org/officeDocument/2006/relationships/image"/><Relationship Id="rId2" Target="../media/image35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3.jpeg" Type="http://schemas.openxmlformats.org/officeDocument/2006/relationships/image"/><Relationship Id="rId4" Target="file:///F:\&#1057;&#1077;&#1084;&#1110;&#1085;&#1072;&#1088;%20&#1087;&#1086;&#1095;&#1072;&#1090;&#1082;&#1086;&#1074;&#1080;&#1093;%20&#1082;&#1083;&#1072;&#1089;&#1110;&#1074;\Neizvesten_-_Uchat_v_shkole_minus_horeografiya_muzika_izo_(get-tune.net).mp3" TargetMode="External" Type="http://schemas.openxmlformats.org/officeDocument/2006/relationships/hyperlink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7" Type="http://schemas.openxmlformats.org/officeDocument/2006/relationships/image" Target="../media/image14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54089" y="1556792"/>
            <a:ext cx="5472608" cy="3312368"/>
          </a:xfrm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31750" contourW="12700">
              <a:bevelT w="63500" h="571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dirty="0" err="1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kazkaForSerge" pitchFamily="18" charset="0"/>
              </a:rPr>
              <a:t>Подорож</a:t>
            </a:r>
            <a:r>
              <a:rPr lang="ru-RU" sz="4800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kazkaForSerge" pitchFamily="18" charset="0"/>
              </a:rPr>
              <a:t> </a:t>
            </a:r>
            <a:br>
              <a:rPr lang="ru-RU" sz="4800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kazkaForSerge" pitchFamily="18" charset="0"/>
              </a:rPr>
            </a:br>
            <a:r>
              <a:rPr lang="ru-RU" sz="4800" dirty="0" err="1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kazkaForSerge" pitchFamily="18" charset="0"/>
              </a:rPr>
              <a:t>країною</a:t>
            </a:r>
            <a:r>
              <a:rPr lang="ru-RU" sz="4800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kazkaForSerge" pitchFamily="18" charset="0"/>
              </a:rPr>
              <a:t> </a:t>
            </a:r>
            <a:r>
              <a:rPr lang="ru-RU" sz="4800" dirty="0" err="1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kazkaForSerge" pitchFamily="18" charset="0"/>
              </a:rPr>
              <a:t>Знань</a:t>
            </a:r>
            <a:endParaRPr lang="ru-RU" sz="6000" b="1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kazkaForSerge" pitchFamily="18" charset="0"/>
            </a:endParaRPr>
          </a:p>
        </p:txBody>
      </p:sp>
      <p:sp>
        <p:nvSpPr>
          <p:cNvPr id="2662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738" y="4292600"/>
            <a:ext cx="4824412" cy="1728788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uk-UA" sz="2400" smtClean="0">
                <a:solidFill>
                  <a:srgbClr val="A42320"/>
                </a:solidFill>
                <a:latin typeface="SkazkaForSerge"/>
              </a:rPr>
              <a:t>Урок в 1 класі</a:t>
            </a:r>
            <a:endParaRPr lang="ru-RU" sz="2400" smtClean="0">
              <a:solidFill>
                <a:srgbClr val="A42320"/>
              </a:solidFill>
              <a:latin typeface="SkazkaForSerge"/>
            </a:endParaRPr>
          </a:p>
          <a:p>
            <a:pPr>
              <a:spcBef>
                <a:spcPct val="0"/>
              </a:spcBef>
            </a:pPr>
            <a:r>
              <a:rPr lang="ru-RU" sz="2200" smtClean="0">
                <a:solidFill>
                  <a:schemeClr val="tx1"/>
                </a:solidFill>
                <a:latin typeface="SkazkaForSerge"/>
              </a:rPr>
              <a:t>учитель початкових класів</a:t>
            </a:r>
          </a:p>
          <a:p>
            <a:pPr>
              <a:spcBef>
                <a:spcPct val="0"/>
              </a:spcBef>
            </a:pPr>
            <a:r>
              <a:rPr lang="ru-RU" sz="2200" smtClean="0">
                <a:solidFill>
                  <a:schemeClr val="tx1"/>
                </a:solidFill>
                <a:latin typeface="SkazkaForSerge"/>
              </a:rPr>
              <a:t>в</a:t>
            </a:r>
            <a:r>
              <a:rPr lang="uk-UA" sz="2200" smtClean="0">
                <a:solidFill>
                  <a:schemeClr val="tx1"/>
                </a:solidFill>
                <a:latin typeface="SkazkaForSerge"/>
              </a:rPr>
              <a:t>ищої категорії</a:t>
            </a:r>
          </a:p>
          <a:p>
            <a:pPr>
              <a:spcBef>
                <a:spcPct val="0"/>
              </a:spcBef>
            </a:pPr>
            <a:r>
              <a:rPr lang="uk-UA" sz="2200" smtClean="0">
                <a:solidFill>
                  <a:schemeClr val="tx1"/>
                </a:solidFill>
                <a:latin typeface="SkazkaForSerge"/>
              </a:rPr>
              <a:t>Марчихинобудської ЗОШ І-ІІІ ст.</a:t>
            </a:r>
          </a:p>
          <a:p>
            <a:pPr>
              <a:spcBef>
                <a:spcPct val="0"/>
              </a:spcBef>
            </a:pPr>
            <a:r>
              <a:rPr lang="uk-UA" sz="2200" smtClean="0">
                <a:solidFill>
                  <a:schemeClr val="tx1"/>
                </a:solidFill>
                <a:latin typeface="SkazkaForSerge"/>
              </a:rPr>
              <a:t>Рубан Т. М.</a:t>
            </a:r>
            <a:endParaRPr lang="ru-RU" sz="2200" smtClean="0">
              <a:solidFill>
                <a:schemeClr val="tx1"/>
              </a:solidFill>
              <a:latin typeface="SkazkaForSerge"/>
            </a:endParaRPr>
          </a:p>
        </p:txBody>
      </p:sp>
      <p:pic>
        <p:nvPicPr>
          <p:cNvPr id="26627" name="Picture 2" descr="D:\мои документы\Наташа\Семінар початкові\ТМ\hello_html_65efcbf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963" y="711200"/>
            <a:ext cx="10477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04075" y="404813"/>
            <a:ext cx="1420813" cy="196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Назви сусідів числа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1632986"/>
            <a:ext cx="245451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… 5 …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3140968"/>
            <a:ext cx="245451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… 7 …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6336" y="4592229"/>
            <a:ext cx="245451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… 8 …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1700808"/>
            <a:ext cx="245451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… 4 …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68144" y="4581128"/>
            <a:ext cx="245451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… 9 …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88944" y="3212976"/>
            <a:ext cx="245451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… 3 …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49873" y="1239143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4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03848" y="1267969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6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49873" y="2744627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6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49937" y="2762382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8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07704" y="4221088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7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95312" y="4130564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9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868144" y="1267969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3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08304" y="1287918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5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868143" y="2762382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2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452320" y="2800086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4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012160" y="4168268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8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452320" y="4152706"/>
            <a:ext cx="95410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10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Врятуй зайчика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0" name="Picture 2" descr="D:\Мои документы\наташа\малюнки\Для презентации\i (12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51275" y="2781300"/>
            <a:ext cx="1362075" cy="1809750"/>
          </a:xfrm>
        </p:spPr>
      </p:pic>
      <p:pic>
        <p:nvPicPr>
          <p:cNvPr id="10243" name="Picture 3" descr="D:\Мои документы\наташа\малюнки\Для презентации\i (1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4076700"/>
            <a:ext cx="1998662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D:\Мои документы\наташа\малюнки\Для презентации\i (1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3275" y="1584325"/>
            <a:ext cx="2214563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D:\Мои документы\наташа\малюнки\Для презентации\i (13) - копи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263" y="1682750"/>
            <a:ext cx="1871662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 descr="D:\Мои документы\наташа\малюнки\Для презентации\i (13) - копи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11750" y="4043363"/>
            <a:ext cx="1908175" cy="142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7" descr="D:\Мои документы\наташа\малюнки\Для презентации\i (14) - копи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950" y="1412875"/>
            <a:ext cx="1949450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8" descr="D:\Мои документы\наташа\малюнки\Для презентации\i (14) - копи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3141663"/>
            <a:ext cx="2232025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7" name="Picture 9" descr="D:\Мои документы\наташа\малюнки\Для презентации\i (14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48488" y="1682750"/>
            <a:ext cx="19272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8" name="Picture 10" descr="D:\Мои документы\наташа\малюнки\Для презентации\i (14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43663" y="5051425"/>
            <a:ext cx="2189162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uk-UA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ятикутник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91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Правильный пятиугольник 3"/>
          <p:cNvSpPr/>
          <p:nvPr/>
        </p:nvSpPr>
        <p:spPr>
          <a:xfrm>
            <a:off x="2555875" y="2133600"/>
            <a:ext cx="4103688" cy="3455988"/>
          </a:xfrm>
          <a:prstGeom prst="pentagon">
            <a:avLst/>
          </a:prstGeom>
          <a:solidFill>
            <a:schemeClr val="bg1"/>
          </a:solidFill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8" descr="http://content.foto.mail.ru/mail/zinadanilova/_blogs/i-360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163"/>
            <a:ext cx="9167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5003800" y="2708275"/>
            <a:ext cx="3240088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000000"/>
                </a:solidFill>
                <a:latin typeface="Calibri" pitchFamily="34" charset="0"/>
              </a:rPr>
              <a:t>Буратіно потягнувся, </a:t>
            </a:r>
            <a:br>
              <a:rPr lang="ru-RU" sz="200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2000">
                <a:solidFill>
                  <a:srgbClr val="000000"/>
                </a:solidFill>
                <a:latin typeface="Calibri" pitchFamily="34" charset="0"/>
              </a:rPr>
              <a:t>Раз зігнувся, два зігнувся, </a:t>
            </a:r>
            <a:br>
              <a:rPr lang="ru-RU" sz="200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2000">
                <a:solidFill>
                  <a:srgbClr val="000000"/>
                </a:solidFill>
                <a:latin typeface="Calibri" pitchFamily="34" charset="0"/>
              </a:rPr>
              <a:t>Три присів, чотири встав, </a:t>
            </a:r>
            <a:br>
              <a:rPr lang="ru-RU" sz="200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2000">
                <a:solidFill>
                  <a:srgbClr val="000000"/>
                </a:solidFill>
                <a:latin typeface="Calibri" pitchFamily="34" charset="0"/>
              </a:rPr>
              <a:t>П’ять – вперед закрокував. </a:t>
            </a:r>
            <a:br>
              <a:rPr lang="ru-RU" sz="200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2000">
                <a:solidFill>
                  <a:srgbClr val="000000"/>
                </a:solidFill>
                <a:latin typeface="Calibri" pitchFamily="34" charset="0"/>
              </a:rPr>
              <a:t>Буратіно покрутився, </a:t>
            </a:r>
            <a:br>
              <a:rPr lang="ru-RU" sz="200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2000">
                <a:solidFill>
                  <a:srgbClr val="000000"/>
                </a:solidFill>
                <a:latin typeface="Calibri" pitchFamily="34" charset="0"/>
              </a:rPr>
              <a:t>Раз схилився, два схилився. </a:t>
            </a:r>
            <a:br>
              <a:rPr lang="ru-RU" sz="200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2000">
                <a:solidFill>
                  <a:srgbClr val="000000"/>
                </a:solidFill>
                <a:latin typeface="Calibri" pitchFamily="34" charset="0"/>
              </a:rPr>
              <a:t>Потім далі він пішов, </a:t>
            </a:r>
            <a:br>
              <a:rPr lang="ru-RU" sz="200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2000">
                <a:solidFill>
                  <a:srgbClr val="000000"/>
                </a:solidFill>
                <a:latin typeface="Calibri" pitchFamily="34" charset="0"/>
              </a:rPr>
              <a:t>Але ключик не знайшов, </a:t>
            </a:r>
            <a:br>
              <a:rPr lang="ru-RU" sz="200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2000">
                <a:solidFill>
                  <a:srgbClr val="000000"/>
                </a:solidFill>
                <a:latin typeface="Calibri" pitchFamily="34" charset="0"/>
              </a:rPr>
              <a:t>Щоби ключика дістати, </a:t>
            </a:r>
            <a:br>
              <a:rPr lang="ru-RU" sz="200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2000">
                <a:solidFill>
                  <a:srgbClr val="000000"/>
                </a:solidFill>
                <a:latin typeface="Calibri" pitchFamily="34" charset="0"/>
              </a:rPr>
              <a:t>Треба нам навшпиньки стати 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16016" y="2060848"/>
            <a:ext cx="3502113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spc="50" dirty="0" err="1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Фізкультхвилинка</a:t>
            </a:r>
            <a:endParaRPr lang="ru-RU" sz="3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uk-UA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зупинка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03210" y="1268760"/>
            <a:ext cx="433144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Казковий ліс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40963" name="Picture 2" descr="D:\Мои документы\наташа\малюнки\Для презентации\skazochnyiy-fon-12-1200x84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348038" y="2349500"/>
            <a:ext cx="5284787" cy="3725863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Впізнай казку за малюнком</a:t>
            </a:r>
            <a:r>
              <a:rPr lang="ru-RU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4" name="Picture 2" descr="C:\Users\Avgustin\Desktop\Lisi4ka&amp;Volk03-t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012825"/>
            <a:ext cx="4248150" cy="392906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 rot="3142563">
            <a:off x="4106407" y="2966767"/>
            <a:ext cx="5544616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Лисичка-сестричка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та вовк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908050"/>
            <a:ext cx="5087937" cy="3529013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Впізнай казку за малюнком</a:t>
            </a:r>
            <a:r>
              <a:rPr lang="ru-RU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4797152"/>
            <a:ext cx="385682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Івасик </a:t>
            </a:r>
            <a:r>
              <a:rPr lang="uk-UA" sz="4400" b="1" spc="50" dirty="0" err="1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Телесик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Впізнай казку за малюнком</a:t>
            </a:r>
            <a:r>
              <a:rPr lang="ru-RU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5" name="Picture 7" descr="C:\Users\Avgustin\Desktop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31913" y="1311275"/>
            <a:ext cx="3956050" cy="411003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868144" y="5035823"/>
            <a:ext cx="27799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Рукавичка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rtlCol="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b="1" dirty="0" lang="uk-UA" smtClean="0" spc="5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Впізнай казкового героя</a:t>
            </a:r>
            <a:endParaRPr b="1" dirty="0" lang="ru-RU" spc="5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058" name="Заголовок 1"/>
          <p:cNvSpPr txBox="1">
            <a:spLocks/>
          </p:cNvSpPr>
          <p:nvPr/>
        </p:nvSpPr>
        <p:spPr bwMode="auto">
          <a:xfrm>
            <a:off x="395288" y="1052513"/>
            <a:ext cx="82296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uk-UA" sz="2800">
                <a:latin charset="0" pitchFamily="18" typeface="Times New Roman"/>
              </a:rPr>
              <a:t>Що втекло від баби з дідом,</a:t>
            </a:r>
            <a:r>
              <a:rPr lang="ru-RU" sz="2800">
                <a:latin charset="0" pitchFamily="18" typeface="Times New Roman"/>
              </a:rPr>
              <a:t/>
            </a:r>
            <a:br>
              <a:rPr lang="ru-RU" sz="2800">
                <a:latin charset="0" pitchFamily="18" typeface="Times New Roman"/>
              </a:rPr>
            </a:br>
            <a:r>
              <a:rPr lang="uk-UA" sz="2800">
                <a:latin charset="0" pitchFamily="18" typeface="Times New Roman"/>
              </a:rPr>
              <a:t>Не сиділо на печі.</a:t>
            </a:r>
            <a:r>
              <a:rPr lang="ru-RU" sz="2800">
                <a:latin charset="0" pitchFamily="18" typeface="Times New Roman"/>
              </a:rPr>
              <a:t/>
            </a:r>
            <a:br>
              <a:rPr lang="ru-RU" sz="2800">
                <a:latin charset="0" pitchFamily="18" typeface="Times New Roman"/>
              </a:rPr>
            </a:br>
            <a:r>
              <a:rPr lang="uk-UA" sz="2800">
                <a:latin charset="0" pitchFamily="18" typeface="Times New Roman"/>
              </a:rPr>
              <a:t>А зустрілось з зайченятком</a:t>
            </a:r>
            <a:r>
              <a:rPr lang="ru-RU" sz="2800">
                <a:latin charset="0" pitchFamily="18" typeface="Times New Roman"/>
              </a:rPr>
              <a:t/>
            </a:r>
            <a:br>
              <a:rPr lang="ru-RU" sz="2800">
                <a:latin charset="0" pitchFamily="18" typeface="Times New Roman"/>
              </a:rPr>
            </a:br>
            <a:r>
              <a:rPr lang="uk-UA" sz="2800">
                <a:latin charset="0" pitchFamily="18" typeface="Times New Roman"/>
              </a:rPr>
              <a:t>Й  ну співать йому пісні. </a:t>
            </a:r>
            <a:endParaRPr lang="ru-RU" sz="2800">
              <a:latin charset="0" pitchFamily="18" typeface="Times New Roman"/>
            </a:endParaRPr>
          </a:p>
        </p:txBody>
      </p:sp>
      <p:sp>
        <p:nvSpPr>
          <p:cNvPr id="45059" name="Прямоугольник 5"/>
          <p:cNvSpPr>
            <a:spLocks noChangeArrowheads="1"/>
          </p:cNvSpPr>
          <p:nvPr/>
        </p:nvSpPr>
        <p:spPr bwMode="auto">
          <a:xfrm>
            <a:off x="3635375" y="3573463"/>
            <a:ext cx="4860925" cy="237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uk-UA">
              <a:solidFill>
                <a:srgbClr val="000000"/>
              </a:solidFill>
              <a:latin charset="0" pitchFamily="18" typeface="Times New Roman"/>
            </a:endParaRPr>
          </a:p>
          <a:p>
            <a:r>
              <a:rPr lang="uk-UA" sz="2800">
                <a:solidFill>
                  <a:srgbClr val="000000"/>
                </a:solidFill>
                <a:latin charset="0" pitchFamily="18" typeface="Times New Roman"/>
              </a:rPr>
              <a:t>В темнім лісі проживає,</a:t>
            </a:r>
            <a:r>
              <a:rPr lang="ru-RU" sz="2800">
                <a:solidFill>
                  <a:srgbClr val="000000"/>
                </a:solidFill>
                <a:latin charset="0" pitchFamily="18" typeface="Times New Roman"/>
              </a:rPr>
              <a:t/>
            </a:r>
            <a:br>
              <a:rPr lang="ru-RU" sz="2800">
                <a:solidFill>
                  <a:srgbClr val="000000"/>
                </a:solidFill>
                <a:latin charset="0" pitchFamily="18" typeface="Times New Roman"/>
              </a:rPr>
            </a:br>
            <a:r>
              <a:rPr lang="uk-UA" sz="2800">
                <a:solidFill>
                  <a:srgbClr val="000000"/>
                </a:solidFill>
                <a:latin charset="0" pitchFamily="18" typeface="Times New Roman"/>
              </a:rPr>
              <a:t>Довгий хвіст пухнастий має.</a:t>
            </a:r>
            <a:r>
              <a:rPr lang="ru-RU" sz="2800">
                <a:solidFill>
                  <a:srgbClr val="000000"/>
                </a:solidFill>
                <a:latin charset="0" pitchFamily="18" typeface="Times New Roman"/>
              </a:rPr>
              <a:t/>
            </a:r>
            <a:br>
              <a:rPr lang="ru-RU" sz="2800">
                <a:solidFill>
                  <a:srgbClr val="000000"/>
                </a:solidFill>
                <a:latin charset="0" pitchFamily="18" typeface="Times New Roman"/>
              </a:rPr>
            </a:br>
            <a:r>
              <a:rPr lang="uk-UA" sz="2800">
                <a:solidFill>
                  <a:srgbClr val="000000"/>
                </a:solidFill>
                <a:latin charset="0" pitchFamily="18" typeface="Times New Roman"/>
              </a:rPr>
              <a:t>Їй на місці не сидиться.</a:t>
            </a:r>
            <a:r>
              <a:rPr lang="ru-RU" sz="2800">
                <a:solidFill>
                  <a:srgbClr val="000000"/>
                </a:solidFill>
                <a:latin charset="0" pitchFamily="18" typeface="Times New Roman"/>
              </a:rPr>
              <a:t/>
            </a:r>
            <a:br>
              <a:rPr lang="ru-RU" sz="2800">
                <a:solidFill>
                  <a:srgbClr val="000000"/>
                </a:solidFill>
                <a:latin charset="0" pitchFamily="18" typeface="Times New Roman"/>
              </a:rPr>
            </a:br>
            <a:r>
              <a:rPr lang="uk-UA" sz="2800">
                <a:solidFill>
                  <a:srgbClr val="000000"/>
                </a:solidFill>
                <a:latin charset="0" pitchFamily="18" typeface="Times New Roman"/>
              </a:rPr>
              <a:t>А зовуть її ...  </a:t>
            </a:r>
            <a:r>
              <a:rPr lang="ru-RU">
                <a:solidFill>
                  <a:srgbClr val="000000"/>
                </a:solidFill>
                <a:latin charset="0" pitchFamily="18" typeface="Times New Roman"/>
              </a:rPr>
              <a:t/>
            </a:r>
            <a:br>
              <a:rPr lang="ru-RU">
                <a:solidFill>
                  <a:srgbClr val="000000"/>
                </a:solidFill>
                <a:latin charset="0" pitchFamily="18" typeface="Times New Roman"/>
              </a:rPr>
            </a:br>
            <a:endParaRPr lang="ru-RU">
              <a:solidFill>
                <a:srgbClr val="000000"/>
              </a:solidFill>
              <a:latin charset="0" pitchFamily="18" typeface="Times New Roman"/>
            </a:endParaRPr>
          </a:p>
        </p:txBody>
      </p:sp>
      <p:pic>
        <p:nvPicPr>
          <p:cNvPr descr="http://savepic.net/579586.png" id="7" name="Picture 4"/>
          <p:cNvPicPr>
            <a:picLocks noChangeArrowheads="1" noChangeAspect="1"/>
          </p:cNvPicPr>
          <p:nvPr/>
        </p:nvPicPr>
        <p:blipFill>
          <a:blip r:embed="rId2"/>
          <a:srcRect r="73"/>
          <a:stretch>
            <a:fillRect/>
          </a:stretch>
        </p:blipFill>
        <p:spPr bwMode="auto">
          <a:xfrm>
            <a:off x="5651500" y="1154113"/>
            <a:ext cx="3073400" cy="277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Vesely_horovod4" id="8" name="Рисунок 7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1750" y="2898775"/>
            <a:ext cx="3492500" cy="371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rtlCol="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b="1" dirty="0" lang="uk-UA" smtClean="0" spc="5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Впізнай казкового героя</a:t>
            </a:r>
            <a:endParaRPr b="1" dirty="0" lang="ru-RU" spc="5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1588" y="1412875"/>
            <a:ext cx="8229601" cy="1871663"/>
          </a:xfrm>
          <a:prstGeom prst="rect">
            <a:avLst/>
          </a:prstGeom>
        </p:spPr>
        <p:txBody>
          <a:bodyPr anchor="ctr">
            <a:normAutofit fontScale="97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dirty="0" lang="uk-UA" sz="3600">
                <a:solidFill>
                  <a:prstClr val="black"/>
                </a:solidFill>
                <a:latin typeface="+mn-lt"/>
              </a:rPr>
              <a:t>            </a:t>
            </a:r>
            <a:r>
              <a:rPr dirty="0" lang="uk-UA" sz="2900">
                <a:solidFill>
                  <a:prstClr val="black"/>
                </a:solidFill>
                <a:latin typeface="+mn-lt"/>
              </a:rPr>
              <a:t>На городі виростала, сили набиралась.</a:t>
            </a:r>
            <a:r>
              <a:rPr dirty="0" lang="ru-RU" sz="2900">
                <a:solidFill>
                  <a:prstClr val="black"/>
                </a:solidFill>
                <a:latin typeface="+mn-lt"/>
              </a:rPr>
              <a:t>                </a:t>
            </a:r>
          </a:p>
          <a:p>
            <a:pPr fontAlgn="auto">
              <a:spcAft>
                <a:spcPts val="0"/>
              </a:spcAft>
              <a:defRPr/>
            </a:pPr>
            <a:r>
              <a:rPr dirty="0" lang="ru-RU" sz="2900">
                <a:solidFill>
                  <a:prstClr val="black"/>
                </a:solidFill>
                <a:latin typeface="+mn-lt"/>
              </a:rPr>
              <a:t>               </a:t>
            </a:r>
            <a:r>
              <a:rPr dirty="0" lang="uk-UA" sz="2900">
                <a:solidFill>
                  <a:prstClr val="black"/>
                </a:solidFill>
                <a:latin typeface="+mn-lt"/>
              </a:rPr>
              <a:t>Восени уже достигла, великою стала.</a:t>
            </a:r>
            <a:r>
              <a:rPr dirty="0" lang="ru-RU" sz="2900">
                <a:solidFill>
                  <a:prstClr val="black"/>
                </a:solidFill>
                <a:latin typeface="+mn-lt"/>
              </a:rPr>
              <a:t/>
            </a:r>
            <a:br>
              <a:rPr dirty="0" lang="ru-RU" sz="2900">
                <a:solidFill>
                  <a:prstClr val="black"/>
                </a:solidFill>
                <a:latin typeface="+mn-lt"/>
              </a:rPr>
            </a:br>
            <a:r>
              <a:rPr dirty="0" lang="uk-UA" sz="2900">
                <a:solidFill>
                  <a:prstClr val="black"/>
                </a:solidFill>
                <a:latin typeface="+mn-lt"/>
              </a:rPr>
              <a:t>               Став дід тоді всіх гукати:</a:t>
            </a:r>
            <a:r>
              <a:rPr dirty="0" lang="ru-RU" sz="2900">
                <a:solidFill>
                  <a:prstClr val="black"/>
                </a:solidFill>
                <a:latin typeface="+mn-lt"/>
              </a:rPr>
              <a:t/>
            </a:r>
            <a:br>
              <a:rPr dirty="0" lang="ru-RU" sz="2900">
                <a:solidFill>
                  <a:prstClr val="black"/>
                </a:solidFill>
                <a:latin typeface="+mn-lt"/>
              </a:rPr>
            </a:br>
            <a:r>
              <a:rPr dirty="0" lang="uk-UA" sz="2900">
                <a:solidFill>
                  <a:prstClr val="black"/>
                </a:solidFill>
                <a:latin typeface="+mn-lt"/>
              </a:rPr>
              <a:t>              </a:t>
            </a:r>
            <a:r>
              <a:rPr dirty="0" err="1" lang="uk-UA" sz="2900">
                <a:solidFill>
                  <a:prstClr val="black"/>
                </a:solidFill>
                <a:latin typeface="+mn-lt"/>
              </a:rPr>
              <a:t>“Час</a:t>
            </a:r>
            <a:r>
              <a:rPr dirty="0" lang="uk-UA" sz="2900">
                <a:solidFill>
                  <a:prstClr val="black"/>
                </a:solidFill>
                <a:latin typeface="+mn-lt"/>
              </a:rPr>
              <a:t> красуню нашу рвати!”</a:t>
            </a:r>
            <a:endParaRPr dirty="0" lang="ru-RU" sz="2900">
              <a:solidFill>
                <a:prstClr val="black"/>
              </a:solidFill>
              <a:latin typeface="+mn-lt"/>
            </a:endParaRPr>
          </a:p>
        </p:txBody>
      </p:sp>
      <p:pic>
        <p:nvPicPr>
          <p:cNvPr descr="http://s017.radikal.ru/i406/1110/a4/3d888565d539.png" id="6" name="Рисунок 5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 flipH="1" rot="1805129">
            <a:off x="4786313" y="2808288"/>
            <a:ext cx="3200400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D:\Мои документы\наташа\малюнки\Для презентации\skazochnyiy-fon-7-1200x9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44450"/>
            <a:ext cx="9144000" cy="6813550"/>
          </a:xfrm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2584450"/>
            <a:ext cx="6084888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9483" y="188640"/>
            <a:ext cx="8229600" cy="1143000"/>
          </a:xfrm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 якої казки?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7106" name="Rectangle 3"/>
          <p:cNvSpPr>
            <a:spLocks noChangeArrowheads="1"/>
          </p:cNvSpPr>
          <p:nvPr/>
        </p:nvSpPr>
        <p:spPr bwMode="auto">
          <a:xfrm>
            <a:off x="395288" y="1339850"/>
            <a:ext cx="70929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tabLst>
                <a:tab pos="1143000" algn="l"/>
              </a:tabLst>
            </a:pPr>
            <a:r>
              <a:rPr lang="uk-UA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Підробив він голосок,</a:t>
            </a:r>
            <a:endParaRPr lang="ru-RU" sz="2800">
              <a:solidFill>
                <a:srgbClr val="000000"/>
              </a:solidFill>
              <a:latin typeface="Times New Roman" pitchFamily="18" charset="0"/>
            </a:endParaRPr>
          </a:p>
          <a:p>
            <a:pPr algn="just" eaLnBrk="0" hangingPunct="0">
              <a:tabLst>
                <a:tab pos="1143000" algn="l"/>
              </a:tabLst>
            </a:pPr>
            <a:r>
              <a:rPr lang="uk-UA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Став малим співати.</a:t>
            </a:r>
            <a:endParaRPr lang="ru-RU" sz="2800">
              <a:solidFill>
                <a:srgbClr val="000000"/>
              </a:solidFill>
              <a:latin typeface="Times New Roman" pitchFamily="18" charset="0"/>
            </a:endParaRPr>
          </a:p>
          <a:p>
            <a:pPr algn="just" eaLnBrk="0" hangingPunct="0">
              <a:tabLst>
                <a:tab pos="1143000" algn="l"/>
              </a:tabLst>
            </a:pPr>
            <a:r>
              <a:rPr lang="uk-UA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Здогадалися вони:</a:t>
            </a:r>
            <a:endParaRPr lang="ru-RU" sz="2800">
              <a:solidFill>
                <a:srgbClr val="000000"/>
              </a:solidFill>
              <a:latin typeface="Times New Roman" pitchFamily="18" charset="0"/>
            </a:endParaRPr>
          </a:p>
          <a:p>
            <a:pPr algn="just" eaLnBrk="0" hangingPunct="0">
              <a:tabLst>
                <a:tab pos="1143000" algn="l"/>
              </a:tabLst>
            </a:pPr>
            <a:r>
              <a:rPr lang="uk-UA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Вовк – не наша мати.</a:t>
            </a:r>
            <a:endParaRPr lang="ru-RU" sz="28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365250" y="3500438"/>
            <a:ext cx="5708650" cy="32131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2800" dirty="0">
                <a:solidFill>
                  <a:prstClr val="black"/>
                </a:solidFill>
                <a:latin typeface="+mn-lt"/>
              </a:rPr>
              <a:t>Вигнав дід козу із хати,</a:t>
            </a:r>
            <a:r>
              <a:rPr lang="ru-RU" sz="2800" dirty="0">
                <a:solidFill>
                  <a:prstClr val="black"/>
                </a:solidFill>
                <a:latin typeface="+mn-lt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+mn-lt"/>
              </a:rPr>
            </a:br>
            <a:r>
              <a:rPr lang="uk-UA" sz="2800" dirty="0">
                <a:solidFill>
                  <a:prstClr val="black"/>
                </a:solidFill>
                <a:latin typeface="+mn-lt"/>
              </a:rPr>
              <a:t>Та й пішла вона блукати.</a:t>
            </a:r>
            <a:r>
              <a:rPr lang="ru-RU" sz="2800" dirty="0">
                <a:solidFill>
                  <a:prstClr val="black"/>
                </a:solidFill>
                <a:latin typeface="+mn-lt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+mn-lt"/>
              </a:rPr>
            </a:br>
            <a:r>
              <a:rPr lang="uk-UA" sz="2800" dirty="0">
                <a:solidFill>
                  <a:prstClr val="black"/>
                </a:solidFill>
                <a:latin typeface="+mn-lt"/>
              </a:rPr>
              <a:t>В зайця хатку відібрала.</a:t>
            </a:r>
            <a:r>
              <a:rPr lang="ru-RU" sz="2800" dirty="0">
                <a:solidFill>
                  <a:prstClr val="black"/>
                </a:solidFill>
                <a:latin typeface="+mn-lt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+mn-lt"/>
              </a:rPr>
            </a:br>
            <a:r>
              <a:rPr lang="uk-UA" sz="2800" dirty="0">
                <a:solidFill>
                  <a:prstClr val="black"/>
                </a:solidFill>
                <a:latin typeface="+mn-lt"/>
              </a:rPr>
              <a:t>Всі козу ту виганяли.</a:t>
            </a:r>
            <a:r>
              <a:rPr lang="ru-RU" sz="2800" dirty="0">
                <a:solidFill>
                  <a:prstClr val="black"/>
                </a:solidFill>
                <a:latin typeface="+mn-lt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+mn-lt"/>
              </a:rPr>
            </a:br>
            <a:r>
              <a:rPr lang="uk-UA" sz="2800" dirty="0">
                <a:solidFill>
                  <a:prstClr val="black"/>
                </a:solidFill>
                <a:latin typeface="+mn-lt"/>
              </a:rPr>
              <a:t>Рак козуню ущипнув,</a:t>
            </a:r>
            <a:r>
              <a:rPr lang="ru-RU" sz="2800" dirty="0">
                <a:solidFill>
                  <a:prstClr val="black"/>
                </a:solidFill>
                <a:latin typeface="+mn-lt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+mn-lt"/>
              </a:rPr>
            </a:br>
            <a:r>
              <a:rPr lang="uk-UA" sz="2800" dirty="0">
                <a:solidFill>
                  <a:prstClr val="black"/>
                </a:solidFill>
                <a:latin typeface="+mn-lt"/>
              </a:rPr>
              <a:t>Зайцю хатку повернув.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3419475"/>
            <a:ext cx="3046413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503863" y="3132138"/>
            <a:ext cx="27400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tabLst>
                <a:tab pos="1143000" algn="l"/>
              </a:tabLst>
            </a:pPr>
            <a:r>
              <a:rPr lang="uk-UA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(«Вовк і семеро козенят»)</a:t>
            </a:r>
            <a:endParaRPr lang="uk-UA" i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6011863" y="6019800"/>
            <a:ext cx="18621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i="1">
                <a:solidFill>
                  <a:srgbClr val="000000"/>
                </a:solidFill>
                <a:latin typeface="Times New Roman" pitchFamily="18" charset="0"/>
              </a:rPr>
              <a:t>(“Коза-Дереза”)</a:t>
            </a:r>
            <a:endParaRPr lang="ru-RU">
              <a:latin typeface="Times New Roman" pitchFamily="18" charset="0"/>
            </a:endParaRPr>
          </a:p>
        </p:txBody>
      </p:sp>
      <p:pic>
        <p:nvPicPr>
          <p:cNvPr id="1026" name="Picture 2" descr="F:\55ff9395678e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5413" y="1058863"/>
            <a:ext cx="3221037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uk-UA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зупинка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01202" y="1268760"/>
            <a:ext cx="629659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Річка чарівних нот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48131" name="Picture 2" descr="D:\Мои документы\наташа\малюнки\Для презентации\skazochnyiy-fon-1-1200x84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00338" y="2220913"/>
            <a:ext cx="5861050" cy="4122737"/>
          </a:xfrm>
        </p:spPr>
      </p:pic>
      <p:pic>
        <p:nvPicPr>
          <p:cNvPr id="48132" name="Picture 4" descr="D:\Мои документы\наташа\малюнки\Для презентации\noti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4005263"/>
            <a:ext cx="610552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2" descr="D:\мои документы\Наташа\Семінар початкові\ТМ\8253272.gif">
            <a:hlinkClick r:id="rId4" action="ppaction://hlinkfile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19250" y="4652963"/>
            <a:ext cx="7620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uk-UA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зупинка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6817" y="1352821"/>
            <a:ext cx="88454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Місток правильної вимови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49155" name="Picture 2" descr="D:\Мои документы\наташа\малюнки\Для презентации\i (9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59113" y="2492375"/>
            <a:ext cx="5416550" cy="3611563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813" y="260350"/>
            <a:ext cx="6346825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Кінцева зупинка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92542" y="1182196"/>
            <a:ext cx="413497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Місто Знань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50179" name="Picture 2" descr="D:\Мои документы\наташа\малюнки\Для презентации\skazochnyiy-fon-4-1200x76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01788" y="2119313"/>
            <a:ext cx="6350000" cy="4065587"/>
          </a:xfrm>
        </p:spPr>
      </p:pic>
      <p:pic>
        <p:nvPicPr>
          <p:cNvPr id="8195" name="Picture 3" descr="D:\Мои документы\наташа\малюнки\Для презентации\1_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60350"/>
            <a:ext cx="4535488" cy="46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2" descr="D:\мои документы\Наташа\Семінар початкові\ТМ\hello_html_65efcbf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24750" y="454025"/>
            <a:ext cx="10477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2492375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Дякуємо за увагу!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uk-UA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зупинка</a:t>
            </a:r>
            <a:endParaRPr lang="ru-RU" dirty="0"/>
          </a:p>
        </p:txBody>
      </p:sp>
      <p:pic>
        <p:nvPicPr>
          <p:cNvPr id="28674" name="Picture 2" descr="D:\мои документы\Наташа\Семінар початкові\Для ТМ\prew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47813" y="1412875"/>
            <a:ext cx="7229475" cy="4525963"/>
          </a:xfrm>
        </p:spPr>
      </p:pic>
      <p:sp>
        <p:nvSpPr>
          <p:cNvPr id="7" name="Прямоугольник 6"/>
          <p:cNvSpPr/>
          <p:nvPr/>
        </p:nvSpPr>
        <p:spPr>
          <a:xfrm>
            <a:off x="2627784" y="1556792"/>
            <a:ext cx="498021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Гора загадкова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28677" name="Picture 2" descr="D:\мои документы\Наташа\Семінар початкові\Для ТМ\pr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412875"/>
            <a:ext cx="722947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333375"/>
            <a:ext cx="8589962" cy="7191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uk-UA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зупинка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5261" y="1124744"/>
            <a:ext cx="779348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Стежка мовних завдань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29699" name="Picture 6" descr="D:\Мои документы\наташа\малюнки\Для презентации\skazochnyiy-fon-8-1200x805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52575" y="2103438"/>
            <a:ext cx="7056438" cy="4337050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76944" y="548680"/>
            <a:ext cx="3048397" cy="163121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0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А </a:t>
            </a:r>
            <a:r>
              <a:rPr lang="uk-UA" sz="10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а</a:t>
            </a:r>
            <a:endParaRPr lang="ru-RU" sz="10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2179896"/>
            <a:ext cx="1359668" cy="16312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0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І і</a:t>
            </a:r>
            <a:endParaRPr lang="ru-RU" sz="10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39271" y="692696"/>
            <a:ext cx="2241319" cy="16312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И </a:t>
            </a:r>
            <a:r>
              <a:rPr lang="ru-RU" sz="10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и</a:t>
            </a:r>
            <a:endParaRPr lang="ru-RU" sz="10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3184357"/>
            <a:ext cx="2143537" cy="16312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О </a:t>
            </a:r>
            <a:r>
              <a:rPr lang="ru-RU" sz="10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о</a:t>
            </a:r>
            <a:endParaRPr lang="ru-RU" sz="10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04248" y="3573016"/>
            <a:ext cx="2087431" cy="16312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У </a:t>
            </a:r>
            <a:r>
              <a:rPr lang="ru-RU" sz="10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у</a:t>
            </a:r>
            <a:endParaRPr lang="ru-RU" sz="10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 «Слово розсипалось»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84288" y="1790115"/>
            <a:ext cx="64633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Р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340768"/>
            <a:ext cx="73129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У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5952" y="1340768"/>
            <a:ext cx="73129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Ч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99716" y="1352099"/>
            <a:ext cx="72487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К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06024" y="1789850"/>
            <a:ext cx="7232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А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08104" y="1388601"/>
            <a:ext cx="280115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РУЧКА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59505" y="3502243"/>
            <a:ext cx="73129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У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7583" y="3705152"/>
            <a:ext cx="73129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Ч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52166" y="3952369"/>
            <a:ext cx="68480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Е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78632" y="4437112"/>
            <a:ext cx="76174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Н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55776" y="4221088"/>
            <a:ext cx="6815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Ь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580112" y="4166817"/>
            <a:ext cx="285206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УЧЕНЬ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 «Слово розсипалось»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772816"/>
            <a:ext cx="76174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П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700808"/>
            <a:ext cx="7232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А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1628800"/>
            <a:ext cx="64633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Р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44795" y="1789827"/>
            <a:ext cx="68480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Т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56490" y="2044005"/>
            <a:ext cx="7232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А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36096" y="1916832"/>
            <a:ext cx="277473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ПАРТА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09784" y="3875131"/>
            <a:ext cx="98296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Ш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9073" y="3717032"/>
            <a:ext cx="72487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К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94833" y="3501008"/>
            <a:ext cx="76174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О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82545" y="3857015"/>
            <a:ext cx="73930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Л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19416" y="3388720"/>
            <a:ext cx="7232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А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52583" y="3982622"/>
            <a:ext cx="314175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ШКОЛА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uk-UA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зупинка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46424" y="1196752"/>
            <a:ext cx="557421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Галявина емоцій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34819" name="Picture 4" descr="D:\Мои документы\наташа\малюнки\Для презентации\skazochnyiy-fon-2-1200x86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627313" y="2060575"/>
            <a:ext cx="5873750" cy="4254500"/>
          </a:xfrm>
        </p:spPr>
      </p:pic>
      <p:pic>
        <p:nvPicPr>
          <p:cNvPr id="34820" name="Picture 6" descr="D:\Мои документы\наташа\малюнки\Для презентации\98a596f18c14362871c1d28f5f0dd4b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8300" y="527050"/>
            <a:ext cx="1296988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9" descr="D:\Мои документы\наташа\малюнки\Для презентации\9699794_3318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3113" y="2144713"/>
            <a:ext cx="9525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2" descr="F:\Для ТМ\0_240e2_145f1f8a_L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19963" y="188913"/>
            <a:ext cx="1271587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3" descr="F:\Для ТМ\Анимации Смайлики анимированные на сайте Odvas·ru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52500" y="3760788"/>
            <a:ext cx="1589088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4" descr="F:\Для ТМ\76102680_a966db77291c385b7e466c351a3585a0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4202113"/>
            <a:ext cx="5013325" cy="91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uk-UA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зупинка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33875" y="1196752"/>
            <a:ext cx="629005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Математична вежа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35843" name="Picture 3" descr="D:\Мои документы\наташа\малюнки\Для презентации\skazochnyiy-fon-11-1200x9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08175" y="1989138"/>
            <a:ext cx="6473825" cy="4346575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858</TotalTime>
  <Words>180</Words>
  <Application>Microsoft Office PowerPoint</Application>
  <PresentationFormat>Экран (4:3)</PresentationFormat>
  <Paragraphs>33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3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Times New Roman</vt:lpstr>
      <vt:lpstr>Arial</vt:lpstr>
      <vt:lpstr>Calibri</vt:lpstr>
      <vt:lpstr>SkazkaForSerge</vt:lpstr>
      <vt:lpstr>Тема Office</vt:lpstr>
      <vt:lpstr>1_Тема Office</vt:lpstr>
      <vt:lpstr>Тема Office</vt:lpstr>
      <vt:lpstr>Слайд 1</vt:lpstr>
      <vt:lpstr>Слайд 2</vt:lpstr>
      <vt:lpstr>1 зупинка</vt:lpstr>
      <vt:lpstr>2 зупинка</vt:lpstr>
      <vt:lpstr>Слайд 5</vt:lpstr>
      <vt:lpstr>Гра «Слово розсипалось»</vt:lpstr>
      <vt:lpstr>Гра «Слово розсипалось»</vt:lpstr>
      <vt:lpstr>3 зупинка</vt:lpstr>
      <vt:lpstr>4 зупинка</vt:lpstr>
      <vt:lpstr>Назви сусідів числа</vt:lpstr>
      <vt:lpstr>Врятуй зайчика</vt:lpstr>
      <vt:lpstr>П’ятикутник</vt:lpstr>
      <vt:lpstr>Слайд 13</vt:lpstr>
      <vt:lpstr>5 зупинка</vt:lpstr>
      <vt:lpstr>Слайд 15</vt:lpstr>
      <vt:lpstr>Слайд 16</vt:lpstr>
      <vt:lpstr>Слайд 17</vt:lpstr>
      <vt:lpstr>Слайд 18</vt:lpstr>
      <vt:lpstr>Слайд 19</vt:lpstr>
      <vt:lpstr>Слайд 20</vt:lpstr>
      <vt:lpstr>6 зупинка</vt:lpstr>
      <vt:lpstr>7 зупинка</vt:lpstr>
      <vt:lpstr>Кінцева зупинка</vt:lpstr>
      <vt:lpstr>Дякуємо за увагу!</vt:lpstr>
    </vt:vector>
  </TitlesOfParts>
  <Company>МАОУ лицей №21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Сказочные</dc:title>
  <dc:creator>Ранько Елена</dc:creator>
  <cp:lastModifiedBy>Admin</cp:lastModifiedBy>
  <cp:revision>68</cp:revision>
  <dcterms:created xsi:type="dcterms:W3CDTF">2015-04-19T15:51:03Z</dcterms:created>
  <dcterms:modified xsi:type="dcterms:W3CDTF">2015-11-10T19:07:16Z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2047389</vt:lpwstr>
  </property>
  <property fmtid="{D5CDD505-2E9C-101B-9397-08002B2CF9AE}" name="NXPowerLiteVersion" pid="3">
    <vt:lpwstr>D4.1.4</vt:lpwstr>
  </property>
</Properties>
</file>