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0" r:id="rId3"/>
    <p:sldId id="261" r:id="rId4"/>
    <p:sldId id="262" r:id="rId5"/>
    <p:sldId id="269" r:id="rId6"/>
    <p:sldId id="258" r:id="rId7"/>
    <p:sldId id="259" r:id="rId8"/>
    <p:sldId id="268" r:id="rId9"/>
    <p:sldId id="263" r:id="rId10"/>
    <p:sldId id="264" r:id="rId11"/>
    <p:sldId id="265" r:id="rId12"/>
    <p:sldId id="266" r:id="rId13"/>
    <p:sldId id="267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D432DA2-9E56-47D8-85A0-C78B33AD0FAF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53349F-AE05-4CF1-9A3E-62B60BE8A3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9559" y="276410"/>
            <a:ext cx="11423177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400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Застосування інтеграла в фізиці.</a:t>
            </a:r>
          </a:p>
          <a:p>
            <a:r>
              <a:rPr lang="uk-UA" sz="34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</a:rPr>
              <a:t>Мета: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-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сприяти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глибокому засвоєнню знань фізики і 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метематики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через встановлення міжпредметних зв</a:t>
            </a:r>
            <a:r>
              <a:rPr lang="en-US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’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язків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засобами інтегрального числення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-формувати</a:t>
            </a:r>
            <a:r>
              <a:rPr lang="uk-UA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 практичні зв</a:t>
            </a:r>
            <a:r>
              <a:rPr 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язки</a:t>
            </a:r>
            <a:r>
              <a:rPr lang="uk-UA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 наукового розуміння законів і 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взаємозв</a:t>
            </a:r>
            <a:r>
              <a:rPr 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язків</a:t>
            </a:r>
            <a:r>
              <a:rPr lang="uk-UA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 явищ природи за допомогою 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розв</a:t>
            </a:r>
            <a:r>
              <a:rPr 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язування</a:t>
            </a:r>
            <a:r>
              <a:rPr lang="uk-UA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 задач.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-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розвивати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в учнів вміння узагальнювати цілісну систему, вміння реалізувати практичні зв</a:t>
            </a:r>
            <a:r>
              <a:rPr 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язки</a:t>
            </a:r>
            <a:r>
              <a:rPr lang="uk-UA" sz="2800" dirty="0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 курсів фізики і математики.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sz="2800" dirty="0" err="1" smtClean="0">
                <a:ln w="22225">
                  <a:solidFill>
                    <a:schemeClr val="accent2"/>
                  </a:solidFill>
                  <a:prstDash val="solid"/>
                </a:ln>
                <a:latin typeface="Comic Sans MS" pitchFamily="66" charset="0"/>
                <a:cs typeface="Times New Roman" pitchFamily="18" charset="0"/>
              </a:rPr>
              <a:t>-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виховувати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культуру розумової праці, створювати сприятливі умови для формування </a:t>
            </a:r>
            <a:r>
              <a:rPr lang="uk-UA" sz="2800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загальлнонавчальних</a:t>
            </a:r>
            <a:r>
              <a:rPr lang="uk-UA" sz="28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Comic Sans MS" pitchFamily="66" charset="0"/>
                <a:cs typeface="Times New Roman" pitchFamily="18" charset="0"/>
              </a:rPr>
              <a:t> умінь і навичок учнів.</a:t>
            </a:r>
            <a:endParaRPr lang="ru-RU" sz="2800" cap="none" spc="0" dirty="0">
              <a:ln w="22225">
                <a:solidFill>
                  <a:schemeClr val="accent2"/>
                </a:solidFill>
                <a:prstDash val="solid"/>
              </a:ln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57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535" y="313899"/>
            <a:ext cx="9144000" cy="1012423"/>
          </a:xfrm>
        </p:spPr>
        <p:txBody>
          <a:bodyPr/>
          <a:lstStyle/>
          <a:p>
            <a:pPr algn="ctr"/>
            <a:r>
              <a:rPr lang="ru-RU" dirty="0" err="1" smtClean="0"/>
              <a:t>Картка</a:t>
            </a:r>
            <a:r>
              <a:rPr lang="ru-RU" dirty="0" smtClean="0"/>
              <a:t> самоконтролю: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26320"/>
            <a:ext cx="9144000" cy="3931480"/>
          </a:xfrm>
        </p:spPr>
        <p:txBody>
          <a:bodyPr>
            <a:noAutofit/>
          </a:bodyPr>
          <a:lstStyle/>
          <a:p>
            <a:pPr algn="l"/>
            <a:r>
              <a:rPr lang="uk-UA" dirty="0" smtClean="0"/>
              <a:t>Оцінити свою роботу на  уроці і виставити собі від 0 до 3 балів.</a:t>
            </a:r>
          </a:p>
          <a:p>
            <a:pPr marL="457200" indent="-457200" algn="l">
              <a:buAutoNum type="arabicPeriod"/>
            </a:pPr>
            <a:r>
              <a:rPr lang="uk-UA" dirty="0" smtClean="0"/>
              <a:t>Я допомагав(ла) іншим учням , заохочував (ла) Їх до роботи</a:t>
            </a:r>
          </a:p>
          <a:p>
            <a:pPr marL="457200" indent="-457200" algn="l">
              <a:buAutoNum type="arabicPeriod"/>
            </a:pPr>
            <a:r>
              <a:rPr lang="uk-UA" dirty="0" smtClean="0"/>
              <a:t>Я вносив(ла) вдалі пропозиції . Які були враховані в ході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язування</a:t>
            </a:r>
            <a:r>
              <a:rPr lang="uk-UA" dirty="0" smtClean="0"/>
              <a:t>.</a:t>
            </a:r>
          </a:p>
          <a:p>
            <a:pPr marL="457200" indent="-457200" algn="l">
              <a:buAutoNum type="arabicPeriod"/>
            </a:pPr>
            <a:r>
              <a:rPr lang="uk-UA" dirty="0" smtClean="0"/>
              <a:t>Я активно працював(ла) у групі </a:t>
            </a:r>
          </a:p>
          <a:p>
            <a:pPr marL="457200" indent="-457200" algn="l">
              <a:buAutoNum type="arabicPeriod"/>
            </a:pPr>
            <a:r>
              <a:rPr lang="uk-UA" dirty="0" smtClean="0"/>
              <a:t>Я узагальнював(ла) думки інших та просував(ла) роботу класу вперед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397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387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Виберіть </a:t>
            </a:r>
            <a:r>
              <a:rPr lang="uk-UA" dirty="0" err="1" smtClean="0"/>
              <a:t>смайлики</a:t>
            </a:r>
            <a:r>
              <a:rPr lang="uk-UA" dirty="0" smtClean="0"/>
              <a:t> настрою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H="1" flipV="1">
            <a:off x="2185060" y="2499178"/>
            <a:ext cx="7754587" cy="222720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Admin\Desktop\eZpiNIlus-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4089" y="2446317"/>
            <a:ext cx="7753125" cy="2319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8378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0185" y="1310185"/>
            <a:ext cx="9403307" cy="2743200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Домашнє завдання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1389413" y="2624447"/>
            <a:ext cx="87877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§26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№4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285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№8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371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№6</a:t>
            </a:r>
            <a:r>
              <a:rPr lang="uk-UA" sz="2800" b="1" baseline="300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285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682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3" y="409435"/>
            <a:ext cx="9521588" cy="1883391"/>
          </a:xfrm>
        </p:spPr>
        <p:txBody>
          <a:bodyPr>
            <a:normAutofit/>
          </a:bodyPr>
          <a:lstStyle/>
          <a:p>
            <a:r>
              <a:rPr lang="uk-UA" dirty="0" smtClean="0"/>
              <a:t>Презентацію на урок підготували: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4901" y="2292824"/>
            <a:ext cx="9153099" cy="386231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      Н. І. </a:t>
            </a:r>
            <a:r>
              <a:rPr lang="uk-UA" sz="3600" dirty="0" err="1" smtClean="0"/>
              <a:t>Шабатіна</a:t>
            </a:r>
            <a:r>
              <a:rPr lang="uk-UA" sz="3600" dirty="0" smtClean="0"/>
              <a:t> – вчитель математики КЗШ№21, вчитель вищої категорії , вчитель- методист.</a:t>
            </a:r>
          </a:p>
          <a:p>
            <a:r>
              <a:rPr lang="uk-UA" sz="3600" dirty="0"/>
              <a:t> </a:t>
            </a:r>
            <a:r>
              <a:rPr lang="uk-UA" sz="3600" dirty="0" smtClean="0"/>
              <a:t>    Л.О. Тур – вчитель фізики КЗШ№21, вчитель вищої категорії, вчитель- методист.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97925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1480" y="1143001"/>
            <a:ext cx="11577320" cy="4678679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5000" dirty="0" err="1" smtClean="0"/>
              <a:t>Дяку</a:t>
            </a:r>
            <a:r>
              <a:rPr lang="uk-UA" sz="15000" dirty="0" err="1" smtClean="0"/>
              <a:t>ємо</a:t>
            </a:r>
            <a:r>
              <a:rPr lang="uk-UA" sz="15000" dirty="0" smtClean="0"/>
              <a:t> за увагу.</a:t>
            </a:r>
            <a:endParaRPr lang="ru-RU" sz="15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07977" y="245662"/>
            <a:ext cx="7096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</a:rPr>
              <a:t>Бліцопитування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3959" y="1323834"/>
            <a:ext cx="115050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 </a:t>
            </a:r>
            <a:r>
              <a:rPr lang="en-US" sz="3200" dirty="0"/>
              <a:t>s</a:t>
            </a:r>
            <a:r>
              <a:rPr lang="ru-RU" sz="3200" dirty="0"/>
              <a:t>=</a:t>
            </a:r>
            <a:r>
              <a:rPr lang="en-US" sz="3200" dirty="0"/>
              <a:t>v</a:t>
            </a:r>
            <a:r>
              <a:rPr lang="ru-RU" sz="3200" dirty="0"/>
              <a:t>*</a:t>
            </a:r>
            <a:r>
              <a:rPr lang="en-US" sz="3200" dirty="0"/>
              <a:t>t</a:t>
            </a:r>
            <a:r>
              <a:rPr lang="ru-RU" sz="3200" dirty="0"/>
              <a:t> 		А Робота і </a:t>
            </a:r>
            <a:r>
              <a:rPr lang="ru-RU" sz="3200" dirty="0" err="1"/>
              <a:t>потужність</a:t>
            </a:r>
            <a:r>
              <a:rPr lang="ru-RU" sz="3200" dirty="0"/>
              <a:t>	</a:t>
            </a:r>
          </a:p>
          <a:p>
            <a:r>
              <a:rPr lang="ru-RU" sz="3200" dirty="0"/>
              <a:t>2 </a:t>
            </a:r>
            <a:r>
              <a:rPr lang="en-US" sz="3200" dirty="0"/>
              <a:t>A</a:t>
            </a:r>
            <a:r>
              <a:rPr lang="ru-RU" sz="3200" dirty="0"/>
              <a:t>=</a:t>
            </a:r>
            <a:r>
              <a:rPr lang="en-US" sz="3200" dirty="0"/>
              <a:t>N</a:t>
            </a:r>
            <a:r>
              <a:rPr lang="ru-RU" sz="3200" dirty="0"/>
              <a:t>*</a:t>
            </a:r>
            <a:r>
              <a:rPr lang="en-US" sz="3200" dirty="0"/>
              <a:t>t</a:t>
            </a:r>
            <a:r>
              <a:rPr lang="uk-UA" sz="3200" dirty="0"/>
              <a:t> 		Б Сила струму і електричний заряд </a:t>
            </a:r>
            <a:endParaRPr lang="ru-RU" sz="3200" dirty="0"/>
          </a:p>
          <a:p>
            <a:r>
              <a:rPr lang="ru-RU" sz="3200" dirty="0"/>
              <a:t>3 </a:t>
            </a:r>
            <a:r>
              <a:rPr lang="en-US" sz="3200" dirty="0"/>
              <a:t>q</a:t>
            </a:r>
            <a:r>
              <a:rPr lang="ru-RU" sz="3200" dirty="0"/>
              <a:t>=</a:t>
            </a:r>
            <a:r>
              <a:rPr lang="en-US" sz="3200" dirty="0"/>
              <a:t>I</a:t>
            </a:r>
            <a:r>
              <a:rPr lang="ru-RU" sz="3200" dirty="0"/>
              <a:t>*</a:t>
            </a:r>
            <a:r>
              <a:rPr lang="en-US" sz="3200" dirty="0"/>
              <a:t>t</a:t>
            </a:r>
            <a:r>
              <a:rPr lang="uk-UA" sz="3200" dirty="0"/>
              <a:t> 		В Швидкість руху і переміщення </a:t>
            </a:r>
            <a:endParaRPr lang="ru-RU" sz="3200" dirty="0"/>
          </a:p>
          <a:p>
            <a:r>
              <a:rPr lang="ru-RU" sz="3200" dirty="0"/>
              <a:t>4 </a:t>
            </a:r>
            <a:r>
              <a:rPr lang="en-US" sz="3200" dirty="0"/>
              <a:t>Q</a:t>
            </a:r>
            <a:r>
              <a:rPr lang="ru-RU" sz="3200" dirty="0"/>
              <a:t>=</a:t>
            </a:r>
            <a:r>
              <a:rPr lang="en-US" sz="3200" dirty="0"/>
              <a:t>c</a:t>
            </a:r>
            <a:r>
              <a:rPr lang="ru-RU" sz="3200" dirty="0"/>
              <a:t>*</a:t>
            </a:r>
            <a:r>
              <a:rPr lang="en-US" sz="3200" dirty="0"/>
              <a:t>t</a:t>
            </a:r>
            <a:r>
              <a:rPr lang="uk-UA" sz="3200" dirty="0"/>
              <a:t>		</a:t>
            </a:r>
            <a:r>
              <a:rPr lang="uk-UA" sz="3200" dirty="0" smtClean="0"/>
              <a:t>Г </a:t>
            </a:r>
            <a:r>
              <a:rPr lang="uk-UA" sz="3200" dirty="0"/>
              <a:t>Лінійна густина і маса стрижня</a:t>
            </a:r>
            <a:endParaRPr lang="ru-RU" sz="3200" dirty="0"/>
          </a:p>
          <a:p>
            <a:r>
              <a:rPr lang="uk-UA" sz="3200" dirty="0"/>
              <a:t>			Д Кількість теплоти і теплоємність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59906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6472" y="477672"/>
            <a:ext cx="7765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Відповіді бліцопитування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091820" y="1401002"/>
            <a:ext cx="106861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/>
              <a:t>1-В</a:t>
            </a:r>
          </a:p>
          <a:p>
            <a:r>
              <a:rPr lang="uk-UA" sz="8000" dirty="0" smtClean="0"/>
              <a:t>2-А</a:t>
            </a:r>
          </a:p>
          <a:p>
            <a:r>
              <a:rPr lang="uk-UA" sz="8000" dirty="0" smtClean="0"/>
              <a:t>3-Б</a:t>
            </a:r>
          </a:p>
          <a:p>
            <a:r>
              <a:rPr lang="uk-UA" sz="8000" dirty="0" smtClean="0"/>
              <a:t>4-Д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131178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55" y="464024"/>
            <a:ext cx="906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</a:rPr>
              <a:t>Таблиця фізичних величин та співвідношень між ними.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652" y="1160061"/>
            <a:ext cx="10331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mc="http://schemas.openxmlformats.org/markup-compatibility/2006" xmlns:a14="http://schemas.microsoft.com/office/drawing/2010/main" xmlns="" xmlns:p14="http://schemas.microsoft.com/office/powerpoint/2010/main" val="4176275492"/>
              </p:ext>
            </p:extLst>
          </p:nvPr>
        </p:nvGraphicFramePr>
        <p:xfrm>
          <a:off x="1017379" y="1107951"/>
          <a:ext cx="10263116" cy="53916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2187"/>
                <a:gridCol w="2111400"/>
                <a:gridCol w="2278403"/>
                <a:gridCol w="2110315"/>
                <a:gridCol w="2270811"/>
              </a:tblGrid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      №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Величини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uk-UA" sz="2000">
                          <a:effectLst/>
                        </a:rPr>
                        <a:t>співвідношення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Знаходження похідної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Знаходження інтеграла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S-</a:t>
                      </a:r>
                      <a:r>
                        <a:rPr lang="uk-UA" sz="2000" dirty="0">
                          <a:effectLst/>
                        </a:rPr>
                        <a:t> переміщення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V-</a:t>
                      </a:r>
                      <a:r>
                        <a:rPr lang="uk-UA" sz="2000" dirty="0">
                          <a:effectLst/>
                        </a:rPr>
                        <a:t>швидкість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112500" r="-193316" b="-6605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112500" r="-108960" b="-6605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A-</a:t>
                      </a:r>
                      <a:r>
                        <a:rPr lang="uk-UA" sz="2000" dirty="0">
                          <a:effectLst/>
                        </a:rPr>
                        <a:t>робота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</a:t>
                      </a:r>
                      <a:r>
                        <a:rPr lang="uk-UA" sz="2000" dirty="0">
                          <a:effectLst/>
                        </a:rPr>
                        <a:t>-сила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210476" r="-193316" b="-5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210476" r="-108960" b="-5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</a:t>
                      </a:r>
                      <a:r>
                        <a:rPr lang="uk-UA" sz="2000" dirty="0">
                          <a:effectLst/>
                        </a:rPr>
                        <a:t>-робота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r>
                        <a:rPr lang="uk-UA" sz="2000" dirty="0">
                          <a:effectLst/>
                        </a:rPr>
                        <a:t>-потужність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10476" r="-193316" b="-4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10476" r="-108960" b="-4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57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1098" t="-319259" r="-317052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19259" r="-193316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19259" r="-108960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39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r>
                        <a:rPr lang="uk-UA" sz="2000">
                          <a:effectLst/>
                        </a:rPr>
                        <a:t>-електричний заряд</a:t>
                      </a:r>
                      <a:endParaRPr lang="ru-RU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r>
                        <a:rPr lang="uk-UA" sz="2000">
                          <a:effectLst/>
                        </a:rPr>
                        <a:t>-сила струму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55975" r="-193316" b="-11509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55975" r="-108960" b="-11509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39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r>
                        <a:rPr lang="uk-UA" sz="2000">
                          <a:effectLst/>
                        </a:rPr>
                        <a:t>-кількість теплоти</a:t>
                      </a:r>
                      <a:endParaRPr lang="ru-RU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r>
                        <a:rPr lang="uk-UA" sz="2000">
                          <a:effectLst/>
                        </a:rPr>
                        <a:t>- теплоємність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458861" r="-193316" b="-1582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458861" r="-108960" b="-1582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9765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mc="http://schemas.openxmlformats.org/markup-compatibility/2006" xmlns:a14="http://schemas.microsoft.com/office/drawing/2010/main" xmlns="" xmlns:p14="http://schemas.microsoft.com/office/powerpoint/2010/main" val="4176275492"/>
              </p:ext>
            </p:extLst>
          </p:nvPr>
        </p:nvGraphicFramePr>
        <p:xfrm>
          <a:off x="1017379" y="1107951"/>
          <a:ext cx="10263116" cy="53916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2187"/>
                <a:gridCol w="2111400"/>
                <a:gridCol w="2278403"/>
                <a:gridCol w="2110315"/>
                <a:gridCol w="2270811"/>
              </a:tblGrid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      №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Величини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uk-UA" sz="2000">
                          <a:effectLst/>
                        </a:rPr>
                        <a:t>співвідношення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Знаходження похідної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Знаходження інтеграла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S-</a:t>
                      </a:r>
                      <a:r>
                        <a:rPr lang="uk-UA" sz="2000" dirty="0">
                          <a:effectLst/>
                        </a:rPr>
                        <a:t> переміщення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V-</a:t>
                      </a:r>
                      <a:r>
                        <a:rPr lang="uk-UA" sz="2000" dirty="0">
                          <a:effectLst/>
                        </a:rPr>
                        <a:t>швидкість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112500" r="-193316" b="-6605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112500" r="-108960" b="-6605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        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A-</a:t>
                      </a:r>
                      <a:r>
                        <a:rPr lang="uk-UA" sz="2000" dirty="0">
                          <a:effectLst/>
                        </a:rPr>
                        <a:t>робота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</a:t>
                      </a:r>
                      <a:r>
                        <a:rPr lang="uk-UA" sz="2000" dirty="0">
                          <a:effectLst/>
                        </a:rPr>
                        <a:t>-сила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210476" r="-193316" b="-5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210476" r="-108960" b="-5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7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</a:t>
                      </a:r>
                      <a:r>
                        <a:rPr lang="uk-UA" sz="2000" dirty="0">
                          <a:effectLst/>
                        </a:rPr>
                        <a:t>-робота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r>
                        <a:rPr lang="uk-UA" sz="2000" dirty="0">
                          <a:effectLst/>
                        </a:rPr>
                        <a:t>-потужність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10476" r="-193316" b="-4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10476" r="-108960" b="-4542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57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71098" t="-319259" r="-317052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19259" r="-193316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19259" r="-108960" b="-25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39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r>
                        <a:rPr lang="uk-UA" sz="2000">
                          <a:effectLst/>
                        </a:rPr>
                        <a:t>-електричний заряд</a:t>
                      </a:r>
                      <a:endParaRPr lang="ru-RU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r>
                        <a:rPr lang="uk-UA" sz="2000">
                          <a:effectLst/>
                        </a:rPr>
                        <a:t>-сила струму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355975" r="-193316" b="-11509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355975" r="-108960" b="-11509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39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        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Q</a:t>
                      </a:r>
                      <a:r>
                        <a:rPr lang="uk-UA" sz="2000">
                          <a:effectLst/>
                        </a:rPr>
                        <a:t>-кількість теплоти</a:t>
                      </a:r>
                      <a:endParaRPr lang="ru-RU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r>
                        <a:rPr lang="uk-UA" sz="2000">
                          <a:effectLst/>
                        </a:rPr>
                        <a:t>- теплоємність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158289" t="-458861" r="-193316" b="-1582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blipFill rotWithShape="0">
                      <a:blip r:embed="rId2"/>
                      <a:stretch>
                        <a:fillRect l="-279191" t="-458861" r="-108960" b="-1582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55877" y="5777005"/>
            <a:ext cx="1401287" cy="565036"/>
          </a:xfrm>
          <a:prstGeom prst="rect">
            <a:avLst/>
          </a:prstGeom>
          <a:noFill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91501" y="4832709"/>
            <a:ext cx="1567543" cy="642436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0248" y="3871357"/>
            <a:ext cx="1632735" cy="618136"/>
          </a:xfrm>
          <a:prstGeom prst="rect">
            <a:avLst/>
          </a:prstGeom>
          <a:noFill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84623" y="3120591"/>
            <a:ext cx="1638796" cy="620756"/>
          </a:xfrm>
          <a:prstGeom prst="rect">
            <a:avLst/>
          </a:prstGeom>
          <a:noFill/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72748" y="2453721"/>
            <a:ext cx="1543792" cy="551354"/>
          </a:xfrm>
          <a:prstGeom prst="rect">
            <a:avLst/>
          </a:prstGeom>
          <a:noFill/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96500" y="1757548"/>
            <a:ext cx="1587625" cy="630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49" y="1612545"/>
            <a:ext cx="3972371" cy="3489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05804" y="251377"/>
            <a:ext cx="4655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Інтеграл-це площа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714398" y="495551"/>
                <a:ext cx="4872250" cy="1399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p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 b="0" i="0" smtClean="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→∞</m:t>
                                  </m:r>
                                </m:lim>
                              </m:limLow>
                            </m:fName>
                            <m:e>
                              <m:nary>
                                <m:naryPr>
                                  <m:chr m:val="∑"/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)∆</m:t>
                                  </m:r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func>
                        </m:e>
                      </m:nary>
                    </m:oMath>
                  </m:oMathPara>
                </a14:m>
                <a:endParaRPr lang="ru-RU" sz="28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4397" y="495551"/>
                <a:ext cx="4872251" cy="1399422"/>
              </a:xfrm>
              <a:prstGeom prst="rect">
                <a:avLst/>
              </a:prstGeom>
              <a:blipFill rotWithShape="0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40240" y="2016158"/>
                <a:ext cx="7287904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800" dirty="0" smtClean="0"/>
                  <a:t>Площа під графіком </a:t>
                </a:r>
                <a:r>
                  <a:rPr lang="uk-UA" sz="2800" dirty="0" err="1" smtClean="0"/>
                  <a:t>дорінює</a:t>
                </a:r>
                <a:r>
                  <a:rPr lang="uk-UA" sz="2800" dirty="0" smtClean="0"/>
                  <a:t> границі інтегральних сум, якщо діаметр </a:t>
                </a:r>
                <a:r>
                  <a:rPr lang="uk-UA" sz="2800" dirty="0" err="1" smtClean="0"/>
                  <a:t>розбиттся</a:t>
                </a:r>
                <a:r>
                  <a:rPr lang="uk-UA" sz="2800" dirty="0" smtClean="0"/>
                  <a:t>-найбільша з довжин відрізків </a:t>
                </a:r>
                <a14:m>
                  <m:oMath xmlns:m="http://schemas.openxmlformats.org/officeDocument/2006/math">
                    <m:r>
                      <a:rPr lang="uk-UA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uk-UA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uk-UA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uk-UA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−прямує до нуля.</m:t>
                    </m:r>
                  </m:oMath>
                </a14:m>
                <a:endParaRPr lang="ru-RU" sz="28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240" y="2016158"/>
                <a:ext cx="7287904" cy="1815882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1672" t="-33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97039" y="4544704"/>
            <a:ext cx="9389660" cy="2322752"/>
          </a:xfrm>
          <a:prstGeom prst="rect">
            <a:avLst/>
          </a:prstGeom>
          <a:blipFill rotWithShape="0">
            <a:blip r:embed="rId5" cstate="print"/>
            <a:stretch>
              <a:fillRect t="-2100"/>
            </a:stretch>
          </a:blipFill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4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0309" y="136480"/>
            <a:ext cx="907576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Портрети математиків</a:t>
            </a:r>
          </a:p>
          <a:p>
            <a:endParaRPr lang="ru-RU" dirty="0"/>
          </a:p>
        </p:txBody>
      </p:sp>
      <p:pic>
        <p:nvPicPr>
          <p:cNvPr id="1026" name="Picture 2" descr="C:\Users\Admin\Desktop\5ubu2Rp1oV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138" y="1412158"/>
            <a:ext cx="3170711" cy="4335500"/>
          </a:xfrm>
          <a:prstGeom prst="rect">
            <a:avLst/>
          </a:prstGeom>
          <a:noFill/>
        </p:spPr>
      </p:pic>
      <p:pic>
        <p:nvPicPr>
          <p:cNvPr id="1027" name="Picture 3" descr="C:\Users\Admin\Desktop\A1DsT19tZd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469" y="1361663"/>
            <a:ext cx="4235532" cy="44453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080167"/>
            <a:ext cx="3740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95605" y="6103916"/>
            <a:ext cx="5296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Остроградський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Admin\Desktop\fmEkny2hF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1366" y="1372837"/>
            <a:ext cx="2971718" cy="443419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29496" y="6175168"/>
            <a:ext cx="275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Ньютон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205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oa7Mu_GnWM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264" y="1721922"/>
            <a:ext cx="2516302" cy="3253839"/>
          </a:xfrm>
          <a:prstGeom prst="rect">
            <a:avLst/>
          </a:prstGeom>
          <a:noFill/>
        </p:spPr>
      </p:pic>
      <p:pic>
        <p:nvPicPr>
          <p:cNvPr id="2051" name="Picture 3" descr="C:\Users\Admin\Desktop\OY7VYbAFL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2276" y="1721921"/>
            <a:ext cx="4049921" cy="3335935"/>
          </a:xfrm>
          <a:prstGeom prst="rect">
            <a:avLst/>
          </a:prstGeom>
          <a:noFill/>
        </p:spPr>
      </p:pic>
      <p:pic>
        <p:nvPicPr>
          <p:cNvPr id="2052" name="Picture 4" descr="C:\Users\Admin\Desktop\Ni3lwy6Hu7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516" y="1684294"/>
            <a:ext cx="2565071" cy="332181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03169" y="166254"/>
            <a:ext cx="919150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Портрети математиків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8769" y="5759532"/>
            <a:ext cx="248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Ейлер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60125" y="5759533"/>
            <a:ext cx="23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Бернулл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968343" y="5771408"/>
            <a:ext cx="3764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/>
              <a:t>Лейбніц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"/>
            <a:ext cx="10148248" cy="1050877"/>
          </a:xfrm>
        </p:spPr>
        <p:txBody>
          <a:bodyPr>
            <a:normAutofit fontScale="90000"/>
          </a:bodyPr>
          <a:lstStyle/>
          <a:p>
            <a:pPr algn="ctr"/>
            <a:r>
              <a:rPr lang="uk-UA" sz="8800" dirty="0" smtClean="0"/>
              <a:t>Задачі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773" y="1201003"/>
            <a:ext cx="11190027" cy="4975960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uk-UA" sz="3400" b="1" dirty="0" smtClean="0"/>
              <a:t>1 група </a:t>
            </a:r>
          </a:p>
          <a:p>
            <a:pPr marL="0" lvl="0" indent="0">
              <a:buNone/>
            </a:pPr>
            <a:r>
              <a:rPr lang="uk-UA" sz="3400" dirty="0" smtClean="0"/>
              <a:t>Тіло </a:t>
            </a:r>
            <a:r>
              <a:rPr lang="uk-UA" sz="3400" dirty="0"/>
              <a:t>рухається зі швидкістю </a:t>
            </a:r>
            <a:r>
              <a:rPr lang="en-US" sz="3400" dirty="0"/>
              <a:t>V</a:t>
            </a:r>
            <a:r>
              <a:rPr lang="uk-UA" sz="3400" dirty="0"/>
              <a:t>(</a:t>
            </a:r>
            <a:r>
              <a:rPr lang="en-US" sz="3400" dirty="0"/>
              <a:t>t</a:t>
            </a:r>
            <a:r>
              <a:rPr lang="uk-UA" sz="3400" dirty="0"/>
              <a:t>)=1+6</a:t>
            </a:r>
            <a:r>
              <a:rPr lang="en-US" sz="3400" dirty="0"/>
              <a:t>t</a:t>
            </a:r>
            <a:r>
              <a:rPr lang="uk-UA" sz="3400" dirty="0"/>
              <a:t>. Знайдіть шлях, який пройшло тіло:</a:t>
            </a:r>
            <a:endParaRPr lang="ru-RU" sz="3400" dirty="0"/>
          </a:p>
          <a:p>
            <a:pPr marL="0" indent="0">
              <a:buNone/>
            </a:pPr>
            <a:r>
              <a:rPr lang="uk-UA" sz="3400" dirty="0"/>
              <a:t>а) за перші 10с</a:t>
            </a:r>
            <a:endParaRPr lang="ru-RU" sz="3400" dirty="0"/>
          </a:p>
          <a:p>
            <a:pPr marL="0" indent="0">
              <a:buNone/>
            </a:pPr>
            <a:r>
              <a:rPr lang="uk-UA" sz="3400" dirty="0"/>
              <a:t>б)за третю секунду</a:t>
            </a:r>
            <a:endParaRPr lang="ru-RU" sz="3400" dirty="0"/>
          </a:p>
          <a:p>
            <a:pPr marL="0" lvl="0" indent="0">
              <a:buNone/>
            </a:pPr>
            <a:r>
              <a:rPr lang="uk-UA" sz="3400" b="1" dirty="0" smtClean="0"/>
              <a:t>2 група</a:t>
            </a:r>
          </a:p>
          <a:p>
            <a:pPr marL="0" lvl="0" indent="0">
              <a:buNone/>
            </a:pPr>
            <a:r>
              <a:rPr lang="uk-UA" sz="3400" dirty="0" smtClean="0"/>
              <a:t>Для </a:t>
            </a:r>
            <a:r>
              <a:rPr lang="uk-UA" sz="3400" dirty="0"/>
              <a:t>стискання пружини на 3 см необхідно виконати роботу </a:t>
            </a:r>
            <a:r>
              <a:rPr lang="uk-UA" sz="3400" dirty="0" smtClean="0"/>
              <a:t>16Дж</a:t>
            </a:r>
            <a:r>
              <a:rPr lang="uk-UA" sz="3400" dirty="0"/>
              <a:t>. На яку довжину можна стиснути пружину , виконавши роботу 144 Д</a:t>
            </a:r>
            <a:r>
              <a:rPr lang="uk-UA" sz="3400" dirty="0" smtClean="0"/>
              <a:t>ж</a:t>
            </a:r>
            <a:r>
              <a:rPr lang="uk-UA" sz="3400" dirty="0"/>
              <a:t>?</a:t>
            </a:r>
            <a:endParaRPr lang="ru-RU" sz="3400" dirty="0"/>
          </a:p>
          <a:p>
            <a:pPr marL="0" lvl="0" indent="0">
              <a:buNone/>
            </a:pPr>
            <a:r>
              <a:rPr lang="uk-UA" sz="3400" b="1" dirty="0" smtClean="0"/>
              <a:t>3 група</a:t>
            </a:r>
          </a:p>
          <a:p>
            <a:pPr marL="0" lvl="0" indent="0">
              <a:buNone/>
            </a:pPr>
            <a:r>
              <a:rPr lang="uk-UA" sz="3400" dirty="0" smtClean="0"/>
              <a:t>Визначте </a:t>
            </a:r>
            <a:r>
              <a:rPr lang="uk-UA" sz="3400" dirty="0"/>
              <a:t>електричний заряд, що проходить через поперечний переріз провідника за 6с, якщо сила струму змінюється за законом </a:t>
            </a:r>
            <a:r>
              <a:rPr lang="en-US" sz="3400" dirty="0"/>
              <a:t>I</a:t>
            </a:r>
            <a:r>
              <a:rPr lang="ru-RU" sz="3400" dirty="0"/>
              <a:t>(</a:t>
            </a:r>
            <a:r>
              <a:rPr lang="en-US" sz="3400" dirty="0"/>
              <a:t>t</a:t>
            </a:r>
            <a:r>
              <a:rPr lang="ru-RU" sz="3400" dirty="0"/>
              <a:t>)=6</a:t>
            </a:r>
            <a:r>
              <a:rPr lang="en-US" sz="3400" dirty="0"/>
              <a:t>t</a:t>
            </a:r>
            <a:r>
              <a:rPr lang="ru-RU" sz="3400" dirty="0"/>
              <a:t>-5 (</a:t>
            </a:r>
            <a:r>
              <a:rPr lang="en-US" sz="3400" dirty="0"/>
              <a:t>A</a:t>
            </a:r>
            <a:r>
              <a:rPr lang="ru-RU" sz="3400" dirty="0"/>
              <a:t>)</a:t>
            </a:r>
          </a:p>
          <a:p>
            <a:pPr marL="0" indent="0">
              <a:buNone/>
            </a:pPr>
            <a:r>
              <a:rPr lang="uk-UA" sz="3400" b="1" dirty="0" smtClean="0"/>
              <a:t>4 група</a:t>
            </a:r>
          </a:p>
          <a:p>
            <a:pPr marL="0" indent="0">
              <a:buNone/>
            </a:pPr>
            <a:r>
              <a:rPr lang="uk-UA" sz="3400" dirty="0" smtClean="0"/>
              <a:t>При </a:t>
            </a:r>
            <a:r>
              <a:rPr lang="uk-UA" sz="3400" dirty="0"/>
              <a:t>розтягуванні пружини на 5 см виникає сила пружності 3 Н. Яку роботу треба виконати ,щоб розтягнути пружину на 5 см </a:t>
            </a:r>
            <a:r>
              <a:rPr lang="ru-RU" sz="3400" dirty="0"/>
              <a:t>? </a:t>
            </a:r>
            <a:endParaRPr lang="ru-RU" sz="3400" dirty="0" smtClean="0"/>
          </a:p>
          <a:p>
            <a:pPr marL="0" indent="0">
              <a:buNone/>
            </a:pPr>
            <a:r>
              <a:rPr lang="uk-UA" sz="3400" b="1" dirty="0" smtClean="0"/>
              <a:t>5 група</a:t>
            </a:r>
            <a:endParaRPr lang="ru-RU" sz="3400" b="1" dirty="0"/>
          </a:p>
          <a:p>
            <a:pPr marL="0" lvl="0" indent="0">
              <a:buNone/>
            </a:pPr>
            <a:r>
              <a:rPr lang="uk-UA" sz="3400" dirty="0" smtClean="0"/>
              <a:t>Знайдіть </a:t>
            </a:r>
            <a:r>
              <a:rPr lang="uk-UA" sz="3400" dirty="0"/>
              <a:t>масу стрижня завдовжки 20см, якщо залежність його лінійної густини від довжини задається формулою </a:t>
            </a:r>
            <a:r>
              <a:rPr lang="en-US" sz="3400" dirty="0"/>
              <a:t>p</a:t>
            </a:r>
            <a:r>
              <a:rPr lang="uk-UA" sz="3400" dirty="0"/>
              <a:t>(</a:t>
            </a:r>
            <a:r>
              <a:rPr lang="en-US" sz="3400" dirty="0"/>
              <a:t>l</a:t>
            </a:r>
            <a:r>
              <a:rPr lang="uk-UA" sz="3400" dirty="0"/>
              <a:t>)=</a:t>
            </a:r>
            <a:r>
              <a:rPr lang="uk-UA" sz="3400" dirty="0" smtClean="0"/>
              <a:t>2</a:t>
            </a:r>
            <a:r>
              <a:rPr lang="en-US" sz="3400" dirty="0"/>
              <a:t>t</a:t>
            </a:r>
            <a:r>
              <a:rPr lang="uk-UA" sz="3400" baseline="30000" dirty="0" smtClean="0"/>
              <a:t>2</a:t>
            </a:r>
            <a:r>
              <a:rPr lang="uk-UA" sz="3400" dirty="0" smtClean="0"/>
              <a:t>+1 </a:t>
            </a:r>
            <a:r>
              <a:rPr lang="uk-UA" sz="3400" dirty="0"/>
              <a:t>(кг/м)</a:t>
            </a:r>
            <a:endParaRPr lang="ru-RU" sz="3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735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186</TotalTime>
  <Words>475</Words>
  <Application>Microsoft Office PowerPoint</Application>
  <PresentationFormat>Произвольный</PresentationFormat>
  <Paragraphs>112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Задачі</vt:lpstr>
      <vt:lpstr>Картка самоконтролю:</vt:lpstr>
      <vt:lpstr>Виберіть смайлики настрою</vt:lpstr>
      <vt:lpstr>Домашнє завдання</vt:lpstr>
      <vt:lpstr>Презентацію на урок підготували: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Учень</dc:creator>
  <cp:lastModifiedBy>Людмила</cp:lastModifiedBy>
  <cp:revision>22</cp:revision>
  <dcterms:created xsi:type="dcterms:W3CDTF">2015-02-12T09:26:42Z</dcterms:created>
  <dcterms:modified xsi:type="dcterms:W3CDTF">2015-02-17T08:04:31Z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419854</vt:lpwstr>
  </property>
  <property fmtid="{D5CDD505-2E9C-101B-9397-08002B2CF9AE}" name="NXPowerLiteVersion" pid="3">
    <vt:lpwstr>D4.1.4</vt:lpwstr>
  </property>
</Properties>
</file>