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Default ContentType="application/vnd.openxmlformats-officedocument.oleObject" Extension="bin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3" r:id="rId3"/>
    <p:sldId id="258" r:id="rId4"/>
    <p:sldId id="259" r:id="rId5"/>
    <p:sldId id="275" r:id="rId6"/>
    <p:sldId id="260" r:id="rId7"/>
    <p:sldId id="261" r:id="rId8"/>
    <p:sldId id="276" r:id="rId9"/>
    <p:sldId id="268" r:id="rId10"/>
    <p:sldId id="270" r:id="rId11"/>
    <p:sldId id="280" r:id="rId12"/>
    <p:sldId id="262" r:id="rId13"/>
    <p:sldId id="279" r:id="rId14"/>
    <p:sldId id="263" r:id="rId15"/>
    <p:sldId id="265" r:id="rId16"/>
    <p:sldId id="274" r:id="rId17"/>
    <p:sldId id="267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FFFF"/>
    <a:srgbClr val="66FFFF"/>
    <a:srgbClr val="FFCC99"/>
    <a:srgbClr val="FFFF66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7F4AB-3E41-4534-8C50-10E4F73CCA48}" type="datetimeFigureOut">
              <a:rPr lang="ru-RU" smtClean="0"/>
              <a:t>20.12.2015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AB001C-D702-4D3C-908C-D554313CC26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2" Target="../media/image3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8" Target="../media/image8.png" Type="http://schemas.openxmlformats.org/officeDocument/2006/relationships/image"/><Relationship Id="rId13" Target="../media/image13.gif" Type="http://schemas.openxmlformats.org/officeDocument/2006/relationships/image"/><Relationship Id="rId3" Target="../media/image3.png" Type="http://schemas.openxmlformats.org/officeDocument/2006/relationships/image"/><Relationship Id="rId7" Target="../media/image7.png" Type="http://schemas.openxmlformats.org/officeDocument/2006/relationships/image"/><Relationship Id="rId12" Target="../media/image12.pn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6.png" Type="http://schemas.openxmlformats.org/officeDocument/2006/relationships/image"/><Relationship Id="rId11" Target="../media/image11.gif" Type="http://schemas.openxmlformats.org/officeDocument/2006/relationships/image"/><Relationship Id="rId5" Target="../media/image5.png" Type="http://schemas.openxmlformats.org/officeDocument/2006/relationships/image"/><Relationship Id="rId10" Target="../media/image10.png" Type="http://schemas.openxmlformats.org/officeDocument/2006/relationships/image"/><Relationship Id="rId4" Target="../media/image4.png" Type="http://schemas.openxmlformats.org/officeDocument/2006/relationships/image"/><Relationship Id="rId9" Target="../media/image9.pn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Гармонічні коливання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324472"/>
            <a:ext cx="7406640" cy="1752600"/>
          </a:xfrm>
        </p:spPr>
        <p:txBody>
          <a:bodyPr/>
          <a:lstStyle/>
          <a:p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</a:rPr>
              <a:t>Бінарне заняття з фізики та математики</a:t>
            </a:r>
          </a:p>
          <a:p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</a:rPr>
              <a:t>Свириденко О.Ф., Микитенко В.Є.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Періодичні зміни напруги </a:t>
            </a:r>
            <a:b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трифазного струму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pic>
        <p:nvPicPr>
          <p:cNvPr id="1228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4"/>
            <a:ext cx="635609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491880" y="5373216"/>
            <a:ext cx="1440160" cy="288032"/>
          </a:xfrm>
          <a:prstGeom prst="rect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b="1" dirty="0" lang="uk-UA" smtClean="0" sz="4400">
                <a:solidFill>
                  <a:schemeClr val="accent1">
                    <a:lumMod val="75000"/>
                  </a:schemeClr>
                </a:solidFill>
                <a:effectLst/>
              </a:rPr>
              <a:t>Осцилограф</a:t>
            </a:r>
            <a:endParaRPr b="1" dirty="0" lang="uk-UA" sz="440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fromWordArt="1" vert="wordArtVert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fontAlgn="auto" rtl="0"/>
            <a:r>
              <a:rPr b="1" dirty="0" i="1" kern="10" lang="en-US" smtClean="0" spc="0" sz="360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dirty="0" kern="10" lang="en-US" smtClean="0" spc="0" sz="360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dirty="0" kern="10" lang="ru-RU" spc="0" sz="360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descr="http://pusatkalibrasi.com/wp-content/uploads/2014/04/Digital-Oscilloscope.jpg" id="7" name="Picture 2"/>
          <p:cNvPicPr>
            <a:picLocks noChangeArrowheads="1" noChangeAspect="1"/>
          </p:cNvPicPr>
          <p:nvPr/>
        </p:nvPicPr>
        <p:blipFill>
          <a:blip cstate="print" r:embed="rId2"/>
          <a:srcRect b="44" r="37"/>
          <a:stretch>
            <a:fillRect/>
          </a:stretch>
        </p:blipFill>
        <p:spPr bwMode="auto">
          <a:xfrm>
            <a:off x="2123728" y="1681663"/>
            <a:ext cx="6003592" cy="4483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740352" cy="1354162"/>
          </a:xfrm>
        </p:spPr>
        <p:txBody>
          <a:bodyPr>
            <a:noAutofit/>
          </a:bodyPr>
          <a:lstStyle/>
          <a:p>
            <a:pPr lvl="0">
              <a:lnSpc>
                <a:spcPct val="90000"/>
              </a:lnSpc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Побудова графіків </a:t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гармонічних коливань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772816"/>
            <a:ext cx="7416824" cy="3096344"/>
          </a:xfrm>
        </p:spPr>
        <p:txBody>
          <a:bodyPr/>
          <a:lstStyle/>
          <a:p>
            <a:pPr marL="514350" lvl="1" indent="-514350">
              <a:spcBef>
                <a:spcPts val="0"/>
              </a:spcBef>
              <a:buSzPct val="80000"/>
              <a:buNone/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</a:rPr>
              <a:t>	Побудувати графік гармонічного </a:t>
            </a:r>
          </a:p>
          <a:p>
            <a:pPr marL="514350" lvl="1" indent="-514350">
              <a:spcBef>
                <a:spcPts val="0"/>
              </a:spcBef>
              <a:buSzPct val="80000"/>
              <a:buNone/>
            </a:pPr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</a:rPr>
              <a:t>      коливання прискорення, заданого </a:t>
            </a:r>
          </a:p>
          <a:p>
            <a:pPr marL="514350" lvl="1" indent="-514350">
              <a:spcBef>
                <a:spcPts val="0"/>
              </a:spcBef>
              <a:buSzPct val="80000"/>
              <a:buNone/>
            </a:pPr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</a:rPr>
              <a:t>      рівнянням</a:t>
            </a:r>
            <a:endParaRPr lang="en-US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14350" lvl="1" indent="-514350">
              <a:spcBef>
                <a:spcPts val="0"/>
              </a:spcBef>
              <a:buSzPct val="80000"/>
              <a:buNone/>
            </a:pPr>
            <a:endParaRPr lang="en-US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14350" lvl="1" indent="-514350">
              <a:spcBef>
                <a:spcPts val="0"/>
              </a:spcBef>
              <a:buSzPct val="80000"/>
              <a:buNone/>
            </a:pPr>
            <a:endParaRPr lang="en-US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14350" lvl="1" indent="-514350">
              <a:spcBef>
                <a:spcPts val="0"/>
              </a:spcBef>
              <a:buSzPct val="80000"/>
              <a:buNone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    </a:t>
            </a:r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Подамо вираз даної функції у вигляді: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10" name="Rectangle 59"/>
          <p:cNvSpPr>
            <a:spLocks noChangeArrowheads="1"/>
          </p:cNvSpPr>
          <p:nvPr/>
        </p:nvSpPr>
        <p:spPr bwMode="auto">
          <a:xfrm>
            <a:off x="2123728" y="3429000"/>
            <a:ext cx="5256584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a(t) =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uk-UA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uk-UA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kumimoji="1" lang="ru-RU" sz="3200" b="1" i="1" dirty="0" err="1" smtClean="0">
                <a:solidFill>
                  <a:schemeClr val="accent1">
                    <a:lumMod val="75000"/>
                  </a:schemeClr>
                </a:solidFill>
                <a:latin typeface="Symbol" pitchFamily="18" charset="2"/>
              </a:rPr>
              <a:t>p</a:t>
            </a:r>
            <a:r>
              <a:rPr kumimoji="1" lang="ru-RU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/2</a:t>
            </a:r>
            <a:r>
              <a:rPr kumimoji="1"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79"/>
          <p:cNvSpPr>
            <a:spLocks noChangeArrowheads="1"/>
          </p:cNvSpPr>
          <p:nvPr/>
        </p:nvSpPr>
        <p:spPr bwMode="auto">
          <a:xfrm>
            <a:off x="2699792" y="5013176"/>
            <a:ext cx="403244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a(t)</a:t>
            </a:r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2cos2(</a:t>
            </a:r>
            <a: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kumimoji="1"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p/4)</a:t>
            </a:r>
            <a:r>
              <a:rPr kumimoji="1" lang="en-US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7" name="Line 9"/>
          <p:cNvSpPr>
            <a:spLocks noChangeShapeType="1"/>
          </p:cNvSpPr>
          <p:nvPr/>
        </p:nvSpPr>
        <p:spPr bwMode="auto">
          <a:xfrm flipV="1">
            <a:off x="4859338" y="1541463"/>
            <a:ext cx="0" cy="27432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 type="arrow" w="sm" len="lg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9708" name="Line 10"/>
          <p:cNvSpPr>
            <a:spLocks noChangeShapeType="1"/>
          </p:cNvSpPr>
          <p:nvPr/>
        </p:nvSpPr>
        <p:spPr bwMode="auto">
          <a:xfrm rot="5400000" flipV="1">
            <a:off x="4933157" y="-897732"/>
            <a:ext cx="0" cy="7916863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 type="arrow" w="sm" len="lg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9709" name="Text Box 11"/>
          <p:cNvSpPr txBox="1">
            <a:spLocks noChangeArrowheads="1"/>
          </p:cNvSpPr>
          <p:nvPr/>
        </p:nvSpPr>
        <p:spPr bwMode="auto">
          <a:xfrm>
            <a:off x="4427984" y="1412776"/>
            <a:ext cx="30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 i="1" dirty="0" smtClean="0">
                <a:latin typeface="Times New Roman" pitchFamily="18" charset="0"/>
              </a:rPr>
              <a:t>а</a:t>
            </a:r>
            <a:endParaRPr lang="ru-RU" sz="2400" b="1" i="1" dirty="0">
              <a:latin typeface="Times New Roman" pitchFamily="18" charset="0"/>
            </a:endParaRPr>
          </a:p>
        </p:txBody>
      </p:sp>
      <p:sp>
        <p:nvSpPr>
          <p:cNvPr id="29710" name="Text Box 12"/>
          <p:cNvSpPr txBox="1">
            <a:spLocks noChangeArrowheads="1"/>
          </p:cNvSpPr>
          <p:nvPr/>
        </p:nvSpPr>
        <p:spPr bwMode="auto">
          <a:xfrm>
            <a:off x="4787900" y="2087563"/>
            <a:ext cx="385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dirty="0">
                <a:latin typeface="Times New Roman" pitchFamily="18" charset="0"/>
              </a:rPr>
              <a:t>1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29711" name="Text Box 13"/>
          <p:cNvSpPr txBox="1">
            <a:spLocks noChangeArrowheads="1"/>
          </p:cNvSpPr>
          <p:nvPr/>
        </p:nvSpPr>
        <p:spPr bwMode="auto">
          <a:xfrm>
            <a:off x="4762500" y="35655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000">
                <a:latin typeface="Times New Roman" pitchFamily="18" charset="0"/>
              </a:rPr>
              <a:t>-</a:t>
            </a:r>
            <a:r>
              <a:rPr lang="en-US" sz="2000">
                <a:latin typeface="Times New Roman" pitchFamily="18" charset="0"/>
              </a:rPr>
              <a:t>1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29712" name="Line 14"/>
          <p:cNvSpPr>
            <a:spLocks noChangeShapeType="1"/>
          </p:cNvSpPr>
          <p:nvPr/>
        </p:nvSpPr>
        <p:spPr bwMode="auto">
          <a:xfrm>
            <a:off x="1403350" y="2484438"/>
            <a:ext cx="69135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3" name="Line 15"/>
          <p:cNvSpPr>
            <a:spLocks noChangeShapeType="1"/>
          </p:cNvSpPr>
          <p:nvPr/>
        </p:nvSpPr>
        <p:spPr bwMode="auto">
          <a:xfrm>
            <a:off x="1403350" y="2773363"/>
            <a:ext cx="69135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9698" name="Object 16"/>
          <p:cNvGraphicFramePr>
            <a:graphicFrameLocks noChangeAspect="1"/>
          </p:cNvGraphicFramePr>
          <p:nvPr/>
        </p:nvGraphicFramePr>
        <p:xfrm>
          <a:off x="6597650" y="3167063"/>
          <a:ext cx="139700" cy="139700"/>
        </p:xfrm>
        <a:graphic>
          <a:graphicData uri="http://schemas.openxmlformats.org/presentationml/2006/ole">
            <p:oleObj spid="_x0000_s1026" name="Формула" r:id="rId3" imgW="139680" imgH="139680" progId="Equation.3">
              <p:embed/>
            </p:oleObj>
          </a:graphicData>
        </a:graphic>
      </p:graphicFrame>
      <p:graphicFrame>
        <p:nvGraphicFramePr>
          <p:cNvPr id="29699" name="Object 17"/>
          <p:cNvGraphicFramePr>
            <a:graphicFrameLocks noChangeAspect="1"/>
          </p:cNvGraphicFramePr>
          <p:nvPr/>
        </p:nvGraphicFramePr>
        <p:xfrm>
          <a:off x="5700713" y="3070225"/>
          <a:ext cx="165100" cy="393700"/>
        </p:xfrm>
        <a:graphic>
          <a:graphicData uri="http://schemas.openxmlformats.org/presentationml/2006/ole">
            <p:oleObj spid="_x0000_s1027" name="Формула" r:id="rId4" imgW="164880" imgH="393480" progId="Equation.3">
              <p:embed/>
            </p:oleObj>
          </a:graphicData>
        </a:graphic>
      </p:graphicFrame>
      <p:graphicFrame>
        <p:nvGraphicFramePr>
          <p:cNvPr id="29700" name="Object 18"/>
          <p:cNvGraphicFramePr>
            <a:graphicFrameLocks noChangeAspect="1"/>
          </p:cNvGraphicFramePr>
          <p:nvPr/>
        </p:nvGraphicFramePr>
        <p:xfrm>
          <a:off x="8331200" y="3119438"/>
          <a:ext cx="228600" cy="177800"/>
        </p:xfrm>
        <a:graphic>
          <a:graphicData uri="http://schemas.openxmlformats.org/presentationml/2006/ole">
            <p:oleObj spid="_x0000_s1028" name="Формула" r:id="rId5" imgW="228600" imgH="177480" progId="Equation.3">
              <p:embed/>
            </p:oleObj>
          </a:graphicData>
        </a:graphic>
      </p:graphicFrame>
      <p:graphicFrame>
        <p:nvGraphicFramePr>
          <p:cNvPr id="29701" name="Object 19"/>
          <p:cNvGraphicFramePr>
            <a:graphicFrameLocks noChangeAspect="1"/>
          </p:cNvGraphicFramePr>
          <p:nvPr/>
        </p:nvGraphicFramePr>
        <p:xfrm>
          <a:off x="7442200" y="3089275"/>
          <a:ext cx="258763" cy="423863"/>
        </p:xfrm>
        <a:graphic>
          <a:graphicData uri="http://schemas.openxmlformats.org/presentationml/2006/ole">
            <p:oleObj spid="_x0000_s1029" name="Формула" r:id="rId6" imgW="241200" imgH="393480" progId="Equation.3">
              <p:embed/>
            </p:oleObj>
          </a:graphicData>
        </a:graphic>
      </p:graphicFrame>
      <p:graphicFrame>
        <p:nvGraphicFramePr>
          <p:cNvPr id="29702" name="Object 20"/>
          <p:cNvGraphicFramePr>
            <a:graphicFrameLocks noChangeAspect="1"/>
          </p:cNvGraphicFramePr>
          <p:nvPr/>
        </p:nvGraphicFramePr>
        <p:xfrm>
          <a:off x="3027363" y="3152775"/>
          <a:ext cx="254000" cy="139700"/>
        </p:xfrm>
        <a:graphic>
          <a:graphicData uri="http://schemas.openxmlformats.org/presentationml/2006/ole">
            <p:oleObj spid="_x0000_s1030" name="Формула" r:id="rId7" imgW="253800" imgH="139680" progId="Equation.3">
              <p:embed/>
            </p:oleObj>
          </a:graphicData>
        </a:graphic>
      </p:graphicFrame>
      <p:graphicFrame>
        <p:nvGraphicFramePr>
          <p:cNvPr id="29703" name="Object 21"/>
          <p:cNvGraphicFramePr>
            <a:graphicFrameLocks noChangeAspect="1"/>
          </p:cNvGraphicFramePr>
          <p:nvPr/>
        </p:nvGraphicFramePr>
        <p:xfrm>
          <a:off x="3890963" y="3062288"/>
          <a:ext cx="279400" cy="393700"/>
        </p:xfrm>
        <a:graphic>
          <a:graphicData uri="http://schemas.openxmlformats.org/presentationml/2006/ole">
            <p:oleObj spid="_x0000_s1031" name="Формула" r:id="rId8" imgW="279360" imgH="393480" progId="Equation.3">
              <p:embed/>
            </p:oleObj>
          </a:graphicData>
        </a:graphic>
      </p:graphicFrame>
      <p:graphicFrame>
        <p:nvGraphicFramePr>
          <p:cNvPr id="29704" name="Object 22"/>
          <p:cNvGraphicFramePr>
            <a:graphicFrameLocks noChangeAspect="1"/>
          </p:cNvGraphicFramePr>
          <p:nvPr/>
        </p:nvGraphicFramePr>
        <p:xfrm>
          <a:off x="1274763" y="3181350"/>
          <a:ext cx="330200" cy="177800"/>
        </p:xfrm>
        <a:graphic>
          <a:graphicData uri="http://schemas.openxmlformats.org/presentationml/2006/ole">
            <p:oleObj spid="_x0000_s1032" name="Формула" r:id="rId9" imgW="330120" imgH="177480" progId="Equation.3">
              <p:embed/>
            </p:oleObj>
          </a:graphicData>
        </a:graphic>
      </p:graphicFrame>
      <p:graphicFrame>
        <p:nvGraphicFramePr>
          <p:cNvPr id="29705" name="Object 23"/>
          <p:cNvGraphicFramePr>
            <a:graphicFrameLocks noChangeAspect="1"/>
          </p:cNvGraphicFramePr>
          <p:nvPr/>
        </p:nvGraphicFramePr>
        <p:xfrm>
          <a:off x="2162175" y="3084513"/>
          <a:ext cx="298450" cy="342900"/>
        </p:xfrm>
        <a:graphic>
          <a:graphicData uri="http://schemas.openxmlformats.org/presentationml/2006/ole">
            <p:oleObj spid="_x0000_s1033" name="Формула" r:id="rId10" imgW="342720" imgH="393480" progId="Equation.3">
              <p:embed/>
            </p:oleObj>
          </a:graphicData>
        </a:graphic>
      </p:graphicFrame>
      <p:graphicFrame>
        <p:nvGraphicFramePr>
          <p:cNvPr id="29706" name="Object 24"/>
          <p:cNvGraphicFramePr>
            <a:graphicFrameLocks noChangeAspect="1"/>
          </p:cNvGraphicFramePr>
          <p:nvPr/>
        </p:nvGraphicFramePr>
        <p:xfrm>
          <a:off x="4859338" y="3160713"/>
          <a:ext cx="127000" cy="177800"/>
        </p:xfrm>
        <a:graphic>
          <a:graphicData uri="http://schemas.openxmlformats.org/presentationml/2006/ole">
            <p:oleObj spid="_x0000_s1034" name="Формула" r:id="rId11" imgW="126720" imgH="177480" progId="Equation.3">
              <p:embed/>
            </p:oleObj>
          </a:graphicData>
        </a:graphic>
      </p:graphicFrame>
      <p:sp>
        <p:nvSpPr>
          <p:cNvPr id="29714" name="Line 25"/>
          <p:cNvSpPr>
            <a:spLocks noChangeShapeType="1"/>
          </p:cNvSpPr>
          <p:nvPr/>
        </p:nvSpPr>
        <p:spPr bwMode="auto">
          <a:xfrm>
            <a:off x="1403350" y="3060700"/>
            <a:ext cx="69135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5" name="Line 26"/>
          <p:cNvSpPr>
            <a:spLocks noChangeShapeType="1"/>
          </p:cNvSpPr>
          <p:nvPr/>
        </p:nvSpPr>
        <p:spPr bwMode="auto">
          <a:xfrm>
            <a:off x="1403350" y="3349625"/>
            <a:ext cx="69135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6" name="Line 27"/>
          <p:cNvSpPr>
            <a:spLocks noChangeShapeType="1"/>
          </p:cNvSpPr>
          <p:nvPr/>
        </p:nvSpPr>
        <p:spPr bwMode="auto">
          <a:xfrm>
            <a:off x="1403350" y="3636963"/>
            <a:ext cx="69135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7" name="Line 28"/>
          <p:cNvSpPr>
            <a:spLocks noChangeShapeType="1"/>
          </p:cNvSpPr>
          <p:nvPr/>
        </p:nvSpPr>
        <p:spPr bwMode="auto">
          <a:xfrm>
            <a:off x="1403350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8" name="Line 29"/>
          <p:cNvSpPr>
            <a:spLocks noChangeShapeType="1"/>
          </p:cNvSpPr>
          <p:nvPr/>
        </p:nvSpPr>
        <p:spPr bwMode="auto">
          <a:xfrm>
            <a:off x="1692275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9" name="Line 30"/>
          <p:cNvSpPr>
            <a:spLocks noChangeShapeType="1"/>
          </p:cNvSpPr>
          <p:nvPr/>
        </p:nvSpPr>
        <p:spPr bwMode="auto">
          <a:xfrm>
            <a:off x="1979613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0" name="Line 31"/>
          <p:cNvSpPr>
            <a:spLocks noChangeShapeType="1"/>
          </p:cNvSpPr>
          <p:nvPr/>
        </p:nvSpPr>
        <p:spPr bwMode="auto">
          <a:xfrm>
            <a:off x="2266950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1" name="Line 32"/>
          <p:cNvSpPr>
            <a:spLocks noChangeShapeType="1"/>
          </p:cNvSpPr>
          <p:nvPr/>
        </p:nvSpPr>
        <p:spPr bwMode="auto">
          <a:xfrm>
            <a:off x="2555875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2" name="Line 33"/>
          <p:cNvSpPr>
            <a:spLocks noChangeShapeType="1"/>
          </p:cNvSpPr>
          <p:nvPr/>
        </p:nvSpPr>
        <p:spPr bwMode="auto">
          <a:xfrm>
            <a:off x="2843213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3" name="Line 34"/>
          <p:cNvSpPr>
            <a:spLocks noChangeShapeType="1"/>
          </p:cNvSpPr>
          <p:nvPr/>
        </p:nvSpPr>
        <p:spPr bwMode="auto">
          <a:xfrm>
            <a:off x="3132138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4" name="Line 35"/>
          <p:cNvSpPr>
            <a:spLocks noChangeShapeType="1"/>
          </p:cNvSpPr>
          <p:nvPr/>
        </p:nvSpPr>
        <p:spPr bwMode="auto">
          <a:xfrm>
            <a:off x="3419475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5" name="Line 36"/>
          <p:cNvSpPr>
            <a:spLocks noChangeShapeType="1"/>
          </p:cNvSpPr>
          <p:nvPr/>
        </p:nvSpPr>
        <p:spPr bwMode="auto">
          <a:xfrm>
            <a:off x="3708400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6" name="Line 37"/>
          <p:cNvSpPr>
            <a:spLocks noChangeShapeType="1"/>
          </p:cNvSpPr>
          <p:nvPr/>
        </p:nvSpPr>
        <p:spPr bwMode="auto">
          <a:xfrm>
            <a:off x="3995738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7" name="Line 38"/>
          <p:cNvSpPr>
            <a:spLocks noChangeShapeType="1"/>
          </p:cNvSpPr>
          <p:nvPr/>
        </p:nvSpPr>
        <p:spPr bwMode="auto">
          <a:xfrm>
            <a:off x="4283075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8" name="Line 39"/>
          <p:cNvSpPr>
            <a:spLocks noChangeShapeType="1"/>
          </p:cNvSpPr>
          <p:nvPr/>
        </p:nvSpPr>
        <p:spPr bwMode="auto">
          <a:xfrm>
            <a:off x="4572000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9" name="Line 40"/>
          <p:cNvSpPr>
            <a:spLocks noChangeShapeType="1"/>
          </p:cNvSpPr>
          <p:nvPr/>
        </p:nvSpPr>
        <p:spPr bwMode="auto">
          <a:xfrm>
            <a:off x="4859338" y="1908175"/>
            <a:ext cx="0" cy="17287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0" name="Line 41"/>
          <p:cNvSpPr>
            <a:spLocks noChangeShapeType="1"/>
          </p:cNvSpPr>
          <p:nvPr/>
        </p:nvSpPr>
        <p:spPr bwMode="auto">
          <a:xfrm>
            <a:off x="5148263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1" name="Line 42"/>
          <p:cNvSpPr>
            <a:spLocks noChangeShapeType="1"/>
          </p:cNvSpPr>
          <p:nvPr/>
        </p:nvSpPr>
        <p:spPr bwMode="auto">
          <a:xfrm>
            <a:off x="5435600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2" name="Line 43"/>
          <p:cNvSpPr>
            <a:spLocks noChangeShapeType="1"/>
          </p:cNvSpPr>
          <p:nvPr/>
        </p:nvSpPr>
        <p:spPr bwMode="auto">
          <a:xfrm>
            <a:off x="5724525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3" name="Line 44"/>
          <p:cNvSpPr>
            <a:spLocks noChangeShapeType="1"/>
          </p:cNvSpPr>
          <p:nvPr/>
        </p:nvSpPr>
        <p:spPr bwMode="auto">
          <a:xfrm>
            <a:off x="6011863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4" name="Line 45"/>
          <p:cNvSpPr>
            <a:spLocks noChangeShapeType="1"/>
          </p:cNvSpPr>
          <p:nvPr/>
        </p:nvSpPr>
        <p:spPr bwMode="auto">
          <a:xfrm>
            <a:off x="6300788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5" name="Line 46"/>
          <p:cNvSpPr>
            <a:spLocks noChangeShapeType="1"/>
          </p:cNvSpPr>
          <p:nvPr/>
        </p:nvSpPr>
        <p:spPr bwMode="auto">
          <a:xfrm>
            <a:off x="6588125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6" name="Line 47"/>
          <p:cNvSpPr>
            <a:spLocks noChangeShapeType="1"/>
          </p:cNvSpPr>
          <p:nvPr/>
        </p:nvSpPr>
        <p:spPr bwMode="auto">
          <a:xfrm>
            <a:off x="6875463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7" name="Line 48"/>
          <p:cNvSpPr>
            <a:spLocks noChangeShapeType="1"/>
          </p:cNvSpPr>
          <p:nvPr/>
        </p:nvSpPr>
        <p:spPr bwMode="auto">
          <a:xfrm>
            <a:off x="7164388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8" name="Line 49"/>
          <p:cNvSpPr>
            <a:spLocks noChangeShapeType="1"/>
          </p:cNvSpPr>
          <p:nvPr/>
        </p:nvSpPr>
        <p:spPr bwMode="auto">
          <a:xfrm>
            <a:off x="7451725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9" name="Line 50"/>
          <p:cNvSpPr>
            <a:spLocks noChangeShapeType="1"/>
          </p:cNvSpPr>
          <p:nvPr/>
        </p:nvSpPr>
        <p:spPr bwMode="auto">
          <a:xfrm>
            <a:off x="7740650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0" name="Line 51"/>
          <p:cNvSpPr>
            <a:spLocks noChangeShapeType="1"/>
          </p:cNvSpPr>
          <p:nvPr/>
        </p:nvSpPr>
        <p:spPr bwMode="auto">
          <a:xfrm>
            <a:off x="8027988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1" name="Line 52"/>
          <p:cNvSpPr>
            <a:spLocks noChangeShapeType="1"/>
          </p:cNvSpPr>
          <p:nvPr/>
        </p:nvSpPr>
        <p:spPr bwMode="auto">
          <a:xfrm>
            <a:off x="8316913" y="1908175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2" name="Text Box 58"/>
          <p:cNvSpPr txBox="1">
            <a:spLocks noChangeArrowheads="1"/>
          </p:cNvSpPr>
          <p:nvPr/>
        </p:nvSpPr>
        <p:spPr bwMode="auto">
          <a:xfrm>
            <a:off x="8659813" y="3060700"/>
            <a:ext cx="2326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b="1" i="1" dirty="0" smtClean="0">
                <a:latin typeface="Times New Roman" pitchFamily="18" charset="0"/>
              </a:rPr>
              <a:t>t</a:t>
            </a:r>
            <a:endParaRPr lang="ru-RU" sz="2400" b="1" i="1" dirty="0">
              <a:latin typeface="Times New Roman" pitchFamily="18" charset="0"/>
            </a:endParaRPr>
          </a:p>
        </p:txBody>
      </p:sp>
      <p:sp>
        <p:nvSpPr>
          <p:cNvPr id="29744" name="Line 60"/>
          <p:cNvSpPr>
            <a:spLocks noChangeShapeType="1"/>
          </p:cNvSpPr>
          <p:nvPr/>
        </p:nvSpPr>
        <p:spPr bwMode="auto">
          <a:xfrm>
            <a:off x="1403350" y="2195513"/>
            <a:ext cx="69135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5" name="Line 61"/>
          <p:cNvSpPr>
            <a:spLocks noChangeShapeType="1"/>
          </p:cNvSpPr>
          <p:nvPr/>
        </p:nvSpPr>
        <p:spPr bwMode="auto">
          <a:xfrm>
            <a:off x="1403350" y="1908175"/>
            <a:ext cx="69135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6" name="Line 62"/>
          <p:cNvSpPr>
            <a:spLocks noChangeShapeType="1"/>
          </p:cNvSpPr>
          <p:nvPr/>
        </p:nvSpPr>
        <p:spPr bwMode="auto">
          <a:xfrm>
            <a:off x="4787900" y="2484438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7" name="Line 63"/>
          <p:cNvSpPr>
            <a:spLocks noChangeShapeType="1"/>
          </p:cNvSpPr>
          <p:nvPr/>
        </p:nvSpPr>
        <p:spPr bwMode="auto">
          <a:xfrm>
            <a:off x="4787900" y="3635375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8" name="Line 64"/>
          <p:cNvSpPr>
            <a:spLocks noChangeShapeType="1"/>
          </p:cNvSpPr>
          <p:nvPr/>
        </p:nvSpPr>
        <p:spPr bwMode="auto">
          <a:xfrm>
            <a:off x="4787900" y="1908175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9" name="Line 65"/>
          <p:cNvSpPr>
            <a:spLocks noChangeShapeType="1"/>
          </p:cNvSpPr>
          <p:nvPr/>
        </p:nvSpPr>
        <p:spPr bwMode="auto">
          <a:xfrm>
            <a:off x="1403350" y="4210050"/>
            <a:ext cx="69135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50" name="Line 66"/>
          <p:cNvSpPr>
            <a:spLocks noChangeShapeType="1"/>
          </p:cNvSpPr>
          <p:nvPr/>
        </p:nvSpPr>
        <p:spPr bwMode="auto">
          <a:xfrm>
            <a:off x="1403350" y="3922713"/>
            <a:ext cx="69135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51" name="Line 67"/>
          <p:cNvSpPr>
            <a:spLocks noChangeShapeType="1"/>
          </p:cNvSpPr>
          <p:nvPr/>
        </p:nvSpPr>
        <p:spPr bwMode="auto">
          <a:xfrm>
            <a:off x="4787900" y="4210050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69"/>
          <p:cNvGrpSpPr>
            <a:grpSpLocks/>
          </p:cNvGrpSpPr>
          <p:nvPr/>
        </p:nvGrpSpPr>
        <p:grpSpPr bwMode="auto">
          <a:xfrm>
            <a:off x="1403350" y="2484438"/>
            <a:ext cx="6913563" cy="1154112"/>
            <a:chOff x="748" y="1570"/>
            <a:chExt cx="4355" cy="727"/>
          </a:xfrm>
        </p:grpSpPr>
        <p:sp>
          <p:nvSpPr>
            <p:cNvPr id="29788" name="Freeform 70"/>
            <p:cNvSpPr>
              <a:spLocks/>
            </p:cNvSpPr>
            <p:nvPr/>
          </p:nvSpPr>
          <p:spPr bwMode="auto">
            <a:xfrm>
              <a:off x="2381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33CC33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9" name="Freeform 71"/>
            <p:cNvSpPr>
              <a:spLocks/>
            </p:cNvSpPr>
            <p:nvPr/>
          </p:nvSpPr>
          <p:spPr bwMode="auto">
            <a:xfrm rot="10800000">
              <a:off x="1292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33CC33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0" name="Freeform 72"/>
            <p:cNvSpPr>
              <a:spLocks/>
            </p:cNvSpPr>
            <p:nvPr/>
          </p:nvSpPr>
          <p:spPr bwMode="auto">
            <a:xfrm>
              <a:off x="4559" y="1571"/>
              <a:ext cx="544" cy="363"/>
            </a:xfrm>
            <a:custGeom>
              <a:avLst/>
              <a:gdLst>
                <a:gd name="T0" fmla="*/ 544 w 544"/>
                <a:gd name="T1" fmla="*/ 0 h 363"/>
                <a:gd name="T2" fmla="*/ 0 w 544"/>
                <a:gd name="T3" fmla="*/ 363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0"/>
                  </a:moveTo>
                  <a:cubicBezTo>
                    <a:pt x="361" y="1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33CC33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1" name="Freeform 73"/>
            <p:cNvSpPr>
              <a:spLocks/>
            </p:cNvSpPr>
            <p:nvPr/>
          </p:nvSpPr>
          <p:spPr bwMode="auto">
            <a:xfrm rot="10800000">
              <a:off x="3470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33CC33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2" name="Freeform 74"/>
            <p:cNvSpPr>
              <a:spLocks/>
            </p:cNvSpPr>
            <p:nvPr/>
          </p:nvSpPr>
          <p:spPr bwMode="auto">
            <a:xfrm>
              <a:off x="748" y="1570"/>
              <a:ext cx="544" cy="363"/>
            </a:xfrm>
            <a:custGeom>
              <a:avLst/>
              <a:gdLst>
                <a:gd name="T0" fmla="*/ 544 w 544"/>
                <a:gd name="T1" fmla="*/ 363 h 363"/>
                <a:gd name="T2" fmla="*/ 0 w 544"/>
                <a:gd name="T3" fmla="*/ 0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363"/>
                  </a:moveTo>
                  <a:cubicBezTo>
                    <a:pt x="362" y="181"/>
                    <a:pt x="179" y="2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rgbClr val="33CC33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0731" name="Rectangle 75"/>
          <p:cNvSpPr>
            <a:spLocks noChangeArrowheads="1"/>
          </p:cNvSpPr>
          <p:nvPr/>
        </p:nvSpPr>
        <p:spPr bwMode="auto">
          <a:xfrm>
            <a:off x="468313" y="4437063"/>
            <a:ext cx="8229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dirty="0">
                <a:latin typeface="Calibri Light" pitchFamily="34" charset="0"/>
              </a:rPr>
              <a:t>1) </a:t>
            </a:r>
            <a:r>
              <a:rPr lang="ru-RU" dirty="0">
                <a:latin typeface="Calibri Light" pitchFamily="34" charset="0"/>
              </a:rPr>
              <a:t>буду</a:t>
            </a:r>
            <a:r>
              <a:rPr lang="uk-UA" dirty="0" err="1">
                <a:latin typeface="Calibri Light" pitchFamily="34" charset="0"/>
              </a:rPr>
              <a:t>ємо</a:t>
            </a:r>
            <a:r>
              <a:rPr lang="uk-UA" dirty="0">
                <a:latin typeface="Calibri Light" pitchFamily="34" charset="0"/>
              </a:rPr>
              <a:t> графік функції</a:t>
            </a:r>
            <a:r>
              <a:rPr lang="uk-UA" dirty="0">
                <a:solidFill>
                  <a:srgbClr val="0000FF"/>
                </a:solidFill>
                <a:latin typeface="Calibri Light" pitchFamily="34" charset="0"/>
              </a:rPr>
              <a:t> </a:t>
            </a:r>
            <a:r>
              <a:rPr lang="en-US" b="1" i="1" dirty="0">
                <a:solidFill>
                  <a:srgbClr val="009900"/>
                </a:solidFill>
                <a:latin typeface="Calibri Light" pitchFamily="34" charset="0"/>
              </a:rPr>
              <a:t>y = </a:t>
            </a:r>
            <a:r>
              <a:rPr lang="en-US" b="1" i="1" dirty="0" err="1">
                <a:solidFill>
                  <a:srgbClr val="009900"/>
                </a:solidFill>
                <a:latin typeface="Calibri Light" pitchFamily="34" charset="0"/>
              </a:rPr>
              <a:t>cos</a:t>
            </a:r>
            <a:r>
              <a:rPr lang="en-US" b="1" i="1" dirty="0">
                <a:solidFill>
                  <a:srgbClr val="009900"/>
                </a:solidFill>
                <a:latin typeface="Calibri Light" pitchFamily="34" charset="0"/>
              </a:rPr>
              <a:t> x</a:t>
            </a:r>
            <a:endParaRPr kumimoji="1" lang="ru-RU" b="1" i="1" dirty="0">
              <a:solidFill>
                <a:srgbClr val="009900"/>
              </a:solidFill>
              <a:latin typeface="Calibri Light" pitchFamily="34" charset="0"/>
            </a:endParaRPr>
          </a:p>
        </p:txBody>
      </p:sp>
      <p:sp>
        <p:nvSpPr>
          <p:cNvPr id="70732" name="Rectangle 76"/>
          <p:cNvSpPr>
            <a:spLocks noChangeArrowheads="1"/>
          </p:cNvSpPr>
          <p:nvPr/>
        </p:nvSpPr>
        <p:spPr bwMode="auto">
          <a:xfrm>
            <a:off x="468313" y="4868863"/>
            <a:ext cx="8229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dirty="0">
                <a:latin typeface="Calibri Light" pitchFamily="34" charset="0"/>
              </a:rPr>
              <a:t>2</a:t>
            </a:r>
            <a:r>
              <a:rPr lang="en-US" dirty="0" smtClean="0">
                <a:latin typeface="Calibri Light" pitchFamily="34" charset="0"/>
              </a:rPr>
              <a:t>)</a:t>
            </a:r>
            <a:r>
              <a:rPr lang="ru-RU" dirty="0" smtClean="0">
                <a:latin typeface="Calibri Light" pitchFamily="34" charset="0"/>
              </a:rPr>
              <a:t> буду</a:t>
            </a:r>
            <a:r>
              <a:rPr lang="uk-UA" dirty="0" err="1" smtClean="0">
                <a:latin typeface="Calibri Light" pitchFamily="34" charset="0"/>
              </a:rPr>
              <a:t>ємо</a:t>
            </a:r>
            <a:r>
              <a:rPr lang="uk-UA" dirty="0" smtClean="0">
                <a:latin typeface="Calibri Light" pitchFamily="34" charset="0"/>
              </a:rPr>
              <a:t> графік функції</a:t>
            </a:r>
            <a:r>
              <a:rPr lang="uk-UA" dirty="0" smtClean="0">
                <a:solidFill>
                  <a:srgbClr val="0000FF"/>
                </a:solidFill>
                <a:latin typeface="Calibri Light" pitchFamily="34" charset="0"/>
              </a:rPr>
              <a:t> </a:t>
            </a:r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  <a:latin typeface="Calibri Light" pitchFamily="34" charset="0"/>
              </a:rPr>
              <a:t>a = </a:t>
            </a:r>
            <a:r>
              <a:rPr lang="en-US" b="1" i="1" dirty="0" err="1" smtClean="0">
                <a:solidFill>
                  <a:schemeClr val="accent5">
                    <a:lumMod val="75000"/>
                  </a:schemeClr>
                </a:solidFill>
                <a:latin typeface="Calibri Light" pitchFamily="34" charset="0"/>
              </a:rPr>
              <a:t>cos</a:t>
            </a:r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  <a:latin typeface="Calibri Light" pitchFamily="34" charset="0"/>
              </a:rPr>
              <a:t> 2t</a:t>
            </a:r>
            <a:r>
              <a:rPr lang="uk-UA" b="1" i="1" dirty="0" smtClean="0">
                <a:solidFill>
                  <a:schemeClr val="accent5">
                    <a:lumMod val="75000"/>
                  </a:schemeClr>
                </a:solidFill>
                <a:latin typeface="Calibri Light" pitchFamily="34" charset="0"/>
              </a:rPr>
              <a:t>, </a:t>
            </a:r>
            <a:r>
              <a:rPr lang="uk-UA" dirty="0" smtClean="0">
                <a:latin typeface="Calibri Light" pitchFamily="34" charset="0"/>
              </a:rPr>
              <a:t>стискаючи графік функції</a:t>
            </a:r>
            <a:br>
              <a:rPr lang="uk-UA" dirty="0" smtClean="0">
                <a:latin typeface="Calibri Light" pitchFamily="34" charset="0"/>
              </a:rPr>
            </a:br>
            <a:r>
              <a:rPr lang="en-US" b="1" i="1" dirty="0" smtClean="0">
                <a:latin typeface="Calibri Light" pitchFamily="34" charset="0"/>
              </a:rPr>
              <a:t>a</a:t>
            </a:r>
            <a:r>
              <a:rPr lang="ru-RU" b="1" i="1" dirty="0" smtClean="0">
                <a:latin typeface="Calibri Light" pitchFamily="34" charset="0"/>
              </a:rPr>
              <a:t> </a:t>
            </a:r>
            <a:r>
              <a:rPr lang="en-US" b="1" i="1" dirty="0" smtClean="0">
                <a:latin typeface="Calibri Light" pitchFamily="34" charset="0"/>
              </a:rPr>
              <a:t>= </a:t>
            </a:r>
            <a:r>
              <a:rPr lang="en-US" b="1" i="1" dirty="0" err="1" smtClean="0">
                <a:latin typeface="Calibri Light" pitchFamily="34" charset="0"/>
              </a:rPr>
              <a:t>cos</a:t>
            </a:r>
            <a:r>
              <a:rPr lang="en-US" b="1" i="1" dirty="0" smtClean="0">
                <a:latin typeface="Calibri Light" pitchFamily="34" charset="0"/>
              </a:rPr>
              <a:t> t</a:t>
            </a:r>
            <a:r>
              <a:rPr lang="uk-UA" b="1" i="1" dirty="0" smtClean="0">
                <a:latin typeface="Calibri Light" pitchFamily="34" charset="0"/>
              </a:rPr>
              <a:t>  </a:t>
            </a:r>
            <a:r>
              <a:rPr lang="ru-RU" dirty="0" smtClean="0">
                <a:latin typeface="Calibri Light" pitchFamily="34" charset="0"/>
              </a:rPr>
              <a:t>у</a:t>
            </a:r>
            <a:r>
              <a:rPr lang="uk-UA" dirty="0" smtClean="0">
                <a:latin typeface="Calibri Light" pitchFamily="34" charset="0"/>
              </a:rPr>
              <a:t> 2 рази до вісі</a:t>
            </a:r>
            <a:r>
              <a:rPr lang="uk-UA" b="1" i="1" dirty="0" smtClean="0">
                <a:latin typeface="Calibri Light" pitchFamily="34" charset="0"/>
              </a:rPr>
              <a:t> </a:t>
            </a:r>
            <a:r>
              <a:rPr lang="en-US" b="1" i="1" dirty="0" err="1" smtClean="0">
                <a:latin typeface="Calibri Light" pitchFamily="34" charset="0"/>
              </a:rPr>
              <a:t>O</a:t>
            </a:r>
            <a:r>
              <a:rPr lang="en-US" b="1" i="1" dirty="0" err="1" smtClean="0">
                <a:latin typeface="Calibri Light" pitchFamily="34" charset="0"/>
              </a:rPr>
              <a:t>t</a:t>
            </a:r>
            <a:endParaRPr lang="ru-RU" b="1" i="1" dirty="0">
              <a:latin typeface="Calibri Light" pitchFamily="34" charset="0"/>
            </a:endParaRPr>
          </a:p>
        </p:txBody>
      </p:sp>
      <p:sp>
        <p:nvSpPr>
          <p:cNvPr id="70733" name="Rectangle 77"/>
          <p:cNvSpPr>
            <a:spLocks noChangeArrowheads="1"/>
          </p:cNvSpPr>
          <p:nvPr/>
        </p:nvSpPr>
        <p:spPr bwMode="auto">
          <a:xfrm>
            <a:off x="468313" y="5445125"/>
            <a:ext cx="82296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dirty="0"/>
              <a:t>3</a:t>
            </a:r>
            <a:r>
              <a:rPr lang="en-US" dirty="0"/>
              <a:t>) </a:t>
            </a:r>
            <a:r>
              <a:rPr lang="ru-RU" dirty="0"/>
              <a:t>буду</a:t>
            </a:r>
            <a:r>
              <a:rPr lang="uk-UA" dirty="0" err="1"/>
              <a:t>ємо</a:t>
            </a:r>
            <a:r>
              <a:rPr lang="uk-UA" dirty="0"/>
              <a:t> графік функції</a:t>
            </a:r>
            <a:r>
              <a:rPr lang="uk-UA" dirty="0">
                <a:solidFill>
                  <a:srgbClr val="0000FF"/>
                </a:solidFill>
              </a:rPr>
              <a:t> </a:t>
            </a:r>
            <a:r>
              <a:rPr lang="en-US" b="1" i="1" dirty="0">
                <a:solidFill>
                  <a:srgbClr val="FFFF00"/>
                </a:solidFill>
              </a:rPr>
              <a:t>y = </a:t>
            </a:r>
            <a:r>
              <a:rPr lang="ru-RU" b="1" i="1" dirty="0">
                <a:solidFill>
                  <a:srgbClr val="FFFF00"/>
                </a:solidFill>
              </a:rPr>
              <a:t>2 </a:t>
            </a:r>
            <a:r>
              <a:rPr lang="en-US" b="1" i="1" dirty="0" err="1">
                <a:solidFill>
                  <a:srgbClr val="FFFF00"/>
                </a:solidFill>
              </a:rPr>
              <a:t>cos</a:t>
            </a:r>
            <a:r>
              <a:rPr lang="en-US" b="1" i="1" dirty="0">
                <a:solidFill>
                  <a:srgbClr val="FFFF00"/>
                </a:solidFill>
              </a:rPr>
              <a:t> 2x</a:t>
            </a:r>
            <a:r>
              <a:rPr lang="uk-UA" b="1" i="1" dirty="0"/>
              <a:t>, </a:t>
            </a:r>
            <a:r>
              <a:rPr lang="uk-UA" dirty="0"/>
              <a:t>розтягуючи графік функції</a:t>
            </a:r>
            <a:br>
              <a:rPr lang="uk-UA" dirty="0"/>
            </a:br>
            <a:r>
              <a:rPr lang="en-US" b="1" i="1" dirty="0" smtClean="0"/>
              <a:t>a</a:t>
            </a:r>
            <a:r>
              <a:rPr lang="ru-RU" b="1" i="1" dirty="0" smtClean="0"/>
              <a:t> </a:t>
            </a:r>
            <a:r>
              <a:rPr lang="en-US" b="1" i="1" dirty="0"/>
              <a:t>= </a:t>
            </a:r>
            <a:r>
              <a:rPr lang="en-US" b="1" i="1" dirty="0" err="1"/>
              <a:t>cos</a:t>
            </a:r>
            <a:r>
              <a:rPr lang="en-US" b="1" i="1" dirty="0"/>
              <a:t> </a:t>
            </a:r>
            <a:r>
              <a:rPr lang="uk-UA" b="1" i="1" dirty="0" smtClean="0"/>
              <a:t>2</a:t>
            </a:r>
            <a:r>
              <a:rPr lang="en-US" b="1" i="1" dirty="0" smtClean="0"/>
              <a:t>t</a:t>
            </a:r>
            <a:r>
              <a:rPr lang="uk-UA" b="1" i="1" dirty="0" smtClean="0"/>
              <a:t>  </a:t>
            </a:r>
            <a:r>
              <a:rPr lang="ru-RU" dirty="0"/>
              <a:t>у</a:t>
            </a:r>
            <a:r>
              <a:rPr lang="uk-UA" dirty="0"/>
              <a:t> 2 рази від осі</a:t>
            </a:r>
            <a:r>
              <a:rPr lang="uk-UA" b="1" i="1" dirty="0"/>
              <a:t> </a:t>
            </a:r>
            <a:r>
              <a:rPr lang="en-US" b="1" i="1" dirty="0" err="1" smtClean="0"/>
              <a:t>Ot</a:t>
            </a:r>
            <a:endParaRPr lang="ru-RU" b="1" i="1" dirty="0"/>
          </a:p>
        </p:txBody>
      </p:sp>
      <p:sp>
        <p:nvSpPr>
          <p:cNvPr id="70734" name="Rectangle 78"/>
          <p:cNvSpPr>
            <a:spLocks noChangeArrowheads="1"/>
          </p:cNvSpPr>
          <p:nvPr/>
        </p:nvSpPr>
        <p:spPr bwMode="auto">
          <a:xfrm>
            <a:off x="468313" y="6165850"/>
            <a:ext cx="82296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dirty="0"/>
              <a:t>4</a:t>
            </a:r>
            <a:r>
              <a:rPr lang="en-US" dirty="0"/>
              <a:t>) </a:t>
            </a:r>
            <a:r>
              <a:rPr lang="ru-RU" dirty="0"/>
              <a:t>буду</a:t>
            </a:r>
            <a:r>
              <a:rPr lang="uk-UA" dirty="0" err="1"/>
              <a:t>ємо</a:t>
            </a:r>
            <a:r>
              <a:rPr lang="uk-UA" dirty="0"/>
              <a:t> шуканий графік функції</a:t>
            </a:r>
            <a:r>
              <a:rPr lang="uk-UA" dirty="0">
                <a:solidFill>
                  <a:srgbClr val="0000FF"/>
                </a:solidFill>
              </a:rPr>
              <a:t> </a:t>
            </a:r>
            <a:r>
              <a:rPr lang="en-US" b="1" i="1" dirty="0" smtClean="0">
                <a:solidFill>
                  <a:srgbClr val="CC0000"/>
                </a:solidFill>
              </a:rPr>
              <a:t>a </a:t>
            </a:r>
            <a:r>
              <a:rPr lang="en-US" b="1" i="1" dirty="0">
                <a:solidFill>
                  <a:srgbClr val="CC0000"/>
                </a:solidFill>
              </a:rPr>
              <a:t>= </a:t>
            </a:r>
            <a:r>
              <a:rPr lang="ru-RU" b="1" i="1" dirty="0">
                <a:solidFill>
                  <a:srgbClr val="CC0000"/>
                </a:solidFill>
              </a:rPr>
              <a:t>2 </a:t>
            </a:r>
            <a:r>
              <a:rPr lang="en-US" b="1" i="1" dirty="0" err="1">
                <a:solidFill>
                  <a:srgbClr val="CC0000"/>
                </a:solidFill>
              </a:rPr>
              <a:t>cos</a:t>
            </a:r>
            <a:r>
              <a:rPr lang="en-US" b="1" i="1" dirty="0">
                <a:solidFill>
                  <a:srgbClr val="CC0000"/>
                </a:solidFill>
              </a:rPr>
              <a:t> 2</a:t>
            </a:r>
            <a:r>
              <a:rPr lang="uk-UA" b="1" i="1" dirty="0">
                <a:solidFill>
                  <a:srgbClr val="CC0000"/>
                </a:solidFill>
              </a:rPr>
              <a:t> </a:t>
            </a:r>
            <a:r>
              <a:rPr lang="uk-UA" b="1" i="1" dirty="0" smtClean="0">
                <a:solidFill>
                  <a:srgbClr val="CC0000"/>
                </a:solidFill>
              </a:rPr>
              <a:t>(</a:t>
            </a:r>
            <a:r>
              <a:rPr lang="en-US" b="1" i="1" dirty="0" smtClean="0">
                <a:solidFill>
                  <a:srgbClr val="CC0000"/>
                </a:solidFill>
              </a:rPr>
              <a:t>t</a:t>
            </a:r>
            <a:r>
              <a:rPr lang="uk-UA" b="1" i="1" dirty="0" smtClean="0">
                <a:solidFill>
                  <a:srgbClr val="CC0000"/>
                </a:solidFill>
              </a:rPr>
              <a:t> </a:t>
            </a:r>
            <a:r>
              <a:rPr lang="uk-UA" b="1" i="1" dirty="0">
                <a:solidFill>
                  <a:srgbClr val="CC0000"/>
                </a:solidFill>
              </a:rPr>
              <a:t>– </a:t>
            </a:r>
            <a:r>
              <a:rPr kumimoji="1" lang="ru-RU" b="1" i="1" dirty="0" err="1">
                <a:solidFill>
                  <a:srgbClr val="CC0000"/>
                </a:solidFill>
                <a:latin typeface="Symbol" pitchFamily="18" charset="2"/>
              </a:rPr>
              <a:t>p</a:t>
            </a:r>
            <a:r>
              <a:rPr kumimoji="1" lang="ru-RU" b="1" i="1" dirty="0">
                <a:solidFill>
                  <a:srgbClr val="CC0000"/>
                </a:solidFill>
              </a:rPr>
              <a:t>/4)</a:t>
            </a:r>
            <a:r>
              <a:rPr lang="uk-UA" b="1" i="1" dirty="0"/>
              <a:t>, </a:t>
            </a:r>
            <a:r>
              <a:rPr lang="uk-UA" dirty="0"/>
              <a:t>паралельно переносячи графік функції </a:t>
            </a:r>
            <a:r>
              <a:rPr lang="en-US" b="1" i="1" dirty="0" smtClean="0"/>
              <a:t>a = </a:t>
            </a:r>
            <a:r>
              <a:rPr lang="uk-UA" b="1" i="1" dirty="0"/>
              <a:t>2 </a:t>
            </a:r>
            <a:r>
              <a:rPr lang="en-US" b="1" i="1" dirty="0" err="1"/>
              <a:t>cos</a:t>
            </a:r>
            <a:r>
              <a:rPr lang="en-US" b="1" i="1" dirty="0"/>
              <a:t> </a:t>
            </a:r>
            <a:r>
              <a:rPr lang="uk-UA" b="1" i="1" dirty="0" smtClean="0"/>
              <a:t>2</a:t>
            </a:r>
            <a:r>
              <a:rPr lang="en-US" b="1" i="1" dirty="0" smtClean="0"/>
              <a:t>t</a:t>
            </a:r>
            <a:r>
              <a:rPr lang="uk-UA" b="1" i="1" dirty="0" smtClean="0"/>
              <a:t>  </a:t>
            </a:r>
            <a:r>
              <a:rPr lang="uk-UA" b="1" i="1" dirty="0"/>
              <a:t/>
            </a:r>
            <a:br>
              <a:rPr lang="uk-UA" b="1" i="1" dirty="0"/>
            </a:br>
            <a:r>
              <a:rPr lang="uk-UA" dirty="0"/>
              <a:t>вправо</a:t>
            </a:r>
            <a:r>
              <a:rPr lang="uk-UA" b="1" i="1" dirty="0"/>
              <a:t> </a:t>
            </a:r>
            <a:r>
              <a:rPr lang="uk-UA" dirty="0"/>
              <a:t>вздовж осі</a:t>
            </a:r>
            <a:r>
              <a:rPr lang="uk-UA" b="1" i="1" dirty="0"/>
              <a:t> </a:t>
            </a:r>
            <a:r>
              <a:rPr lang="en-US" b="1" i="1" dirty="0" err="1" smtClean="0"/>
              <a:t>Ot</a:t>
            </a:r>
            <a:r>
              <a:rPr lang="uk-UA" b="1" i="1" dirty="0" smtClean="0"/>
              <a:t> </a:t>
            </a:r>
            <a:r>
              <a:rPr lang="uk-UA" dirty="0"/>
              <a:t>на відстань</a:t>
            </a:r>
            <a:r>
              <a:rPr lang="uk-UA" b="1" i="1" dirty="0"/>
              <a:t> </a:t>
            </a:r>
            <a:r>
              <a:rPr kumimoji="1" lang="ru-RU" b="1" i="1" dirty="0" err="1">
                <a:latin typeface="Symbol" pitchFamily="18" charset="2"/>
              </a:rPr>
              <a:t>p</a:t>
            </a:r>
            <a:r>
              <a:rPr kumimoji="1" lang="ru-RU" b="1" i="1" dirty="0"/>
              <a:t>/4</a:t>
            </a:r>
          </a:p>
        </p:txBody>
      </p:sp>
      <p:grpSp>
        <p:nvGrpSpPr>
          <p:cNvPr id="3" name="Group 80"/>
          <p:cNvGrpSpPr>
            <a:grpSpLocks/>
          </p:cNvGrpSpPr>
          <p:nvPr/>
        </p:nvGrpSpPr>
        <p:grpSpPr bwMode="auto">
          <a:xfrm>
            <a:off x="1403350" y="2492375"/>
            <a:ext cx="6913563" cy="1154113"/>
            <a:chOff x="748" y="1570"/>
            <a:chExt cx="4355" cy="727"/>
          </a:xfrm>
        </p:grpSpPr>
        <p:sp>
          <p:nvSpPr>
            <p:cNvPr id="29783" name="Freeform 81"/>
            <p:cNvSpPr>
              <a:spLocks/>
            </p:cNvSpPr>
            <p:nvPr/>
          </p:nvSpPr>
          <p:spPr bwMode="auto">
            <a:xfrm>
              <a:off x="2381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33CC3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4" name="Freeform 82"/>
            <p:cNvSpPr>
              <a:spLocks/>
            </p:cNvSpPr>
            <p:nvPr/>
          </p:nvSpPr>
          <p:spPr bwMode="auto">
            <a:xfrm rot="10800000">
              <a:off x="1292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33CC3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5" name="Freeform 83"/>
            <p:cNvSpPr>
              <a:spLocks/>
            </p:cNvSpPr>
            <p:nvPr/>
          </p:nvSpPr>
          <p:spPr bwMode="auto">
            <a:xfrm>
              <a:off x="4559" y="1571"/>
              <a:ext cx="544" cy="363"/>
            </a:xfrm>
            <a:custGeom>
              <a:avLst/>
              <a:gdLst>
                <a:gd name="T0" fmla="*/ 544 w 544"/>
                <a:gd name="T1" fmla="*/ 0 h 363"/>
                <a:gd name="T2" fmla="*/ 0 w 544"/>
                <a:gd name="T3" fmla="*/ 363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0"/>
                  </a:moveTo>
                  <a:cubicBezTo>
                    <a:pt x="361" y="1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33CC3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6" name="Freeform 84"/>
            <p:cNvSpPr>
              <a:spLocks/>
            </p:cNvSpPr>
            <p:nvPr/>
          </p:nvSpPr>
          <p:spPr bwMode="auto">
            <a:xfrm rot="10800000">
              <a:off x="3470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33CC3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7" name="Freeform 85"/>
            <p:cNvSpPr>
              <a:spLocks/>
            </p:cNvSpPr>
            <p:nvPr/>
          </p:nvSpPr>
          <p:spPr bwMode="auto">
            <a:xfrm>
              <a:off x="748" y="1570"/>
              <a:ext cx="544" cy="363"/>
            </a:xfrm>
            <a:custGeom>
              <a:avLst/>
              <a:gdLst>
                <a:gd name="T0" fmla="*/ 544 w 544"/>
                <a:gd name="T1" fmla="*/ 363 h 363"/>
                <a:gd name="T2" fmla="*/ 0 w 544"/>
                <a:gd name="T3" fmla="*/ 0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363"/>
                  </a:moveTo>
                  <a:cubicBezTo>
                    <a:pt x="362" y="181"/>
                    <a:pt x="179" y="2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rgbClr val="33CC3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04"/>
          <p:cNvGrpSpPr>
            <a:grpSpLocks/>
          </p:cNvGrpSpPr>
          <p:nvPr/>
        </p:nvGrpSpPr>
        <p:grpSpPr bwMode="auto">
          <a:xfrm>
            <a:off x="3132138" y="2492375"/>
            <a:ext cx="3455987" cy="1154113"/>
            <a:chOff x="748" y="1570"/>
            <a:chExt cx="4355" cy="727"/>
          </a:xfrm>
        </p:grpSpPr>
        <p:sp>
          <p:nvSpPr>
            <p:cNvPr id="29778" name="Freeform 105"/>
            <p:cNvSpPr>
              <a:spLocks/>
            </p:cNvSpPr>
            <p:nvPr/>
          </p:nvSpPr>
          <p:spPr bwMode="auto">
            <a:xfrm>
              <a:off x="2381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9" name="Freeform 106"/>
            <p:cNvSpPr>
              <a:spLocks/>
            </p:cNvSpPr>
            <p:nvPr/>
          </p:nvSpPr>
          <p:spPr bwMode="auto">
            <a:xfrm rot="10800000">
              <a:off x="1292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0" name="Freeform 107"/>
            <p:cNvSpPr>
              <a:spLocks/>
            </p:cNvSpPr>
            <p:nvPr/>
          </p:nvSpPr>
          <p:spPr bwMode="auto">
            <a:xfrm>
              <a:off x="4559" y="1571"/>
              <a:ext cx="544" cy="363"/>
            </a:xfrm>
            <a:custGeom>
              <a:avLst/>
              <a:gdLst>
                <a:gd name="T0" fmla="*/ 544 w 544"/>
                <a:gd name="T1" fmla="*/ 0 h 363"/>
                <a:gd name="T2" fmla="*/ 0 w 544"/>
                <a:gd name="T3" fmla="*/ 363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0"/>
                  </a:moveTo>
                  <a:cubicBezTo>
                    <a:pt x="361" y="1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1" name="Freeform 108"/>
            <p:cNvSpPr>
              <a:spLocks/>
            </p:cNvSpPr>
            <p:nvPr/>
          </p:nvSpPr>
          <p:spPr bwMode="auto">
            <a:xfrm rot="10800000">
              <a:off x="3470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2" name="Freeform 109"/>
            <p:cNvSpPr>
              <a:spLocks/>
            </p:cNvSpPr>
            <p:nvPr/>
          </p:nvSpPr>
          <p:spPr bwMode="auto">
            <a:xfrm>
              <a:off x="748" y="1570"/>
              <a:ext cx="544" cy="363"/>
            </a:xfrm>
            <a:custGeom>
              <a:avLst/>
              <a:gdLst>
                <a:gd name="T0" fmla="*/ 544 w 544"/>
                <a:gd name="T1" fmla="*/ 363 h 363"/>
                <a:gd name="T2" fmla="*/ 0 w 544"/>
                <a:gd name="T3" fmla="*/ 0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363"/>
                  </a:moveTo>
                  <a:cubicBezTo>
                    <a:pt x="362" y="181"/>
                    <a:pt x="179" y="2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10"/>
          <p:cNvGrpSpPr>
            <a:grpSpLocks/>
          </p:cNvGrpSpPr>
          <p:nvPr/>
        </p:nvGrpSpPr>
        <p:grpSpPr bwMode="auto">
          <a:xfrm>
            <a:off x="3132138" y="1916113"/>
            <a:ext cx="3455987" cy="2305050"/>
            <a:chOff x="748" y="1570"/>
            <a:chExt cx="4355" cy="727"/>
          </a:xfrm>
        </p:grpSpPr>
        <p:sp>
          <p:nvSpPr>
            <p:cNvPr id="29773" name="Freeform 111"/>
            <p:cNvSpPr>
              <a:spLocks/>
            </p:cNvSpPr>
            <p:nvPr/>
          </p:nvSpPr>
          <p:spPr bwMode="auto">
            <a:xfrm>
              <a:off x="2381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4" name="Freeform 112"/>
            <p:cNvSpPr>
              <a:spLocks/>
            </p:cNvSpPr>
            <p:nvPr/>
          </p:nvSpPr>
          <p:spPr bwMode="auto">
            <a:xfrm rot="10800000">
              <a:off x="1292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5" name="Freeform 113"/>
            <p:cNvSpPr>
              <a:spLocks/>
            </p:cNvSpPr>
            <p:nvPr/>
          </p:nvSpPr>
          <p:spPr bwMode="auto">
            <a:xfrm>
              <a:off x="4559" y="1571"/>
              <a:ext cx="544" cy="363"/>
            </a:xfrm>
            <a:custGeom>
              <a:avLst/>
              <a:gdLst>
                <a:gd name="T0" fmla="*/ 544 w 544"/>
                <a:gd name="T1" fmla="*/ 0 h 363"/>
                <a:gd name="T2" fmla="*/ 0 w 544"/>
                <a:gd name="T3" fmla="*/ 363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0"/>
                  </a:moveTo>
                  <a:cubicBezTo>
                    <a:pt x="361" y="1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6" name="Freeform 114"/>
            <p:cNvSpPr>
              <a:spLocks/>
            </p:cNvSpPr>
            <p:nvPr/>
          </p:nvSpPr>
          <p:spPr bwMode="auto">
            <a:xfrm rot="10800000">
              <a:off x="3470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7" name="Freeform 115"/>
            <p:cNvSpPr>
              <a:spLocks/>
            </p:cNvSpPr>
            <p:nvPr/>
          </p:nvSpPr>
          <p:spPr bwMode="auto">
            <a:xfrm>
              <a:off x="748" y="1570"/>
              <a:ext cx="544" cy="363"/>
            </a:xfrm>
            <a:custGeom>
              <a:avLst/>
              <a:gdLst>
                <a:gd name="T0" fmla="*/ 544 w 544"/>
                <a:gd name="T1" fmla="*/ 363 h 363"/>
                <a:gd name="T2" fmla="*/ 0 w 544"/>
                <a:gd name="T3" fmla="*/ 0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363"/>
                  </a:moveTo>
                  <a:cubicBezTo>
                    <a:pt x="362" y="181"/>
                    <a:pt x="179" y="2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116"/>
          <p:cNvGrpSpPr>
            <a:grpSpLocks/>
          </p:cNvGrpSpPr>
          <p:nvPr/>
        </p:nvGrpSpPr>
        <p:grpSpPr bwMode="auto">
          <a:xfrm>
            <a:off x="3132138" y="1916113"/>
            <a:ext cx="3455987" cy="2305050"/>
            <a:chOff x="748" y="1570"/>
            <a:chExt cx="4355" cy="727"/>
          </a:xfrm>
        </p:grpSpPr>
        <p:sp>
          <p:nvSpPr>
            <p:cNvPr id="29768" name="Freeform 117"/>
            <p:cNvSpPr>
              <a:spLocks/>
            </p:cNvSpPr>
            <p:nvPr/>
          </p:nvSpPr>
          <p:spPr bwMode="auto">
            <a:xfrm>
              <a:off x="2381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9" name="Freeform 118"/>
            <p:cNvSpPr>
              <a:spLocks/>
            </p:cNvSpPr>
            <p:nvPr/>
          </p:nvSpPr>
          <p:spPr bwMode="auto">
            <a:xfrm rot="10800000">
              <a:off x="1292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0" name="Freeform 119"/>
            <p:cNvSpPr>
              <a:spLocks/>
            </p:cNvSpPr>
            <p:nvPr/>
          </p:nvSpPr>
          <p:spPr bwMode="auto">
            <a:xfrm>
              <a:off x="4559" y="1571"/>
              <a:ext cx="544" cy="363"/>
            </a:xfrm>
            <a:custGeom>
              <a:avLst/>
              <a:gdLst>
                <a:gd name="T0" fmla="*/ 544 w 544"/>
                <a:gd name="T1" fmla="*/ 0 h 363"/>
                <a:gd name="T2" fmla="*/ 0 w 544"/>
                <a:gd name="T3" fmla="*/ 363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0"/>
                  </a:moveTo>
                  <a:cubicBezTo>
                    <a:pt x="361" y="1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1" name="Freeform 120"/>
            <p:cNvSpPr>
              <a:spLocks/>
            </p:cNvSpPr>
            <p:nvPr/>
          </p:nvSpPr>
          <p:spPr bwMode="auto">
            <a:xfrm rot="10800000">
              <a:off x="3470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2" name="Freeform 121"/>
            <p:cNvSpPr>
              <a:spLocks/>
            </p:cNvSpPr>
            <p:nvPr/>
          </p:nvSpPr>
          <p:spPr bwMode="auto">
            <a:xfrm>
              <a:off x="748" y="1570"/>
              <a:ext cx="544" cy="363"/>
            </a:xfrm>
            <a:custGeom>
              <a:avLst/>
              <a:gdLst>
                <a:gd name="T0" fmla="*/ 544 w 544"/>
                <a:gd name="T1" fmla="*/ 363 h 363"/>
                <a:gd name="T2" fmla="*/ 0 w 544"/>
                <a:gd name="T3" fmla="*/ 0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363"/>
                  </a:moveTo>
                  <a:cubicBezTo>
                    <a:pt x="362" y="181"/>
                    <a:pt x="179" y="2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122"/>
          <p:cNvGrpSpPr>
            <a:grpSpLocks/>
          </p:cNvGrpSpPr>
          <p:nvPr/>
        </p:nvGrpSpPr>
        <p:grpSpPr bwMode="auto">
          <a:xfrm>
            <a:off x="3563938" y="1916113"/>
            <a:ext cx="3455987" cy="2305050"/>
            <a:chOff x="748" y="1570"/>
            <a:chExt cx="4355" cy="727"/>
          </a:xfrm>
        </p:grpSpPr>
        <p:sp>
          <p:nvSpPr>
            <p:cNvPr id="29763" name="Freeform 123"/>
            <p:cNvSpPr>
              <a:spLocks/>
            </p:cNvSpPr>
            <p:nvPr/>
          </p:nvSpPr>
          <p:spPr bwMode="auto">
            <a:xfrm>
              <a:off x="2381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4" name="Freeform 124"/>
            <p:cNvSpPr>
              <a:spLocks/>
            </p:cNvSpPr>
            <p:nvPr/>
          </p:nvSpPr>
          <p:spPr bwMode="auto">
            <a:xfrm rot="10800000">
              <a:off x="1292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5" name="Freeform 125"/>
            <p:cNvSpPr>
              <a:spLocks/>
            </p:cNvSpPr>
            <p:nvPr/>
          </p:nvSpPr>
          <p:spPr bwMode="auto">
            <a:xfrm>
              <a:off x="4559" y="1571"/>
              <a:ext cx="544" cy="363"/>
            </a:xfrm>
            <a:custGeom>
              <a:avLst/>
              <a:gdLst>
                <a:gd name="T0" fmla="*/ 544 w 544"/>
                <a:gd name="T1" fmla="*/ 0 h 363"/>
                <a:gd name="T2" fmla="*/ 0 w 544"/>
                <a:gd name="T3" fmla="*/ 363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0"/>
                  </a:moveTo>
                  <a:cubicBezTo>
                    <a:pt x="361" y="1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6" name="Freeform 126"/>
            <p:cNvSpPr>
              <a:spLocks/>
            </p:cNvSpPr>
            <p:nvPr/>
          </p:nvSpPr>
          <p:spPr bwMode="auto">
            <a:xfrm rot="10800000">
              <a:off x="3470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7" name="Freeform 127"/>
            <p:cNvSpPr>
              <a:spLocks/>
            </p:cNvSpPr>
            <p:nvPr/>
          </p:nvSpPr>
          <p:spPr bwMode="auto">
            <a:xfrm>
              <a:off x="748" y="1570"/>
              <a:ext cx="544" cy="363"/>
            </a:xfrm>
            <a:custGeom>
              <a:avLst/>
              <a:gdLst>
                <a:gd name="T0" fmla="*/ 544 w 544"/>
                <a:gd name="T1" fmla="*/ 363 h 363"/>
                <a:gd name="T2" fmla="*/ 0 w 544"/>
                <a:gd name="T3" fmla="*/ 0 h 363"/>
                <a:gd name="T4" fmla="*/ 0 60000 65536"/>
                <a:gd name="T5" fmla="*/ 0 60000 65536"/>
                <a:gd name="T6" fmla="*/ 0 w 544"/>
                <a:gd name="T7" fmla="*/ 0 h 363"/>
                <a:gd name="T8" fmla="*/ 544 w 544"/>
                <a:gd name="T9" fmla="*/ 363 h 36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4" h="363">
                  <a:moveTo>
                    <a:pt x="544" y="363"/>
                  </a:moveTo>
                  <a:cubicBezTo>
                    <a:pt x="362" y="181"/>
                    <a:pt x="179" y="2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7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98" name="Заголовок 1"/>
          <p:cNvSpPr>
            <a:spLocks noGrp="1"/>
          </p:cNvSpPr>
          <p:nvPr>
            <p:ph type="title"/>
          </p:nvPr>
        </p:nvSpPr>
        <p:spPr>
          <a:xfrm>
            <a:off x="1115616" y="44624"/>
            <a:ext cx="7884368" cy="936104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Методика розв'язування задач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58382E-6 L 0.0474 3.58382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31" grpId="0"/>
      <p:bldP spid="70732" grpId="0"/>
      <p:bldP spid="70733" grpId="0"/>
      <p:bldP spid="707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84368" cy="114300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Методика розв'язування задач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704856" cy="3168352"/>
          </a:xfrm>
        </p:spPr>
        <p:txBody>
          <a:bodyPr>
            <a:normAutofit lnSpcReduction="10000"/>
          </a:bodyPr>
          <a:lstStyle/>
          <a:p>
            <a:pPr marL="0" lvl="1" indent="-514350">
              <a:spcBef>
                <a:spcPts val="0"/>
              </a:spcBef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За графіком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х(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u="sng" dirty="0" smtClean="0">
                <a:solidFill>
                  <a:schemeClr val="accent1">
                    <a:lumMod val="75000"/>
                  </a:schemeClr>
                </a:solidFill>
              </a:rPr>
              <a:t>визначити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60000" lvl="1" indent="360000">
              <a:spcBef>
                <a:spcPts val="0"/>
              </a:spcBef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1) амплітуду зміщення; 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60000" lvl="1" indent="360000">
              <a:spcBef>
                <a:spcPts val="0"/>
              </a:spcBef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2) період; </a:t>
            </a:r>
          </a:p>
          <a:p>
            <a:pPr marL="360000" lvl="1" indent="360000">
              <a:spcBef>
                <a:spcPts val="0"/>
              </a:spcBef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3) циклічну частоту;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60000" lvl="1" indent="360000">
              <a:spcBef>
                <a:spcPts val="0"/>
              </a:spcBef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4) початкову фазу; 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60000" lvl="1" indent="360000">
              <a:spcBef>
                <a:spcPts val="0"/>
              </a:spcBef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5) зміщення у кінці восьмої секунди руху; 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60000" lvl="1" indent="360000">
              <a:spcBef>
                <a:spcPts val="0"/>
              </a:spcBef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6)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записати рівняння залежності зміщення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60000" lvl="1" indent="36000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від часу.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/>
            <a:endParaRPr lang="ru-RU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Picture"/>
          <p:cNvPicPr/>
          <p:nvPr/>
        </p:nvPicPr>
        <p:blipFill>
          <a:blip r:embed="rId2" cstate="print"/>
          <a:srcRect l="38748" r="26272" b="26380"/>
          <a:stretch>
            <a:fillRect/>
          </a:stretch>
        </p:blipFill>
        <p:spPr bwMode="auto">
          <a:xfrm>
            <a:off x="4139952" y="4005064"/>
            <a:ext cx="475252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064" cy="114300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Методика розв'язування задач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12776"/>
            <a:ext cx="7818072" cy="5112568"/>
          </a:xfrm>
        </p:spPr>
        <p:txBody>
          <a:bodyPr>
            <a:normAutofit fontScale="85000"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2. Швидкість коливальної точки змінюється за законом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  , м/с.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uk-UA" sz="2800" u="sng" dirty="0" smtClean="0">
                <a:solidFill>
                  <a:schemeClr val="accent1">
                    <a:lumMod val="75000"/>
                  </a:schemeClr>
                </a:solidFill>
              </a:rPr>
              <a:t>Визначити</a:t>
            </a: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marL="514350" lvl="0" indent="-51435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1) амплітуду швидкості; </a:t>
            </a:r>
          </a:p>
          <a:p>
            <a:pPr marL="514350" lvl="0" indent="-51435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2) початкову фазу; </a:t>
            </a:r>
          </a:p>
          <a:p>
            <a:pPr marL="514350" lvl="0" indent="-51435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3) циклічну частоту; </a:t>
            </a:r>
          </a:p>
          <a:p>
            <a:pPr marL="514350" lvl="0" indent="-51435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4) період;</a:t>
            </a:r>
          </a:p>
          <a:p>
            <a:pPr marL="514350" lvl="0" indent="-51435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5) частоту; </a:t>
            </a:r>
          </a:p>
          <a:p>
            <a:pPr marL="514350" lvl="0" indent="-51435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6) амплітуду прискорення; </a:t>
            </a:r>
          </a:p>
          <a:p>
            <a:pPr marL="514350" lvl="0" indent="-51435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7) амплітуду зміщення; </a:t>
            </a:r>
          </a:p>
          <a:p>
            <a:pPr marL="514350" lvl="0" indent="-51435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8) рівняння залежності зміщення від часу; </a:t>
            </a:r>
          </a:p>
          <a:p>
            <a:pPr marL="514350" lvl="0" indent="-51435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9) рівняння залежності прискорення від часу. </a:t>
            </a:r>
          </a:p>
          <a:p>
            <a:pPr marL="514350" lvl="0" indent="-514350">
              <a:spcBef>
                <a:spcPts val="0"/>
              </a:spcBef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10) Побудувати графіки залежності зміщення, швидкості і прискорення від часу.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860494"/>
            <a:ext cx="2834027" cy="560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7384"/>
            <a:ext cx="7498080" cy="864096"/>
          </a:xfrm>
        </p:spPr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Гармонічні коливання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43608" y="764704"/>
          <a:ext cx="7929172" cy="510191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232248"/>
                <a:gridCol w="2808312"/>
                <a:gridCol w="2888612"/>
              </a:tblGrid>
              <a:tr h="457473"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2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Характеристика</a:t>
                      </a:r>
                      <a:endParaRPr lang="ru-RU" sz="2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20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Формула </a:t>
                      </a:r>
                      <a:endParaRPr lang="ru-RU" sz="2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3033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Зміщення 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 = х</a:t>
                      </a:r>
                      <a:r>
                        <a:rPr kumimoji="0" lang="en-US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</a:t>
                      </a:r>
                      <a:r>
                        <a:rPr kumimoji="0" lang="uk-UA" sz="20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cos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 = х</a:t>
                      </a:r>
                      <a:r>
                        <a:rPr kumimoji="0" lang="en-US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/>
                </a:tc>
              </a:tr>
              <a:tr h="55493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Швидкість 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υ(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= – υ</a:t>
                      </a:r>
                      <a:r>
                        <a:rPr kumimoji="0" lang="en-US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kumimoji="0" lang="en-US" sz="20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υ(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=  υ</a:t>
                      </a:r>
                      <a:r>
                        <a:rPr kumimoji="0" lang="en-US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kumimoji="0" lang="en-US" sz="20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cos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kumimoji="0" lang="en-US" sz="20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935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Прискорення 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= – </a:t>
                      </a:r>
                      <a:r>
                        <a:rPr kumimoji="0" lang="en-US" sz="20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en-US" sz="2000" b="1" i="1" kern="1200" baseline="-250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max</a:t>
                      </a:r>
                      <a:r>
                        <a:rPr kumimoji="0" lang="en-US" sz="20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= – </a:t>
                      </a:r>
                      <a:r>
                        <a:rPr kumimoji="0" lang="en-US" sz="20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en-US" sz="2000" b="1" i="1" kern="1200" baseline="-250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max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20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6647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200" b="1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Зв’язок амплітуд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22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en-US" sz="2200" b="1" i="1" kern="1200" baseline="-250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max</a:t>
                      </a:r>
                      <a:r>
                        <a:rPr kumimoji="0" lang="en-US" sz="22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 ωυ</a:t>
                      </a:r>
                      <a:r>
                        <a:rPr kumimoji="0" lang="en-US" sz="22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2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</a:t>
                      </a:r>
                      <a:r>
                        <a:rPr kumimoji="0" lang="en-US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ω</a:t>
                      </a:r>
                      <a:r>
                        <a:rPr kumimoji="0" lang="uk-UA" sz="2200" b="1" i="1" kern="1200" baseline="30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kumimoji="0" lang="en-US" sz="22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2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endParaRPr lang="ru-RU" sz="22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1128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Фаза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055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200" b="1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Рівняння  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 + ω² х = 0;  </a:t>
                      </a:r>
                      <a:r>
                        <a:rPr kumimoji="0" lang="uk-UA" sz="22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kumimoji="0" lang="uk-UA" sz="2200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''</a:t>
                      </a: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+ ω² х = 0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83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200" b="1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Зв’язок параметрів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3717032"/>
            <a:ext cx="3816424" cy="674573"/>
          </a:xfrm>
          <a:prstGeom prst="rect">
            <a:avLst/>
          </a:prstGeom>
          <a:noFill/>
        </p:spPr>
      </p:pic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857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0" y="857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9" y="5157192"/>
            <a:ext cx="1666866" cy="697082"/>
          </a:xfrm>
          <a:prstGeom prst="rect">
            <a:avLst/>
          </a:prstGeom>
          <a:noFill/>
        </p:spPr>
      </p:pic>
      <p:sp>
        <p:nvSpPr>
          <p:cNvPr id="5141" name="Rectangle 21"/>
          <p:cNvSpPr>
            <a:spLocks noChangeArrowheads="1"/>
          </p:cNvSpPr>
          <p:nvPr/>
        </p:nvSpPr>
        <p:spPr bwMode="auto">
          <a:xfrm>
            <a:off x="0" y="857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22" name="Picture 2" descr="http://dic.academic.ru/pictures/wiki/files/83/Sine_Cosine_Graph.png"/>
          <p:cNvPicPr>
            <a:picLocks noChangeAspect="1" noChangeArrowheads="1"/>
          </p:cNvPicPr>
          <p:nvPr/>
        </p:nvPicPr>
        <p:blipFill>
          <a:blip r:embed="rId4" cstate="print"/>
          <a:srcRect l="8790" t="10852" r="6234" b="27656"/>
          <a:stretch>
            <a:fillRect/>
          </a:stretch>
        </p:blipFill>
        <p:spPr bwMode="auto">
          <a:xfrm>
            <a:off x="1012534" y="5849279"/>
            <a:ext cx="4505788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Домашнє завдання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1. 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 Гончаренко С.У. Фізика: </a:t>
            </a:r>
            <a:r>
              <a:rPr lang="uk-UA" sz="2400" dirty="0" err="1" smtClean="0">
                <a:solidFill>
                  <a:schemeClr val="accent1">
                    <a:lumMod val="75000"/>
                  </a:schemeClr>
                </a:solidFill>
              </a:rPr>
              <a:t>Підр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. для 11 класу – К.:  Освіта, 2002. 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 10-12. Вправа 4.</a:t>
            </a:r>
          </a:p>
          <a:p>
            <a:pPr>
              <a:spcAft>
                <a:spcPts val="600"/>
              </a:spcAft>
              <a:buNone/>
            </a:pP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2.  Шкіль М.І., </a:t>
            </a:r>
            <a:r>
              <a:rPr lang="uk-UA" sz="2400" dirty="0" err="1" smtClean="0">
                <a:solidFill>
                  <a:schemeClr val="accent1">
                    <a:lumMod val="75000"/>
                  </a:schemeClr>
                </a:solidFill>
              </a:rPr>
              <a:t>Слєпкань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 З.І., </a:t>
            </a:r>
            <a:r>
              <a:rPr lang="uk-UA" sz="2400" dirty="0" err="1" smtClean="0">
                <a:solidFill>
                  <a:schemeClr val="accent1">
                    <a:lumMod val="75000"/>
                  </a:schemeClr>
                </a:solidFill>
              </a:rPr>
              <a:t>Дубинчук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 О.С. Алгебра і  початки аналізу.  </a:t>
            </a:r>
            <a:r>
              <a:rPr lang="uk-UA" sz="2400" dirty="0" err="1" smtClean="0">
                <a:solidFill>
                  <a:schemeClr val="accent1">
                    <a:lumMod val="75000"/>
                  </a:schemeClr>
                </a:solidFill>
              </a:rPr>
              <a:t>Підр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. 10 клас – К.: «</a:t>
            </a:r>
            <a:r>
              <a:rPr lang="uk-UA" sz="2400" dirty="0" err="1" smtClean="0">
                <a:solidFill>
                  <a:schemeClr val="accent1">
                    <a:lumMod val="75000"/>
                  </a:schemeClr>
                </a:solidFill>
              </a:rPr>
              <a:t>Зодіак-еко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», 2002. 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 6. Вправа 10,12.</a:t>
            </a:r>
          </a:p>
          <a:p>
            <a:pPr>
              <a:spcAft>
                <a:spcPts val="600"/>
              </a:spcAft>
              <a:buNone/>
            </a:pP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3* Підготувати повідомлення на тему «Застосування гармонічних коливань у моїй професії».</a:t>
            </a:r>
            <a:endParaRPr lang="uk-UA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1412776"/>
            <a:ext cx="6768752" cy="201622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700" b="1" kern="10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Arial Black"/>
              </a:rPr>
              <a:t>Дякую</a:t>
            </a:r>
            <a:r>
              <a:rPr lang="ru-RU" sz="5700" b="1" kern="10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Arial Black"/>
              </a:rPr>
              <a:t> за роботу!</a:t>
            </a:r>
            <a:endParaRPr lang="ru-RU" sz="57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30724" name="Picture 4" descr="http://www.fmh.org/images/Smil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636912"/>
            <a:ext cx="2857500" cy="2857500"/>
          </a:xfrm>
          <a:prstGeom prst="ellipse">
            <a:avLst/>
          </a:prstGeom>
          <a:ln w="63500" cap="rnd">
            <a:solidFill>
              <a:schemeClr val="tx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Фізико-математична естафета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0722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556792"/>
            <a:ext cx="3346322" cy="23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7092280" y="2996952"/>
            <a:ext cx="1317750" cy="2952328"/>
            <a:chOff x="7092280" y="1628800"/>
            <a:chExt cx="1317750" cy="2808312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92280" y="1628800"/>
              <a:ext cx="1317750" cy="648073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</p:pic>
        <p:grpSp>
          <p:nvGrpSpPr>
            <p:cNvPr id="27" name="Группа 26"/>
            <p:cNvGrpSpPr/>
            <p:nvPr/>
          </p:nvGrpSpPr>
          <p:grpSpPr>
            <a:xfrm>
              <a:off x="7291908" y="2420888"/>
              <a:ext cx="968896" cy="2016224"/>
              <a:chOff x="7291908" y="2420888"/>
              <a:chExt cx="968896" cy="2016224"/>
            </a:xfrm>
          </p:grpSpPr>
          <p:pic>
            <p:nvPicPr>
              <p:cNvPr id="1040" name="Picture 16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343725" y="2420888"/>
                <a:ext cx="828675" cy="247650"/>
              </a:xfrm>
              <a:prstGeom prst="rect">
                <a:avLst/>
              </a:prstGeom>
              <a:noFill/>
            </p:spPr>
          </p:pic>
          <p:pic>
            <p:nvPicPr>
              <p:cNvPr id="1039" name="Picture 15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343725" y="2708920"/>
                <a:ext cx="828675" cy="247650"/>
              </a:xfrm>
              <a:prstGeom prst="rect">
                <a:avLst/>
              </a:prstGeom>
              <a:noFill/>
            </p:spPr>
          </p:pic>
          <p:pic>
            <p:nvPicPr>
              <p:cNvPr id="1038" name="Picture 1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291908" y="2996952"/>
                <a:ext cx="952500" cy="247650"/>
              </a:xfrm>
              <a:prstGeom prst="rect">
                <a:avLst/>
              </a:prstGeom>
              <a:noFill/>
            </p:spPr>
          </p:pic>
          <p:pic>
            <p:nvPicPr>
              <p:cNvPr id="1037" name="Picture 13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308304" y="3356992"/>
                <a:ext cx="952500" cy="247650"/>
              </a:xfrm>
              <a:prstGeom prst="rect">
                <a:avLst/>
              </a:prstGeom>
              <a:noFill/>
            </p:spPr>
          </p:pic>
          <p:pic>
            <p:nvPicPr>
              <p:cNvPr id="1036" name="Picture 12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12154"/>
              <a:stretch>
                <a:fillRect/>
              </a:stretch>
            </p:blipFill>
            <p:spPr bwMode="auto">
              <a:xfrm>
                <a:off x="7497944" y="3685406"/>
                <a:ext cx="602448" cy="247650"/>
              </a:xfrm>
              <a:prstGeom prst="rect">
                <a:avLst/>
              </a:prstGeom>
              <a:noFill/>
            </p:spPr>
          </p:pic>
          <p:pic>
            <p:nvPicPr>
              <p:cNvPr id="1035" name="Picture 11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24700" y="4008487"/>
                <a:ext cx="647700" cy="428625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91440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914400" y="3524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876256" y="2204864"/>
            <a:ext cx="720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err="1" smtClean="0">
                <a:solidFill>
                  <a:schemeClr val="accent1">
                    <a:lumMod val="75000"/>
                  </a:schemeClr>
                </a:solidFill>
              </a:rPr>
              <a:t>со</a:t>
            </a: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</a:rPr>
              <a:t>'φ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740352" y="2204864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sin</a:t>
            </a:r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</a:rPr>
              <a:t>'φ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1556792"/>
            <a:ext cx="576064" cy="360040"/>
          </a:xfrm>
          <a:prstGeom prst="rect">
            <a:avLst/>
          </a:prstGeom>
          <a:noFill/>
        </p:spPr>
      </p:pic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7452320" y="1526014"/>
            <a:ext cx="12241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kumimoji="0" lang="ru-RU" altLang="zh-CN" sz="2000" b="1" i="1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altLang="zh-CN" sz="2000" b="1" i="1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Cx</a:t>
            </a:r>
            <a:r>
              <a:rPr kumimoji="0" lang="ru-RU" altLang="zh-CN" sz="2000" b="1" i="1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)'</a:t>
            </a:r>
            <a:endParaRPr kumimoji="0" lang="ru-RU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54" name="Picture 30" descr="http://www.afina.ru/image.php?id=12402"/>
          <p:cNvPicPr>
            <a:picLocks noChangeAspect="1" noChangeArrowheads="1"/>
          </p:cNvPicPr>
          <p:nvPr/>
        </p:nvPicPr>
        <p:blipFill>
          <a:blip r:embed="rId11" cstate="print"/>
          <a:srcRect l="2166" t="33673" r="2523" b="31669"/>
          <a:stretch>
            <a:fillRect/>
          </a:stretch>
        </p:blipFill>
        <p:spPr bwMode="auto">
          <a:xfrm>
            <a:off x="3851920" y="5150646"/>
            <a:ext cx="3384376" cy="1230682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>
            <a:off x="1691680" y="1412776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475656" y="2780928"/>
            <a:ext cx="7409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ω</a:t>
            </a:r>
            <a:endParaRPr lang="ru-RU" sz="54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339752" y="2132856"/>
            <a:ext cx="532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l-G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ν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238125"/>
          </a:xfrm>
          <a:prstGeom prst="rect">
            <a:avLst/>
          </a:prstGeom>
          <a:noFill/>
        </p:spPr>
      </p:pic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238125"/>
          </a:xfrm>
          <a:prstGeom prst="rect">
            <a:avLst/>
          </a:prstGeom>
          <a:noFill/>
        </p:spPr>
      </p:pic>
      <p:pic>
        <p:nvPicPr>
          <p:cNvPr id="1060" name="Picture 36" descr="http://2.bp.blogspot.com/_I66c5yN7aGY/SLgJLkEF93I/AAAAAAAAAaQ/dp0gfB70bNY/s400/pendula.gif"/>
          <p:cNvPicPr>
            <a:picLocks noChangeAspect="1" noChangeArrowheads="1"/>
          </p:cNvPicPr>
          <p:nvPr/>
        </p:nvPicPr>
        <p:blipFill>
          <a:blip r:embed="rId13" cstate="print"/>
          <a:srcRect l="17189" t="3780" r="7840" b="5501"/>
          <a:stretch>
            <a:fillRect/>
          </a:stretch>
        </p:blipFill>
        <p:spPr bwMode="auto">
          <a:xfrm>
            <a:off x="1043608" y="4149080"/>
            <a:ext cx="2677886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Тема. Гармонічні коливання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96646" lvl="0" indent="-514350">
              <a:buFont typeface="+mj-lt"/>
              <a:buAutoNum type="arabicPeriod"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Поняття про гармонічні коливання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96646" lvl="0" indent="-514350">
              <a:buFont typeface="+mj-lt"/>
              <a:buAutoNum type="arabicPeriod"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Характеристика гармонічних коливань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96646" lvl="0" indent="-514350">
              <a:buFont typeface="+mj-lt"/>
              <a:buAutoNum type="arabicPeriod"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Рівняння гармонічних коливань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96646" lvl="0" indent="-514350">
              <a:buFont typeface="+mj-lt"/>
              <a:buAutoNum type="arabicPeriod"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Побудова графіків гармонічних коливань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96646" indent="-514350">
              <a:buFont typeface="+mj-lt"/>
              <a:buAutoNum type="arabicPeriod"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Методика розв'язування задач на гармонічні коливання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Визначення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447800"/>
            <a:ext cx="7674056" cy="4800600"/>
          </a:xfrm>
        </p:spPr>
        <p:txBody>
          <a:bodyPr/>
          <a:lstStyle/>
          <a:p>
            <a:pPr lvl="0" indent="0">
              <a:buNone/>
            </a:pPr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</a:rPr>
              <a:t>Гармонічні коливання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– це коливання, під час яких характеристики миттєвого стану коливальної системи змінюються з часом за законом синуса або косинуса.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7650" name="Picture 2" descr="http://dic.academic.ru/pictures/wiki/files/83/Sine_Cosine_Graph.png"/>
          <p:cNvPicPr>
            <a:picLocks noChangeAspect="1" noChangeArrowheads="1"/>
          </p:cNvPicPr>
          <p:nvPr/>
        </p:nvPicPr>
        <p:blipFill>
          <a:blip r:embed="rId2" cstate="print"/>
          <a:srcRect l="8790" t="10852" r="6234" b="27656"/>
          <a:stretch>
            <a:fillRect/>
          </a:stretch>
        </p:blipFill>
        <p:spPr bwMode="auto">
          <a:xfrm>
            <a:off x="2670142" y="3789040"/>
            <a:ext cx="4638162" cy="2592288"/>
          </a:xfrm>
          <a:prstGeom prst="rect">
            <a:avLst/>
          </a:prstGeom>
          <a:noFill/>
        </p:spPr>
      </p:pic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701824"/>
            <a:ext cx="7498080" cy="1143000"/>
          </a:xfrm>
        </p:spPr>
        <p:txBody>
          <a:bodyPr>
            <a:noAutofit/>
          </a:bodyPr>
          <a:lstStyle/>
          <a:p>
            <a:pPr lvl="0">
              <a:lnSpc>
                <a:spcPct val="90000"/>
              </a:lnSpc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Демонстрація гармонічних коливань за допомогою реєструючого пристрою 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12290" name="Picture 2" descr="http://msk.edu.ua/ivk/Fizika/Konspekt/Kolebaniya_Volny/2/im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158083"/>
            <a:ext cx="3553972" cy="1999109"/>
          </a:xfrm>
          <a:prstGeom prst="rect">
            <a:avLst/>
          </a:prstGeom>
          <a:noFill/>
        </p:spPr>
      </p:pic>
      <p:pic>
        <p:nvPicPr>
          <p:cNvPr id="6" name="Рисунок 5" descr="im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2204864"/>
            <a:ext cx="3493163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lnSpc>
                <a:spcPct val="90000"/>
              </a:lnSpc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Характеристика </a:t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гармонічних коливань 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51632" y="1988840"/>
            <a:ext cx="3568440" cy="2808312"/>
          </a:xfrm>
        </p:spPr>
        <p:txBody>
          <a:bodyPr>
            <a:normAutofit lnSpcReduction="10000"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Зм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іщення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х(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Швидкість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υ(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) </a:t>
            </a:r>
          </a:p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Прискорення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) </a:t>
            </a: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Фаза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φ(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) </a:t>
            </a: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Рівняння </a:t>
            </a: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5" name="Рисунок 4" descr="220px-Simple_harmonic_motion_animati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3717032"/>
            <a:ext cx="2671564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1143000"/>
          </a:xfrm>
        </p:spPr>
        <p:txBody>
          <a:bodyPr>
            <a:normAutofit/>
          </a:bodyPr>
          <a:lstStyle/>
          <a:p>
            <a:r>
              <a:rPr b="1" dirty="0" lang="uk-UA" smtClean="0">
                <a:solidFill>
                  <a:schemeClr val="accent1">
                    <a:lumMod val="75000"/>
                  </a:schemeClr>
                </a:solidFill>
                <a:effectLst/>
              </a:rPr>
              <a:t>Графіки гармонічних коливань</a:t>
            </a:r>
            <a:endParaRPr b="1" dirty="0" lang="ru-RU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pic>
        <p:nvPicPr>
          <p:cNvPr id="4" name="Picture"/>
          <p:cNvPicPr>
            <a:picLocks noGrp="1"/>
          </p:cNvPicPr>
          <p:nvPr>
            <p:ph idx="1"/>
          </p:nvPr>
        </p:nvPicPr>
        <p:blipFill>
          <a:blip cstate="print" r:embed="rId2"/>
          <a:srcRect b="86"/>
          <a:stretch>
            <a:fillRect/>
          </a:stretch>
        </p:blipFill>
        <p:spPr bwMode="auto">
          <a:xfrm>
            <a:off x="3923928" y="1484784"/>
            <a:ext cx="439248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56404" y="1340768"/>
            <a:ext cx="2520306" cy="4124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b="1" dirty="0" i="1" lang="uk-UA" smtClean="0" sz="2000" u="sng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φ</a:t>
            </a:r>
            <a:r>
              <a:rPr b="1" baseline="-25000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0</a:t>
            </a:r>
            <a:r>
              <a:rPr b="1" dirty="0" i="1" lang="uk-UA" smtClean="0" sz="2000" u="sng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 = 0</a:t>
            </a:r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         Зміщення</a:t>
            </a:r>
          </a:p>
          <a:p>
            <a:pPr algn="r"/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x = х</a:t>
            </a:r>
            <a:r>
              <a:rPr b="1" baseline="-25000" dirty="0" i="1" lang="en-US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ma</a:t>
            </a:r>
            <a:r>
              <a:rPr b="1" baseline="-25000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х </a:t>
            </a:r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cosωt</a:t>
            </a:r>
          </a:p>
          <a:p>
            <a:pPr algn="r"/>
            <a:endParaRPr dirty="0" i="1" lang="uk-UA" smtClean="0" sz="2000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  <a:p>
            <a:pPr algn="r"/>
            <a:endParaRPr dirty="0" i="1" lang="uk-UA" smtClean="0" sz="2000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  <a:p>
            <a:pPr algn="r"/>
            <a:endParaRPr dirty="0" i="1" lang="uk-UA" smtClean="0" sz="1000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  <a:p>
            <a:pPr algn="r"/>
            <a:endParaRPr dirty="0" i="1" lang="uk-UA" smtClean="0" sz="2000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  <a:p>
            <a:pPr algn="r"/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Швидкість</a:t>
            </a:r>
          </a:p>
          <a:p>
            <a:pPr algn="r"/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υ(</a:t>
            </a:r>
            <a:r>
              <a:rPr b="1" dirty="0" i="1" lang="en-US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t</a:t>
            </a:r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) = – υ</a:t>
            </a:r>
            <a:r>
              <a:rPr b="1" baseline="-25000" dirty="0" i="1" lang="en-US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ma</a:t>
            </a:r>
            <a:r>
              <a:rPr b="1" baseline="-25000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х </a:t>
            </a:r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s</a:t>
            </a:r>
            <a:r>
              <a:rPr b="1" dirty="0" i="1" lang="en-US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in</a:t>
            </a:r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ωt</a:t>
            </a:r>
          </a:p>
          <a:p>
            <a:pPr algn="r"/>
            <a:endParaRPr dirty="0" i="1" lang="uk-UA" smtClean="0" sz="2000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  <a:p>
            <a:pPr algn="r"/>
            <a:endParaRPr dirty="0" i="1" lang="uk-UA" smtClean="0" sz="2000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  <a:p>
            <a:pPr algn="r"/>
            <a:endParaRPr dirty="0" i="1" lang="uk-UA" smtClean="0" sz="3200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  <a:p>
            <a:pPr algn="r"/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Прискорення</a:t>
            </a:r>
          </a:p>
          <a:p>
            <a:pPr algn="r"/>
            <a:r>
              <a:rPr b="1" dirty="0" i="1" lang="en-US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a</a:t>
            </a:r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(</a:t>
            </a:r>
            <a:r>
              <a:rPr b="1" dirty="0" i="1" lang="en-US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t</a:t>
            </a:r>
            <a:r>
              <a:rPr b="1" dirty="0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) = – </a:t>
            </a:r>
            <a:r>
              <a:rPr b="1" dirty="0" err="1" i="1" lang="en-US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a</a:t>
            </a:r>
            <a:r>
              <a:rPr b="1" baseline="-25000" dirty="0" err="1" i="1" lang="en-US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max</a:t>
            </a:r>
            <a:r>
              <a:rPr b="1" dirty="0" err="1" i="1" lang="en-US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co</a:t>
            </a:r>
            <a:r>
              <a:rPr b="1" dirty="0" err="1" i="1" lang="uk-UA" smtClean="0" sz="20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sωt</a:t>
            </a:r>
            <a:endParaRPr b="1" dirty="0" i="1" lang="ru-RU" sz="2000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fromWordArt="1" vert="wordArtVert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fontAlgn="auto" rtl="0"/>
            <a:r>
              <a:rPr b="1" dirty="0" i="1" kern="10" lang="en-US" smtClean="0" spc="0" sz="360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dirty="0" kern="10" lang="en-US" smtClean="0" spc="0" sz="360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dirty="0" kern="10" lang="ru-RU" spc="0" sz="360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7384"/>
            <a:ext cx="7498080" cy="864096"/>
          </a:xfrm>
        </p:spPr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Гармонічні коливання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43608" y="764704"/>
          <a:ext cx="7929172" cy="510191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232248"/>
                <a:gridCol w="2808312"/>
                <a:gridCol w="2888612"/>
              </a:tblGrid>
              <a:tr h="457473"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2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Характеристика</a:t>
                      </a:r>
                      <a:endParaRPr lang="ru-RU" sz="2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20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Формула </a:t>
                      </a:r>
                      <a:endParaRPr lang="ru-RU" sz="2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3033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Зміщення 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 = х</a:t>
                      </a:r>
                      <a:r>
                        <a:rPr kumimoji="0" lang="en-US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</a:t>
                      </a:r>
                      <a:r>
                        <a:rPr kumimoji="0" lang="uk-UA" sz="20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cos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 = х</a:t>
                      </a:r>
                      <a:r>
                        <a:rPr kumimoji="0" lang="en-US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/>
                </a:tc>
              </a:tr>
              <a:tr h="55493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Швидкість 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υ(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= – υ</a:t>
                      </a:r>
                      <a:r>
                        <a:rPr kumimoji="0" lang="en-US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kumimoji="0" lang="en-US" sz="20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υ(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=  υ</a:t>
                      </a:r>
                      <a:r>
                        <a:rPr kumimoji="0" lang="en-US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kumimoji="0" lang="en-US" sz="20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cos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kumimoji="0" lang="en-US" sz="20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935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Прискорення 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= – </a:t>
                      </a:r>
                      <a:r>
                        <a:rPr kumimoji="0" lang="en-US" sz="20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en-US" sz="2000" b="1" i="1" kern="1200" baseline="-250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max</a:t>
                      </a:r>
                      <a:r>
                        <a:rPr kumimoji="0" lang="en-US" sz="20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= – </a:t>
                      </a:r>
                      <a:r>
                        <a:rPr kumimoji="0" lang="en-US" sz="20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en-US" sz="2000" b="1" i="1" kern="1200" baseline="-250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max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(ωt + φ</a:t>
                      </a:r>
                      <a:r>
                        <a:rPr kumimoji="0" lang="uk-UA" sz="20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uk-UA" sz="20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20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6647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200" b="1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Зв’язок амплітуд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22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en-US" sz="2200" b="1" i="1" kern="1200" baseline="-250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max</a:t>
                      </a:r>
                      <a:r>
                        <a:rPr kumimoji="0" lang="en-US" sz="22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 ωυ</a:t>
                      </a:r>
                      <a:r>
                        <a:rPr kumimoji="0" lang="en-US" sz="22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2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</a:t>
                      </a:r>
                      <a:r>
                        <a:rPr kumimoji="0" lang="en-US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ω</a:t>
                      </a:r>
                      <a:r>
                        <a:rPr kumimoji="0" lang="uk-UA" sz="2200" b="1" i="1" kern="1200" baseline="30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kumimoji="0" lang="en-US" sz="22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</a:t>
                      </a:r>
                      <a:r>
                        <a:rPr kumimoji="0" lang="uk-UA" sz="2200" b="1" i="1" kern="1200" baseline="-25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endParaRPr lang="ru-RU" sz="22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1128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Фаза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055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200" b="1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Рівняння  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 + ω² х = 0;  </a:t>
                      </a:r>
                      <a:r>
                        <a:rPr kumimoji="0" lang="uk-UA" sz="2200" b="1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kumimoji="0" lang="uk-UA" sz="2200" i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''</a:t>
                      </a:r>
                      <a:r>
                        <a:rPr kumimoji="0" lang="uk-UA" sz="22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+ ω² х = 0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83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2200" b="1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Зв’язок параметрів</a:t>
                      </a: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200" b="1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3717032"/>
            <a:ext cx="3816424" cy="674573"/>
          </a:xfrm>
          <a:prstGeom prst="rect">
            <a:avLst/>
          </a:prstGeom>
          <a:noFill/>
        </p:spPr>
      </p:pic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857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0" y="857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9" y="5157192"/>
            <a:ext cx="1666866" cy="697082"/>
          </a:xfrm>
          <a:prstGeom prst="rect">
            <a:avLst/>
          </a:prstGeom>
          <a:noFill/>
        </p:spPr>
      </p:pic>
      <p:sp>
        <p:nvSpPr>
          <p:cNvPr id="5141" name="Rectangle 21"/>
          <p:cNvSpPr>
            <a:spLocks noChangeArrowheads="1"/>
          </p:cNvSpPr>
          <p:nvPr/>
        </p:nvSpPr>
        <p:spPr bwMode="auto">
          <a:xfrm>
            <a:off x="0" y="857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22" name="Picture 2" descr="http://dic.academic.ru/pictures/wiki/files/83/Sine_Cosine_Graph.png"/>
          <p:cNvPicPr>
            <a:picLocks noChangeAspect="1" noChangeArrowheads="1"/>
          </p:cNvPicPr>
          <p:nvPr/>
        </p:nvPicPr>
        <p:blipFill>
          <a:blip r:embed="rId4" cstate="print"/>
          <a:srcRect l="8790" t="10852" r="6234" b="27656"/>
          <a:stretch>
            <a:fillRect/>
          </a:stretch>
        </p:blipFill>
        <p:spPr bwMode="auto">
          <a:xfrm>
            <a:off x="1012534" y="5849279"/>
            <a:ext cx="4505788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Коливання сили струму і напруги у колі змінного струму з конденсатором</a:t>
            </a:r>
            <a:endParaRPr lang="uk-UA" sz="3600" b="1" dirty="0">
              <a:effectLst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 rot="5400000">
            <a:off x="-352177" y="3456633"/>
            <a:ext cx="1789113" cy="2936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en-US" sz="3600" b="1" i="1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cs typeface="Times New Roman"/>
              </a:rPr>
              <a:t>harmonic</a:t>
            </a:r>
            <a:r>
              <a:rPr lang="en-US" sz="3600" kern="10" spc="0" dirty="0" smtClean="0">
                <a:ln w="12700">
                  <a:solidFill>
                    <a:srgbClr val="C2D69B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12700">
                <a:solidFill>
                  <a:srgbClr val="C2D69B"/>
                </a:solidFill>
                <a:round/>
                <a:headEnd/>
                <a:tailEnd/>
              </a:ln>
              <a:solidFill>
                <a:srgbClr val="76923C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7" name="Рисунок 6" descr="kondensator-v-cepi-peremennogo-tok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412776"/>
            <a:ext cx="5544616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1482</TotalTime>
  <Words>690</Words>
  <Application>Microsoft Office PowerPoint</Application>
  <PresentationFormat>Экран (4:3)</PresentationFormat>
  <Paragraphs>143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Солнцестояние</vt:lpstr>
      <vt:lpstr>Формула</vt:lpstr>
      <vt:lpstr>Гармонічні коливання</vt:lpstr>
      <vt:lpstr>Фізико-математична естафета</vt:lpstr>
      <vt:lpstr>Тема. Гармонічні коливання</vt:lpstr>
      <vt:lpstr>Визначення </vt:lpstr>
      <vt:lpstr>Демонстрація гармонічних коливань за допомогою реєструючого пристрою </vt:lpstr>
      <vt:lpstr>Характеристика  гармонічних коливань </vt:lpstr>
      <vt:lpstr>Графіки гармонічних коливань</vt:lpstr>
      <vt:lpstr>Гармонічні коливання</vt:lpstr>
      <vt:lpstr>Коливання сили струму і напруги у колі змінного струму з конденсатором</vt:lpstr>
      <vt:lpstr>Періодичні зміни напруги  трифазного струму</vt:lpstr>
      <vt:lpstr>Осцилограф</vt:lpstr>
      <vt:lpstr>Побудова графіків  гармонічних коливань</vt:lpstr>
      <vt:lpstr>Методика розв'язування задач</vt:lpstr>
      <vt:lpstr>Методика розв'язування задач</vt:lpstr>
      <vt:lpstr>Методика розв'язування задач</vt:lpstr>
      <vt:lpstr>Гармонічні коливання</vt:lpstr>
      <vt:lpstr>Домашнє завдання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Гармонічні коливання</dc:title>
  <dc:creator>lenovo</dc:creator>
  <cp:lastModifiedBy>Customer</cp:lastModifiedBy>
  <cp:revision>142</cp:revision>
  <dcterms:created xsi:type="dcterms:W3CDTF">2015-06-01T13:13:16Z</dcterms:created>
  <dcterms:modified xsi:type="dcterms:W3CDTF">2015-12-20T20:22:40Z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1964516</vt:lpwstr>
  </property>
  <property fmtid="{D5CDD505-2E9C-101B-9397-08002B2CF9AE}" name="NXPowerLiteVersion" pid="3">
    <vt:lpwstr>D4.1.4</vt:lpwstr>
  </property>
</Properties>
</file>