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tags+xml" PartName="/ppt/tags/tag1.xml"/>
  <Override ContentType="application/vnd.openxmlformats-officedocument.presentationml.tags+xml" PartName="/ppt/tags/tag2.xml"/>
  <Override ContentType="application/vnd.openxmlformats-officedocument.presentationml.tags+xml" PartName="/ppt/tags/tag3.xml"/>
  <Override ContentType="application/vnd.openxmlformats-officedocument.presentationml.tags+xml" PartName="/ppt/tags/tag4.xml"/>
  <Override ContentType="application/vnd.openxmlformats-officedocument.presentationml.tags+xml" PartName="/ppt/tags/tag5.xml"/>
  <Override ContentType="application/vnd.openxmlformats-officedocument.presentationml.tags+xml" PartName="/ppt/tags/tag6.xml"/>
  <Override ContentType="application/vnd.openxmlformats-officedocument.presentationml.tags+xml" PartName="/ppt/tags/tag7.xml"/>
  <Override ContentType="application/vnd.openxmlformats-officedocument.presentationml.tags+xml" PartName="/ppt/tags/tag8.xml"/>
  <Override ContentType="application/vnd.openxmlformats-officedocument.presentationml.tags+xml" PartName="/ppt/tags/tag9.xml"/>
  <Override ContentType="application/vnd.openxmlformats-officedocument.presentationml.tags+xml" PartName="/ppt/tags/tag10.xml"/>
  <Override ContentType="application/vnd.openxmlformats-officedocument.presentationml.tags+xml" PartName="/ppt/tags/tag11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4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5" r:id="rId13"/>
    <p:sldId id="272" r:id="rId14"/>
    <p:sldId id="273" r:id="rId15"/>
    <p:sldId id="274" r:id="rId16"/>
    <p:sldId id="276" r:id="rId17"/>
    <p:sldId id="277" r:id="rId18"/>
    <p:sldId id="278" r:id="rId19"/>
    <p:sldId id="279" r:id="rId20"/>
    <p:sldId id="280" r:id="rId21"/>
    <p:sldId id="267" r:id="rId22"/>
    <p:sldId id="287" r:id="rId23"/>
    <p:sldId id="270" r:id="rId24"/>
    <p:sldId id="271" r:id="rId25"/>
    <p:sldId id="281" r:id="rId26"/>
    <p:sldId id="282" r:id="rId27"/>
    <p:sldId id="285" r:id="rId28"/>
    <p:sldId id="286" r:id="rId29"/>
    <p:sldId id="268" r:id="rId30"/>
    <p:sldId id="269" r:id="rId31"/>
    <p:sldId id="283" r:id="rId32"/>
    <p:sldId id="284" r:id="rId33"/>
    <p:sldId id="290" r:id="rId34"/>
    <p:sldId id="288" r:id="rId35"/>
    <p:sldId id="289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9" r:id="rId44"/>
    <p:sldId id="300" r:id="rId45"/>
    <p:sldId id="298" r:id="rId46"/>
    <p:sldId id="301" r:id="rId47"/>
    <p:sldId id="302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82EB78-BEA2-4098-83EF-599696AAABAA}" type="datetimeFigureOut">
              <a:rPr lang="ru-RU" smtClean="0"/>
              <a:t>18.02.2015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B556F9-799A-420F-ACD4-27890ABE25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914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B556F9-799A-420F-ACD4-27890ABE25F6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226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2/18/2015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1.jpeg" Type="http://schemas.openxmlformats.org/officeDocument/2006/relationships/image"/><Relationship Id="rId2" Target="../slideLayouts/slideLayout1.xml" Type="http://schemas.openxmlformats.org/officeDocument/2006/relationships/slideLayout"/><Relationship Id="rId1" Target="../tags/tag1.xml" Type="http://schemas.openxmlformats.org/officeDocument/2006/relationships/tags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3" Target="../tags/tag4.xml" Type="http://schemas.openxmlformats.org/officeDocument/2006/relationships/tags"/><Relationship Id="rId7" Target="../media/image4.jpeg" Type="http://schemas.openxmlformats.org/officeDocument/2006/relationships/image"/><Relationship Id="rId2" Target="../tags/tag3.xml" Type="http://schemas.openxmlformats.org/officeDocument/2006/relationships/tags"/><Relationship Id="rId1" Target="../tags/tag2.xml" Type="http://schemas.openxmlformats.org/officeDocument/2006/relationships/tags"/><Relationship Id="rId6" Target="../media/image3.jpeg" Type="http://schemas.openxmlformats.org/officeDocument/2006/relationships/image"/><Relationship Id="rId5" Target="../media/image2.jpeg" Type="http://schemas.openxmlformats.org/officeDocument/2006/relationships/image"/><Relationship Id="rId4" Target="../slideLayouts/slideLayout2.xml" Type="http://schemas.openxmlformats.org/officeDocument/2006/relationships/slideLayout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 ?><Relationships xmlns="http://schemas.openxmlformats.org/package/2006/relationships"><Relationship Id="rId2" Target="../media/image2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 ?><Relationships xmlns="http://schemas.openxmlformats.org/package/2006/relationships"><Relationship Id="rId2" Target="../media/image3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8" Target="../slideLayouts/slideLayout2.xml" Type="http://schemas.openxmlformats.org/officeDocument/2006/relationships/slideLayout"/><Relationship Id="rId13" Target="../media/image10.jpeg" Type="http://schemas.openxmlformats.org/officeDocument/2006/relationships/image"/><Relationship Id="rId3" Target="../tags/tag7.xml" Type="http://schemas.openxmlformats.org/officeDocument/2006/relationships/tags"/><Relationship Id="rId7" Target="../tags/tag11.xml" Type="http://schemas.openxmlformats.org/officeDocument/2006/relationships/tags"/><Relationship Id="rId12" Target="../media/image9.jpeg" Type="http://schemas.openxmlformats.org/officeDocument/2006/relationships/image"/><Relationship Id="rId2" Target="../tags/tag6.xml" Type="http://schemas.openxmlformats.org/officeDocument/2006/relationships/tags"/><Relationship Id="rId1" Target="../tags/tag5.xml" Type="http://schemas.openxmlformats.org/officeDocument/2006/relationships/tags"/><Relationship Id="rId6" Target="../tags/tag10.xml" Type="http://schemas.openxmlformats.org/officeDocument/2006/relationships/tags"/><Relationship Id="rId11" Target="../media/image8.jpeg" Type="http://schemas.openxmlformats.org/officeDocument/2006/relationships/image"/><Relationship Id="rId5" Target="../tags/tag9.xml" Type="http://schemas.openxmlformats.org/officeDocument/2006/relationships/tags"/><Relationship Id="rId15" Target="../media/image12.jpeg" Type="http://schemas.openxmlformats.org/officeDocument/2006/relationships/image"/><Relationship Id="rId10" Target="../media/image7.jpeg" Type="http://schemas.openxmlformats.org/officeDocument/2006/relationships/image"/><Relationship Id="rId4" Target="../tags/tag8.xml" Type="http://schemas.openxmlformats.org/officeDocument/2006/relationships/tags"/><Relationship Id="rId9" Target="../media/image6.jpeg" Type="http://schemas.openxmlformats.org/officeDocument/2006/relationships/image"/><Relationship Id="rId14" Target="../media/image11.jpeg" Type="http://schemas.openxmlformats.org/officeDocument/2006/relationships/image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251520" y="4797152"/>
            <a:ext cx="8640960" cy="1584175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>
                <a:solidFill>
                  <a:schemeClr val="bg2">
                    <a:lumMod val="25000"/>
                  </a:schemeClr>
                </a:solidFill>
              </a:rPr>
              <a:t>Тема: Закони механіки в  фізиці та мистецтві</a:t>
            </a:r>
            <a:endParaRPr lang="ru-RU" sz="5400" b="1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uk-UA" sz="6600" dirty="0">
                <a:solidFill>
                  <a:schemeClr val="bg2">
                    <a:lumMod val="25000"/>
                  </a:schemeClr>
                </a:solidFill>
              </a:rPr>
              <a:t>                                                      </a:t>
            </a:r>
            <a:endParaRPr lang="ru-RU" sz="6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4" name="Picture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479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934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4797152"/>
            <a:ext cx="7766248" cy="718016"/>
          </a:xfrm>
        </p:spPr>
        <p:txBody>
          <a:bodyPr/>
          <a:lstStyle/>
          <a:p>
            <a:pPr algn="ctr"/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640960" cy="6336704"/>
          </a:xfrm>
        </p:spPr>
        <p:txBody>
          <a:bodyPr>
            <a:normAutofit/>
          </a:bodyPr>
          <a:lstStyle/>
          <a:p>
            <a:pPr algn="ctr"/>
            <a:r>
              <a:rPr lang="uk-UA" sz="7200" b="1" dirty="0" smtClean="0">
                <a:solidFill>
                  <a:schemeClr val="accent6">
                    <a:lumMod val="75000"/>
                  </a:schemeClr>
                </a:solidFill>
              </a:rPr>
              <a:t>Мистецтвознавці</a:t>
            </a:r>
            <a:r>
              <a:rPr lang="uk-UA" sz="8000" b="1" dirty="0">
                <a:solidFill>
                  <a:schemeClr val="accent6">
                    <a:lumMod val="75000"/>
                  </a:schemeClr>
                </a:solidFill>
              </a:rPr>
              <a:t>	</a:t>
            </a:r>
            <a:r>
              <a:rPr lang="uk-UA" b="1" dirty="0"/>
              <a:t>			</a:t>
            </a:r>
            <a:endParaRPr lang="ru-RU" dirty="0"/>
          </a:p>
          <a:p>
            <a:r>
              <a:rPr lang="uk-UA" sz="6000" dirty="0" smtClean="0"/>
              <a:t>А. Прискорення</a:t>
            </a:r>
            <a:endParaRPr lang="ru-RU" sz="6000" dirty="0"/>
          </a:p>
          <a:p>
            <a:r>
              <a:rPr lang="uk-UA" sz="6000" dirty="0" smtClean="0"/>
              <a:t>Б. </a:t>
            </a:r>
            <a:r>
              <a:rPr lang="uk-UA" sz="6000" dirty="0"/>
              <a:t>2 закон Ньютона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41830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3212976"/>
            <a:ext cx="4464496" cy="2952328"/>
          </a:xfrm>
        </p:spPr>
        <p:txBody>
          <a:bodyPr/>
          <a:lstStyle/>
          <a:p>
            <a:r>
              <a:rPr lang="uk-UA" sz="5400" i="1" dirty="0">
                <a:effectLst/>
              </a:rPr>
              <a:t>Станція Мистецько-творча</a:t>
            </a:r>
            <a:r>
              <a:rPr lang="uk-UA" sz="2800" i="1" dirty="0">
                <a:effectLst/>
              </a:rPr>
              <a:t>.</a:t>
            </a:r>
            <a:endParaRPr lang="ru-RU" sz="2800" dirty="0">
              <a:effectLst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4320480" cy="6120680"/>
          </a:xfrm>
        </p:spPr>
      </p:pic>
    </p:spTree>
    <p:extLst>
      <p:ext uri="{BB962C8B-B14F-4D97-AF65-F5344CB8AC3E}">
        <p14:creationId xmlns:p14="http://schemas.microsoft.com/office/powerpoint/2010/main" val="342932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5" y="4725144"/>
            <a:ext cx="7838256" cy="1584176"/>
          </a:xfrm>
        </p:spPr>
        <p:txBody>
          <a:bodyPr/>
          <a:lstStyle/>
          <a:p>
            <a:pPr algn="ctr"/>
            <a:r>
              <a:rPr lang="uk-UA" sz="8800" dirty="0" smtClean="0">
                <a:solidFill>
                  <a:schemeClr val="accent4">
                    <a:lumMod val="50000"/>
                  </a:schemeClr>
                </a:solidFill>
              </a:rPr>
              <a:t>ЖИВОПИС</a:t>
            </a:r>
            <a:endParaRPr lang="ru-RU" sz="88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548680"/>
            <a:ext cx="6813376" cy="4176464"/>
          </a:xfrm>
        </p:spPr>
      </p:pic>
    </p:spTree>
    <p:extLst>
      <p:ext uri="{BB962C8B-B14F-4D97-AF65-F5344CB8AC3E}">
        <p14:creationId xmlns:p14="http://schemas.microsoft.com/office/powerpoint/2010/main" val="293605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5022376"/>
            <a:ext cx="7910264" cy="1358952"/>
          </a:xfrm>
        </p:spPr>
        <p:txBody>
          <a:bodyPr/>
          <a:lstStyle/>
          <a:p>
            <a:pPr algn="ctr"/>
            <a:r>
              <a:rPr lang="uk-UA" sz="8800" dirty="0" smtClean="0"/>
              <a:t>ГРАФІКА</a:t>
            </a:r>
            <a:endParaRPr lang="ru-RU" sz="8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5" y="260648"/>
            <a:ext cx="7488832" cy="4752528"/>
          </a:xfrm>
        </p:spPr>
      </p:pic>
    </p:spTree>
    <p:extLst>
      <p:ext uri="{BB962C8B-B14F-4D97-AF65-F5344CB8AC3E}">
        <p14:creationId xmlns:p14="http://schemas.microsoft.com/office/powerpoint/2010/main" val="200456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869160"/>
            <a:ext cx="7982272" cy="1440160"/>
          </a:xfrm>
        </p:spPr>
        <p:txBody>
          <a:bodyPr/>
          <a:lstStyle/>
          <a:p>
            <a:pPr algn="ctr"/>
            <a:r>
              <a:rPr lang="uk-UA" sz="8800" dirty="0" smtClean="0">
                <a:solidFill>
                  <a:schemeClr val="accent6">
                    <a:lumMod val="75000"/>
                  </a:schemeClr>
                </a:solidFill>
              </a:rPr>
              <a:t>РОЗПИС</a:t>
            </a:r>
            <a:endParaRPr lang="ru-RU" sz="8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32656"/>
            <a:ext cx="6624736" cy="4608512"/>
          </a:xfrm>
        </p:spPr>
      </p:pic>
    </p:spTree>
    <p:extLst>
      <p:ext uri="{BB962C8B-B14F-4D97-AF65-F5344CB8AC3E}">
        <p14:creationId xmlns:p14="http://schemas.microsoft.com/office/powerpoint/2010/main" val="386373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4797152"/>
            <a:ext cx="7766248" cy="1512168"/>
          </a:xfrm>
        </p:spPr>
        <p:txBody>
          <a:bodyPr/>
          <a:lstStyle/>
          <a:p>
            <a:pPr algn="ctr"/>
            <a:r>
              <a:rPr lang="uk-UA" sz="8000" dirty="0" smtClean="0">
                <a:solidFill>
                  <a:schemeClr val="accent3">
                    <a:lumMod val="50000"/>
                  </a:schemeClr>
                </a:solidFill>
              </a:rPr>
              <a:t>ГОНЧАРСТВО</a:t>
            </a:r>
            <a:endParaRPr lang="ru-RU" sz="80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60648"/>
            <a:ext cx="6264696" cy="4503019"/>
          </a:xfrm>
        </p:spPr>
      </p:pic>
    </p:spTree>
    <p:extLst>
      <p:ext uri="{BB962C8B-B14F-4D97-AF65-F5344CB8AC3E}">
        <p14:creationId xmlns:p14="http://schemas.microsoft.com/office/powerpoint/2010/main" val="1465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260648"/>
            <a:ext cx="3960440" cy="6167448"/>
          </a:xfrm>
        </p:spPr>
        <p:txBody>
          <a:bodyPr/>
          <a:lstStyle/>
          <a:p>
            <a:pPr algn="ctr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>
                <a:solidFill>
                  <a:schemeClr val="accent4">
                    <a:lumMod val="50000"/>
                  </a:schemeClr>
                </a:solidFill>
              </a:rPr>
              <a:t>БАЖАЄМО НАТХНЕННЯ В ТВОРЧОСТІ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4212467" cy="5616624"/>
          </a:xfrm>
        </p:spPr>
      </p:pic>
    </p:spTree>
    <p:extLst>
      <p:ext uri="{BB962C8B-B14F-4D97-AF65-F5344CB8AC3E}">
        <p14:creationId xmlns:p14="http://schemas.microsoft.com/office/powerpoint/2010/main" val="17015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908720"/>
            <a:ext cx="4104456" cy="4606448"/>
          </a:xfrm>
        </p:spPr>
        <p:txBody>
          <a:bodyPr/>
          <a:lstStyle/>
          <a:p>
            <a:pPr algn="ctr"/>
            <a:r>
              <a:rPr lang="uk-UA" sz="4800" dirty="0" smtClean="0"/>
              <a:t>Місто </a:t>
            </a:r>
            <a:r>
              <a:rPr lang="uk-UA" sz="6600" dirty="0" smtClean="0">
                <a:solidFill>
                  <a:srgbClr val="FF0000"/>
                </a:solidFill>
              </a:rPr>
              <a:t>Помилок</a:t>
            </a:r>
            <a:endParaRPr lang="ru-RU" sz="66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4658504" cy="6211341"/>
          </a:xfrm>
        </p:spPr>
      </p:pic>
    </p:spTree>
    <p:extLst>
      <p:ext uri="{BB962C8B-B14F-4D97-AF65-F5344CB8AC3E}">
        <p14:creationId xmlns:p14="http://schemas.microsoft.com/office/powerpoint/2010/main" val="385685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640959" cy="5688632"/>
          </a:xfrm>
        </p:spPr>
        <p:txBody>
          <a:bodyPr/>
          <a:lstStyle/>
          <a:p>
            <a:pPr algn="ctr"/>
            <a:r>
              <a:rPr lang="uk-UA" sz="6600" dirty="0" smtClean="0">
                <a:solidFill>
                  <a:srgbClr val="FF0000"/>
                </a:solidFill>
                <a:effectLst/>
              </a:rPr>
              <a:t>Механічний рух – це зміна стану спокою тіла у просторі без зміни часу.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60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332656"/>
            <a:ext cx="8633172" cy="6264696"/>
          </a:xfrm>
        </p:spPr>
        <p:txBody>
          <a:bodyPr/>
          <a:lstStyle/>
          <a:p>
            <a:pPr algn="ctr"/>
            <a:r>
              <a:rPr lang="uk-UA" sz="4800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> </a:t>
            </a:r>
            <a:r>
              <a:rPr lang="uk-UA" sz="4800" dirty="0">
                <a:solidFill>
                  <a:schemeClr val="accent3">
                    <a:lumMod val="50000"/>
                  </a:schemeClr>
                </a:solidFill>
                <a:effectLst/>
              </a:rPr>
              <a:t>Прискорення - це скалярна фізична величина ,яка чисельно  дорівнює відношенню зміни переміщення тіла до  інтервалу часу ,протягом якого ця зміна відбулася</a:t>
            </a:r>
            <a:endParaRPr lang="ru-RU" sz="4800" dirty="0"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3492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4372168"/>
            <a:ext cx="3805808" cy="1143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83350" y="332655"/>
            <a:ext cx="5605073" cy="6195541"/>
          </a:xfrm>
        </p:spPr>
        <p:txBody>
          <a:bodyPr>
            <a:normAutofit lnSpcReduction="10000"/>
          </a:bodyPr>
          <a:lstStyle/>
          <a:p>
            <a:r>
              <a:rPr lang="uk-UA" sz="2800" b="1" dirty="0">
                <a:solidFill>
                  <a:srgbClr val="002060"/>
                </a:solidFill>
              </a:rPr>
              <a:t>Мета.</a:t>
            </a:r>
            <a:r>
              <a:rPr lang="uk-UA" sz="2800" dirty="0">
                <a:solidFill>
                  <a:srgbClr val="002060"/>
                </a:solidFill>
              </a:rPr>
              <a:t> В цікавій формі узагальнити, закріпити знання з теми, навчити бачити  прояви вивчених закономірностей в повсякденному житті, в мистецтві, розширити кругозір учнів відомостями про мистецтво, удосконалювати навички самостійної роботи.</a:t>
            </a:r>
            <a:endParaRPr lang="ru-RU" sz="2800" dirty="0">
              <a:solidFill>
                <a:srgbClr val="002060"/>
              </a:solidFill>
            </a:endParaRPr>
          </a:p>
          <a:p>
            <a:r>
              <a:rPr lang="uk-UA" sz="2800" dirty="0">
                <a:solidFill>
                  <a:srgbClr val="002060"/>
                </a:solidFill>
              </a:rPr>
              <a:t>Виховувати естетичне сприйняття навколишнього світу, бережливе ставлення до природи та художній смак.</a:t>
            </a:r>
            <a:endParaRPr lang="ru-RU" sz="2800" dirty="0">
              <a:solidFill>
                <a:srgbClr val="002060"/>
              </a:solidFill>
            </a:endParaRPr>
          </a:p>
          <a:p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4235"/>
            <a:ext cx="2531831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2531831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64435"/>
            <a:ext cx="2531831" cy="21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593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869160"/>
            <a:ext cx="6512511" cy="1728192"/>
          </a:xfrm>
        </p:spPr>
        <p:txBody>
          <a:bodyPr/>
          <a:lstStyle/>
          <a:p>
            <a:r>
              <a:rPr lang="uk-UA" i="1" dirty="0" smtClean="0">
                <a:effectLst/>
              </a:rPr>
              <a:t> </a:t>
            </a:r>
            <a:r>
              <a:rPr lang="uk-UA" i="1" dirty="0">
                <a:solidFill>
                  <a:schemeClr val="accent2">
                    <a:lumMod val="75000"/>
                  </a:schemeClr>
                </a:solidFill>
                <a:effectLst/>
              </a:rPr>
              <a:t>Зупинка художньо – пізнавальна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88640"/>
            <a:ext cx="4409800" cy="4608512"/>
          </a:xfrm>
        </p:spPr>
      </p:pic>
    </p:spTree>
    <p:extLst>
      <p:ext uri="{BB962C8B-B14F-4D97-AF65-F5344CB8AC3E}">
        <p14:creationId xmlns:p14="http://schemas.microsoft.com/office/powerpoint/2010/main" val="387574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Живопис. Розпис.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4221088" cy="3474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5" descr="HayalEvi_Com-Wallpapers-1600x1200-29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819400" y="4343400"/>
            <a:ext cx="57912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uk-UA" sz="2000" b="1" i="1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Геніальність і божевілля…</a:t>
            </a:r>
          </a:p>
          <a:p>
            <a:pPr algn="r">
              <a:defRPr/>
            </a:pPr>
            <a:r>
              <a:rPr lang="uk-UA" sz="2000" b="1" i="1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Ця тема завжди розбурхувала уяву обивателів і хвилювала уми дослідників всього світу.</a:t>
            </a:r>
          </a:p>
          <a:p>
            <a:pPr algn="r">
              <a:defRPr/>
            </a:pPr>
            <a:r>
              <a:rPr lang="uk-UA" sz="2000" b="1" i="1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Історія життя великого голландського художника </a:t>
            </a:r>
            <a:r>
              <a:rPr lang="uk-UA" sz="2000" b="1" i="1" dirty="0" err="1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Вінсента</a:t>
            </a:r>
            <a:r>
              <a:rPr lang="uk-UA" sz="2000" b="1" i="1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Ван </a:t>
            </a:r>
            <a:r>
              <a:rPr lang="uk-UA" sz="2000" b="1" i="1" dirty="0" err="1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Гога</a:t>
            </a:r>
            <a:r>
              <a:rPr lang="uk-UA" sz="2000" b="1" i="1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– яскравий тому приклад.</a:t>
            </a:r>
            <a:endParaRPr lang="ru-RU" sz="2000" b="1" i="1" dirty="0">
              <a:solidFill>
                <a:srgbClr val="080808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706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733256"/>
            <a:ext cx="8640959" cy="936104"/>
          </a:xfrm>
        </p:spPr>
        <p:txBody>
          <a:bodyPr/>
          <a:lstStyle/>
          <a:p>
            <a:pPr algn="ctr"/>
            <a:r>
              <a:rPr lang="uk-UA" dirty="0">
                <a:effectLst/>
              </a:rPr>
              <a:t>Ван </a:t>
            </a:r>
            <a:r>
              <a:rPr lang="uk-UA" dirty="0" err="1">
                <a:effectLst/>
              </a:rPr>
              <a:t>Гога</a:t>
            </a:r>
            <a:r>
              <a:rPr lang="uk-UA" dirty="0">
                <a:effectLst/>
              </a:rPr>
              <a:t> «</a:t>
            </a:r>
            <a:r>
              <a:rPr lang="uk-UA" dirty="0" err="1">
                <a:effectLst/>
              </a:rPr>
              <a:t>Мост</a:t>
            </a:r>
            <a:r>
              <a:rPr lang="uk-UA" dirty="0">
                <a:effectLst/>
              </a:rPr>
              <a:t> </a:t>
            </a:r>
            <a:r>
              <a:rPr lang="uk-UA" dirty="0" err="1">
                <a:effectLst/>
              </a:rPr>
              <a:t>Ланглуа</a:t>
            </a:r>
            <a:r>
              <a:rPr lang="uk-UA" dirty="0">
                <a:effectLst/>
              </a:rPr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16632"/>
            <a:ext cx="5688632" cy="5670856"/>
          </a:xfrm>
        </p:spPr>
      </p:pic>
    </p:spTree>
    <p:extLst>
      <p:ext uri="{BB962C8B-B14F-4D97-AF65-F5344CB8AC3E}">
        <p14:creationId xmlns:p14="http://schemas.microsoft.com/office/powerpoint/2010/main" val="322324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1200421815_1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826"/>
            <a:ext cx="9144000" cy="686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3244334"/>
            <a:ext cx="874846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000" dirty="0" smtClean="0"/>
          </a:p>
          <a:p>
            <a:pPr algn="ctr"/>
            <a:endParaRPr lang="en-US" sz="4000" dirty="0"/>
          </a:p>
          <a:p>
            <a:pPr algn="ctr"/>
            <a:endParaRPr lang="en-US" sz="4000" dirty="0" smtClean="0"/>
          </a:p>
          <a:p>
            <a:pPr algn="ctr"/>
            <a:endParaRPr lang="en-US" sz="4000" dirty="0"/>
          </a:p>
          <a:p>
            <a:pPr algn="ctr"/>
            <a:r>
              <a:rPr lang="uk-UA" sz="4000" dirty="0" smtClean="0">
                <a:solidFill>
                  <a:schemeClr val="bg1"/>
                </a:solidFill>
              </a:rPr>
              <a:t>Сальвадор </a:t>
            </a:r>
            <a:r>
              <a:rPr lang="uk-UA" sz="4000" dirty="0">
                <a:solidFill>
                  <a:schemeClr val="bg1"/>
                </a:solidFill>
              </a:rPr>
              <a:t>Далі – геній сюрреалізму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41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301" y="731838"/>
            <a:ext cx="5262198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5588" cy="618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3244334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6000" b="1" dirty="0" smtClean="0"/>
          </a:p>
          <a:p>
            <a:pPr algn="ctr"/>
            <a:endParaRPr lang="en-US" sz="6000" b="1" dirty="0"/>
          </a:p>
          <a:p>
            <a:pPr algn="ctr"/>
            <a:endParaRPr lang="en-US" sz="6000" b="1" dirty="0" smtClean="0"/>
          </a:p>
          <a:p>
            <a:pPr algn="ctr"/>
            <a:r>
              <a:rPr lang="ru-RU" sz="5400" b="1" dirty="0" smtClean="0"/>
              <a:t>Дев'ятий </a:t>
            </a:r>
            <a:r>
              <a:rPr lang="ru-RU" sz="5400" b="1" dirty="0"/>
              <a:t>вал   1850 р.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82786" y="3244334"/>
            <a:ext cx="5682966" cy="29546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r>
              <a:rPr lang="uk-UA" dirty="0">
                <a:solidFill>
                  <a:schemeClr val="bg1"/>
                </a:solidFill>
              </a:rPr>
              <a:t> </a:t>
            </a:r>
            <a:r>
              <a:rPr lang="uk-UA" dirty="0" smtClean="0">
                <a:solidFill>
                  <a:schemeClr val="bg1"/>
                </a:solidFill>
              </a:rPr>
              <a:t>                                            </a:t>
            </a:r>
            <a:r>
              <a:rPr lang="uk-UA" sz="2400" dirty="0" smtClean="0">
                <a:solidFill>
                  <a:schemeClr val="bg1"/>
                </a:solidFill>
              </a:rPr>
              <a:t>І.К.</a:t>
            </a:r>
            <a:r>
              <a:rPr lang="uk-UA" sz="2400" dirty="0" err="1" smtClean="0">
                <a:solidFill>
                  <a:schemeClr val="bg1"/>
                </a:solidFill>
              </a:rPr>
              <a:t>Айвазовский</a:t>
            </a:r>
            <a:r>
              <a:rPr lang="uk-UA" sz="2400" dirty="0" smtClean="0">
                <a:solidFill>
                  <a:schemeClr val="bg1"/>
                </a:solidFill>
              </a:rPr>
              <a:t>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302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301208"/>
            <a:ext cx="8136903" cy="1296144"/>
          </a:xfrm>
        </p:spPr>
        <p:txBody>
          <a:bodyPr/>
          <a:lstStyle/>
          <a:p>
            <a:r>
              <a:rPr lang="uk-UA" sz="4000" dirty="0">
                <a:effectLst/>
              </a:rPr>
              <a:t>К.П.Брюллов </a:t>
            </a:r>
            <a:r>
              <a:rPr lang="uk-UA" sz="4000" dirty="0" smtClean="0">
                <a:effectLst/>
              </a:rPr>
              <a:t/>
            </a:r>
            <a:br>
              <a:rPr lang="uk-UA" sz="4000" dirty="0" smtClean="0">
                <a:effectLst/>
              </a:rPr>
            </a:br>
            <a:r>
              <a:rPr lang="uk-UA" sz="4000" dirty="0" smtClean="0">
                <a:effectLst/>
              </a:rPr>
              <a:t>«</a:t>
            </a:r>
            <a:r>
              <a:rPr lang="uk-UA" sz="4000" dirty="0">
                <a:effectLst/>
              </a:rPr>
              <a:t>Останній день Помпеї»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6632"/>
            <a:ext cx="7272808" cy="5106591"/>
          </a:xfrm>
        </p:spPr>
      </p:pic>
    </p:spTree>
    <p:extLst>
      <p:ext uri="{BB962C8B-B14F-4D97-AF65-F5344CB8AC3E}">
        <p14:creationId xmlns:p14="http://schemas.microsoft.com/office/powerpoint/2010/main" val="374203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188640"/>
            <a:ext cx="3960440" cy="6192688"/>
          </a:xfrm>
        </p:spPr>
        <p:txBody>
          <a:bodyPr/>
          <a:lstStyle/>
          <a:p>
            <a:r>
              <a:rPr lang="uk-UA" sz="4800" dirty="0" smtClean="0">
                <a:effectLst/>
              </a:rPr>
              <a:t/>
            </a:r>
            <a:br>
              <a:rPr lang="uk-UA" sz="4800" dirty="0" smtClean="0">
                <a:effectLst/>
              </a:rPr>
            </a:br>
            <a:r>
              <a:rPr lang="uk-UA" sz="4800" dirty="0" smtClean="0">
                <a:effectLst/>
              </a:rPr>
              <a:t>В.І.</a:t>
            </a:r>
            <a:r>
              <a:rPr lang="uk-UA" sz="4800" dirty="0" err="1" smtClean="0">
                <a:effectLst/>
              </a:rPr>
              <a:t>Суріков</a:t>
            </a:r>
            <a:r>
              <a:rPr lang="uk-UA" sz="4800" dirty="0" smtClean="0">
                <a:effectLst/>
              </a:rPr>
              <a:t> </a:t>
            </a:r>
            <a:r>
              <a:rPr lang="uk-UA" sz="4800" dirty="0">
                <a:effectLst/>
              </a:rPr>
              <a:t>«Перехід Суворова через Альпи»</a:t>
            </a:r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4655264" cy="5904656"/>
          </a:xfrm>
        </p:spPr>
      </p:pic>
    </p:spTree>
    <p:extLst>
      <p:ext uri="{BB962C8B-B14F-4D97-AF65-F5344CB8AC3E}">
        <p14:creationId xmlns:p14="http://schemas.microsoft.com/office/powerpoint/2010/main" val="428139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941168"/>
            <a:ext cx="8496944" cy="1584176"/>
          </a:xfrm>
        </p:spPr>
        <p:txBody>
          <a:bodyPr/>
          <a:lstStyle/>
          <a:p>
            <a:r>
              <a:rPr lang="uk-UA" sz="4800" dirty="0">
                <a:effectLst/>
              </a:rPr>
              <a:t>І.Є.</a:t>
            </a:r>
            <a:r>
              <a:rPr lang="uk-UA" sz="4800" dirty="0" err="1">
                <a:effectLst/>
              </a:rPr>
              <a:t>Репін</a:t>
            </a:r>
            <a:r>
              <a:rPr lang="uk-UA" sz="4800" dirty="0">
                <a:effectLst/>
              </a:rPr>
              <a:t> «Бурлаки на Волзі</a:t>
            </a:r>
            <a:r>
              <a:rPr lang="uk-UA" sz="4800" dirty="0" smtClean="0">
                <a:effectLst/>
              </a:rPr>
              <a:t>»</a:t>
            </a:r>
            <a:r>
              <a:rPr lang="ru-RU" sz="4800" dirty="0">
                <a:effectLst/>
              </a:rPr>
              <a:t/>
            </a:r>
            <a:br>
              <a:rPr lang="ru-RU" sz="4800" dirty="0">
                <a:effectLst/>
              </a:rPr>
            </a:br>
            <a:endParaRPr lang="ru-RU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88640"/>
            <a:ext cx="8784976" cy="4320480"/>
          </a:xfrm>
        </p:spPr>
      </p:pic>
    </p:spTree>
    <p:extLst>
      <p:ext uri="{BB962C8B-B14F-4D97-AF65-F5344CB8AC3E}">
        <p14:creationId xmlns:p14="http://schemas.microsoft.com/office/powerpoint/2010/main" val="87988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5517232"/>
            <a:ext cx="8712968" cy="1152128"/>
          </a:xfrm>
        </p:spPr>
        <p:txBody>
          <a:bodyPr/>
          <a:lstStyle/>
          <a:p>
            <a:r>
              <a:rPr lang="uk-UA" dirty="0">
                <a:effectLst/>
              </a:rPr>
              <a:t>М.К.</a:t>
            </a:r>
            <a:r>
              <a:rPr lang="uk-UA" dirty="0" err="1">
                <a:effectLst/>
              </a:rPr>
              <a:t>Реріх</a:t>
            </a:r>
            <a:r>
              <a:rPr lang="uk-UA" dirty="0">
                <a:effectLst/>
              </a:rPr>
              <a:t> «Заморські гості</a:t>
            </a:r>
            <a:r>
              <a:rPr lang="uk-UA" dirty="0" smtClean="0">
                <a:effectLst/>
              </a:rPr>
              <a:t>»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260648"/>
            <a:ext cx="8624081" cy="5256583"/>
          </a:xfrm>
        </p:spPr>
      </p:pic>
    </p:spTree>
    <p:extLst>
      <p:ext uri="{BB962C8B-B14F-4D97-AF65-F5344CB8AC3E}">
        <p14:creationId xmlns:p14="http://schemas.microsoft.com/office/powerpoint/2010/main" val="234142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711px-Vastnetsov_19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40" y="-119113"/>
            <a:ext cx="9144000" cy="770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265" y="5923439"/>
            <a:ext cx="882463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schemeClr val="bg1"/>
                </a:solidFill>
                <a:latin typeface="Bookman Old Style" pitchFamily="18" charset="0"/>
              </a:rPr>
              <a:t>Віктор </a:t>
            </a:r>
            <a:r>
              <a:rPr lang="uk-UA" sz="2800" b="1" dirty="0" err="1">
                <a:solidFill>
                  <a:schemeClr val="bg1"/>
                </a:solidFill>
                <a:latin typeface="Bookman Old Style" pitchFamily="18" charset="0"/>
              </a:rPr>
              <a:t>Васнецов</a:t>
            </a:r>
            <a:r>
              <a:rPr lang="uk-UA" sz="2800" dirty="0">
                <a:solidFill>
                  <a:schemeClr val="bg1"/>
                </a:solidFill>
                <a:latin typeface="Bookman Old Style" pitchFamily="18" charset="0"/>
              </a:rPr>
              <a:t> - </a:t>
            </a:r>
            <a:r>
              <a:rPr lang="ru-RU" sz="2800" dirty="0" err="1">
                <a:solidFill>
                  <a:schemeClr val="bg1"/>
                </a:solidFill>
                <a:latin typeface="Bookman Old Style" pitchFamily="18" charset="0"/>
              </a:rPr>
              <a:t>російський</a:t>
            </a:r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 художник і </a:t>
            </a:r>
            <a:r>
              <a:rPr lang="ru-RU" sz="2800" dirty="0" err="1">
                <a:solidFill>
                  <a:schemeClr val="bg1"/>
                </a:solidFill>
                <a:latin typeface="Bookman Old Style" pitchFamily="18" charset="0"/>
              </a:rPr>
              <a:t>архітектор</a:t>
            </a:r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, </a:t>
            </a:r>
            <a:r>
              <a:rPr lang="ru-RU" sz="2800" dirty="0" err="1">
                <a:solidFill>
                  <a:schemeClr val="bg1"/>
                </a:solidFill>
                <a:latin typeface="Bookman Old Style" pitchFamily="18" charset="0"/>
              </a:rPr>
              <a:t>майстер</a:t>
            </a:r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 </a:t>
            </a:r>
            <a:r>
              <a:rPr lang="ru-RU" sz="2800" dirty="0" err="1">
                <a:solidFill>
                  <a:schemeClr val="bg1"/>
                </a:solidFill>
                <a:latin typeface="Bookman Old Style" pitchFamily="18" charset="0"/>
              </a:rPr>
              <a:t>живопису</a:t>
            </a:r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 на </a:t>
            </a:r>
            <a:r>
              <a:rPr lang="ru-RU" sz="2800" dirty="0" err="1">
                <a:solidFill>
                  <a:schemeClr val="bg1"/>
                </a:solidFill>
                <a:latin typeface="Bookman Old Style" pitchFamily="18" charset="0"/>
              </a:rPr>
              <a:t>історичні</a:t>
            </a:r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 та </a:t>
            </a:r>
            <a:r>
              <a:rPr lang="ru-RU" sz="2800" dirty="0" err="1">
                <a:solidFill>
                  <a:schemeClr val="bg1"/>
                </a:solidFill>
                <a:latin typeface="Bookman Old Style" pitchFamily="18" charset="0"/>
              </a:rPr>
              <a:t>фольклорні</a:t>
            </a:r>
            <a:r>
              <a:rPr lang="ru-RU" sz="2800" dirty="0">
                <a:solidFill>
                  <a:schemeClr val="bg1"/>
                </a:solidFill>
                <a:latin typeface="Bookman Old Style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Bookman Old Style" pitchFamily="18" charset="0"/>
              </a:rPr>
              <a:t>сюжети</a:t>
            </a:r>
            <a:r>
              <a:rPr lang="en-US" sz="2800" dirty="0" smtClean="0">
                <a:solidFill>
                  <a:schemeClr val="bg1"/>
                </a:solidFill>
                <a:latin typeface="Bookman Old Style" pitchFamily="18" charset="0"/>
              </a:rPr>
              <a:t>/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99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>
                <a:effectLst/>
              </a:rPr>
              <a:t>«</a:t>
            </a:r>
            <a:r>
              <a:rPr lang="uk-UA" sz="8000" dirty="0">
                <a:effectLst/>
              </a:rPr>
              <a:t>Механіка</a:t>
            </a:r>
            <a:r>
              <a:rPr lang="uk-UA" dirty="0">
                <a:effectLst/>
              </a:rPr>
              <a:t>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76672"/>
            <a:ext cx="5378772" cy="3774282"/>
          </a:xfrm>
        </p:spPr>
      </p:pic>
    </p:spTree>
    <p:extLst>
      <p:ext uri="{BB962C8B-B14F-4D97-AF65-F5344CB8AC3E}">
        <p14:creationId xmlns:p14="http://schemas.microsoft.com/office/powerpoint/2010/main" val="370497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838" y="0"/>
            <a:ext cx="630316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-180528" y="6021288"/>
            <a:ext cx="9468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solidFill>
                  <a:schemeClr val="bg1"/>
                </a:solidFill>
              </a:rPr>
              <a:t>Афіша</a:t>
            </a:r>
            <a:r>
              <a:rPr lang="ru-RU" sz="3200" dirty="0" smtClean="0">
                <a:solidFill>
                  <a:schemeClr val="bg1"/>
                </a:solidFill>
              </a:rPr>
              <a:t> для </a:t>
            </a:r>
            <a:r>
              <a:rPr lang="ru-RU" sz="3200" dirty="0" err="1" smtClean="0">
                <a:solidFill>
                  <a:schemeClr val="bg1"/>
                </a:solidFill>
              </a:rPr>
              <a:t>балерини</a:t>
            </a:r>
            <a:r>
              <a:rPr lang="ru-RU" sz="3200" dirty="0" smtClean="0">
                <a:solidFill>
                  <a:schemeClr val="bg1"/>
                </a:solidFill>
              </a:rPr>
              <a:t> Анни </a:t>
            </a:r>
            <a:r>
              <a:rPr lang="ru-RU" sz="3200" dirty="0" err="1" smtClean="0">
                <a:solidFill>
                  <a:schemeClr val="bg1"/>
                </a:solidFill>
              </a:rPr>
              <a:t>Павлової</a:t>
            </a:r>
            <a:r>
              <a:rPr lang="ru-RU" sz="3200" dirty="0" smtClean="0">
                <a:solidFill>
                  <a:schemeClr val="bg1"/>
                </a:solidFill>
              </a:rPr>
              <a:t>, 1909 р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88640"/>
            <a:ext cx="280831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Валентин Сєров — російський художник кінця 19 — початку 20 ст., представник російської гілки імпресіонізму. </a:t>
            </a:r>
            <a:endParaRPr lang="ru-RU" sz="32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71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877272"/>
            <a:ext cx="8424935" cy="792088"/>
          </a:xfrm>
        </p:spPr>
        <p:txBody>
          <a:bodyPr/>
          <a:lstStyle/>
          <a:p>
            <a:pPr algn="ctr"/>
            <a:r>
              <a:rPr lang="uk-UA" dirty="0">
                <a:effectLst/>
              </a:rPr>
              <a:t>М.З.</a:t>
            </a:r>
            <a:r>
              <a:rPr lang="uk-UA" dirty="0" err="1">
                <a:effectLst/>
              </a:rPr>
              <a:t>Шагал</a:t>
            </a:r>
            <a:r>
              <a:rPr lang="uk-UA" dirty="0">
                <a:effectLst/>
              </a:rPr>
              <a:t> «Прогулянка»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16632"/>
            <a:ext cx="5518692" cy="5760640"/>
          </a:xfrm>
        </p:spPr>
      </p:pic>
    </p:spTree>
    <p:extLst>
      <p:ext uri="{BB962C8B-B14F-4D97-AF65-F5344CB8AC3E}">
        <p14:creationId xmlns:p14="http://schemas.microsoft.com/office/powerpoint/2010/main" val="221325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116632"/>
            <a:ext cx="3816423" cy="6408712"/>
          </a:xfrm>
        </p:spPr>
        <p:txBody>
          <a:bodyPr/>
          <a:lstStyle/>
          <a:p>
            <a:pPr algn="ctr"/>
            <a:r>
              <a:rPr lang="uk-UA" sz="5400" dirty="0" smtClean="0">
                <a:effectLst/>
              </a:rPr>
              <a:t>Клод </a:t>
            </a:r>
            <a:r>
              <a:rPr lang="uk-UA" sz="5400" dirty="0">
                <a:effectLst/>
              </a:rPr>
              <a:t>Моне «Прогулянка  Жінка з парасолькою»</a:t>
            </a:r>
            <a:r>
              <a:rPr lang="ru-RU" sz="5400" dirty="0">
                <a:effectLst/>
              </a:rPr>
              <a:t/>
            </a:r>
            <a:br>
              <a:rPr lang="ru-RU" sz="5400" dirty="0">
                <a:effectLst/>
              </a:rPr>
            </a:br>
            <a:endParaRPr lang="ru-RU" sz="5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4990874" cy="6264696"/>
          </a:xfrm>
        </p:spPr>
      </p:pic>
    </p:spTree>
    <p:extLst>
      <p:ext uri="{BB962C8B-B14F-4D97-AF65-F5344CB8AC3E}">
        <p14:creationId xmlns:p14="http://schemas.microsoft.com/office/powerpoint/2010/main" val="112489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301208"/>
            <a:ext cx="8568951" cy="1224136"/>
          </a:xfrm>
        </p:spPr>
        <p:txBody>
          <a:bodyPr/>
          <a:lstStyle/>
          <a:p>
            <a:pPr algn="ctr"/>
            <a:r>
              <a:rPr lang="uk-UA" sz="6000" i="1" dirty="0">
                <a:effectLst/>
              </a:rPr>
              <a:t>Станція Практична</a:t>
            </a:r>
            <a:endParaRPr lang="ru-RU" sz="6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88640"/>
            <a:ext cx="5314940" cy="5112568"/>
          </a:xfrm>
        </p:spPr>
      </p:pic>
    </p:spTree>
    <p:extLst>
      <p:ext uri="{BB962C8B-B14F-4D97-AF65-F5344CB8AC3E}">
        <p14:creationId xmlns:p14="http://schemas.microsoft.com/office/powerpoint/2010/main" val="388205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0"/>
            <a:ext cx="8568951" cy="5589240"/>
          </a:xfrm>
        </p:spPr>
        <p:txBody>
          <a:bodyPr/>
          <a:lstStyle/>
          <a:p>
            <a:pPr algn="ctr"/>
            <a:r>
              <a:rPr lang="uk-UA" sz="4000" dirty="0">
                <a:solidFill>
                  <a:schemeClr val="accent6">
                    <a:lumMod val="50000"/>
                  </a:schemeClr>
                </a:solidFill>
                <a:effectLst/>
              </a:rPr>
              <a:t>1) Гончар  зробив виріб зі швидкістю круга 400м\хв . Про яку швидкість йдеться? </a:t>
            </a:r>
            <a:r>
              <a:rPr lang="uk-UA" sz="4000" dirty="0" smtClean="0">
                <a:solidFill>
                  <a:schemeClr val="accent6">
                    <a:lumMod val="50000"/>
                  </a:schemeClr>
                </a:solidFill>
                <a:effectLst/>
              </a:rPr>
              <a:t/>
            </a:r>
            <a:br>
              <a:rPr lang="uk-UA" sz="4000" dirty="0" smtClean="0">
                <a:solidFill>
                  <a:schemeClr val="accent6">
                    <a:lumMod val="50000"/>
                  </a:schemeClr>
                </a:solidFill>
                <a:effectLst/>
              </a:rPr>
            </a:br>
            <a:r>
              <a:rPr lang="ru-RU" sz="4000" dirty="0">
                <a:solidFill>
                  <a:schemeClr val="accent6">
                    <a:lumMod val="50000"/>
                  </a:schemeClr>
                </a:solidFill>
                <a:effectLst/>
              </a:rPr>
              <a:t/>
            </a:r>
            <a:br>
              <a:rPr lang="ru-RU" sz="4000" dirty="0">
                <a:solidFill>
                  <a:schemeClr val="accent6">
                    <a:lumMod val="50000"/>
                  </a:schemeClr>
                </a:solidFill>
                <a:effectLst/>
              </a:rPr>
            </a:br>
            <a:r>
              <a:rPr lang="uk-UA" sz="4000" dirty="0">
                <a:solidFill>
                  <a:srgbClr val="FF0000"/>
                </a:solidFill>
                <a:effectLst/>
              </a:rPr>
              <a:t>2) Який вид руху води у струмку, русло якого, то звужується, то розширяється? </a:t>
            </a:r>
            <a:r>
              <a:rPr lang="ru-RU" sz="4000" dirty="0">
                <a:effectLst/>
              </a:rPr>
              <a:t/>
            </a:r>
            <a:br>
              <a:rPr lang="ru-RU" sz="4000" dirty="0">
                <a:effectLst/>
              </a:rPr>
            </a:br>
            <a:r>
              <a:rPr lang="ru-RU" sz="4000" dirty="0" smtClean="0">
                <a:effectLst/>
              </a:rPr>
              <a:t/>
            </a:r>
            <a:br>
              <a:rPr lang="ru-RU" sz="4000" dirty="0" smtClean="0">
                <a:effectLst/>
              </a:rPr>
            </a:br>
            <a:r>
              <a:rPr lang="uk-UA" sz="4000" dirty="0" smtClean="0">
                <a:solidFill>
                  <a:schemeClr val="accent6"/>
                </a:solidFill>
                <a:effectLst/>
              </a:rPr>
              <a:t>3</a:t>
            </a:r>
            <a:r>
              <a:rPr lang="uk-UA" sz="4000" dirty="0">
                <a:solidFill>
                  <a:schemeClr val="accent6"/>
                </a:solidFill>
                <a:effectLst/>
              </a:rPr>
              <a:t>) Чи завжди для характеристики руху вказують швидкість руху? </a:t>
            </a:r>
            <a:endParaRPr lang="ru-RU" sz="40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547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856983" cy="6048672"/>
          </a:xfrm>
        </p:spPr>
        <p:txBody>
          <a:bodyPr/>
          <a:lstStyle/>
          <a:p>
            <a:pPr algn="ctr"/>
            <a:r>
              <a:rPr lang="uk-UA" sz="3200" dirty="0">
                <a:solidFill>
                  <a:schemeClr val="accent3">
                    <a:lumMod val="50000"/>
                  </a:schemeClr>
                </a:solidFill>
                <a:effectLst/>
              </a:rPr>
              <a:t>1) Про яку швидкість йдеться, якщо кажуть, що молоток  вдарився об цвях зі швидкістю 8м\с</a:t>
            </a:r>
            <a:r>
              <a:rPr lang="uk-UA" sz="3200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>?</a:t>
            </a:r>
            <a:br>
              <a:rPr lang="uk-UA" sz="3200" dirty="0" smtClean="0">
                <a:solidFill>
                  <a:schemeClr val="accent3">
                    <a:lumMod val="50000"/>
                  </a:schemeClr>
                </a:solidFill>
                <a:effectLst/>
              </a:rPr>
            </a:br>
            <a:r>
              <a:rPr lang="ru-RU" sz="3200" dirty="0">
                <a:effectLst/>
              </a:rPr>
              <a:t/>
            </a:r>
            <a:br>
              <a:rPr lang="ru-RU" sz="3200" dirty="0">
                <a:effectLst/>
              </a:rPr>
            </a:br>
            <a:r>
              <a:rPr lang="uk-UA" sz="3200" dirty="0">
                <a:solidFill>
                  <a:srgbClr val="00B050"/>
                </a:solidFill>
                <a:effectLst/>
              </a:rPr>
              <a:t>2) Як  </a:t>
            </a:r>
            <a:r>
              <a:rPr lang="uk-UA" sz="3200" dirty="0" err="1">
                <a:solidFill>
                  <a:srgbClr val="00B050"/>
                </a:solidFill>
                <a:effectLst/>
              </a:rPr>
              <a:t>дослідно</a:t>
            </a:r>
            <a:r>
              <a:rPr lang="uk-UA" sz="3200" dirty="0">
                <a:solidFill>
                  <a:srgbClr val="00B050"/>
                </a:solidFill>
                <a:effectLst/>
              </a:rPr>
              <a:t>  визначити швидкість, з якою опускається гиря годинника</a:t>
            </a:r>
            <a:r>
              <a:rPr lang="uk-UA" sz="3200" dirty="0" smtClean="0">
                <a:solidFill>
                  <a:srgbClr val="00B050"/>
                </a:solidFill>
                <a:effectLst/>
              </a:rPr>
              <a:t>?</a:t>
            </a:r>
            <a:br>
              <a:rPr lang="uk-UA" sz="3200" dirty="0" smtClean="0">
                <a:solidFill>
                  <a:srgbClr val="00B050"/>
                </a:solidFill>
                <a:effectLst/>
              </a:rPr>
            </a:br>
            <a:r>
              <a:rPr lang="uk-UA" sz="3200" dirty="0" smtClean="0">
                <a:effectLst/>
              </a:rPr>
              <a:t/>
            </a:r>
            <a:br>
              <a:rPr lang="uk-UA" sz="3200" dirty="0" smtClean="0">
                <a:effectLst/>
              </a:rPr>
            </a:br>
            <a:r>
              <a:rPr lang="uk-UA" sz="3200" dirty="0" smtClean="0">
                <a:effectLst/>
              </a:rPr>
              <a:t> </a:t>
            </a:r>
            <a:r>
              <a:rPr lang="uk-UA" sz="3200" dirty="0" smtClean="0">
                <a:solidFill>
                  <a:schemeClr val="accent4">
                    <a:lumMod val="50000"/>
                  </a:schemeClr>
                </a:solidFill>
                <a:effectLst/>
              </a:rPr>
              <a:t>3</a:t>
            </a:r>
            <a:r>
              <a:rPr lang="uk-UA" sz="3200" dirty="0">
                <a:solidFill>
                  <a:schemeClr val="accent4">
                    <a:lumMod val="50000"/>
                  </a:schemeClr>
                </a:solidFill>
                <a:effectLst/>
              </a:rPr>
              <a:t>) Який рух здійснює: а) автомобіль, що під’їжджає до  світлофора, у якого горить червоний сигнал.  б) людина яка стоїть на  ескалаторі метро? </a:t>
            </a:r>
            <a:endParaRPr lang="ru-RU" sz="3200" dirty="0">
              <a:solidFill>
                <a:schemeClr val="accent4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0504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373216"/>
            <a:ext cx="8784975" cy="1152128"/>
          </a:xfrm>
        </p:spPr>
        <p:txBody>
          <a:bodyPr/>
          <a:lstStyle/>
          <a:p>
            <a:pPr algn="ctr"/>
            <a:r>
              <a:rPr lang="uk-UA" sz="6600" i="1" dirty="0" smtClean="0">
                <a:solidFill>
                  <a:srgbClr val="FF0000"/>
                </a:solidFill>
                <a:effectLst/>
              </a:rPr>
              <a:t>Поетична </a:t>
            </a:r>
            <a:r>
              <a:rPr lang="uk-UA" sz="6600" i="1" dirty="0">
                <a:solidFill>
                  <a:srgbClr val="FF0000"/>
                </a:solidFill>
                <a:effectLst/>
              </a:rPr>
              <a:t>зупинка.</a:t>
            </a:r>
            <a:endParaRPr lang="ru-RU" sz="66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60648"/>
            <a:ext cx="7776864" cy="5303762"/>
          </a:xfrm>
        </p:spPr>
      </p:pic>
    </p:spTree>
    <p:extLst>
      <p:ext uri="{BB962C8B-B14F-4D97-AF65-F5344CB8AC3E}">
        <p14:creationId xmlns:p14="http://schemas.microsoft.com/office/powerpoint/2010/main" val="348745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5" cy="6480720"/>
          </a:xfrm>
        </p:spPr>
        <p:txBody>
          <a:bodyPr/>
          <a:lstStyle/>
          <a:p>
            <a:pPr algn="ctr"/>
            <a:r>
              <a:rPr lang="uk-UA" sz="5400" dirty="0" smtClean="0">
                <a:solidFill>
                  <a:srgbClr val="FF0000"/>
                </a:solidFill>
                <a:effectLst/>
              </a:rPr>
              <a:t>«Пливли </a:t>
            </a:r>
            <a:r>
              <a:rPr lang="uk-UA" sz="5400" dirty="0">
                <a:solidFill>
                  <a:srgbClr val="FF0000"/>
                </a:solidFill>
                <a:effectLst/>
              </a:rPr>
              <a:t>ми радісно </a:t>
            </a:r>
            <a:r>
              <a:rPr lang="uk-UA" sz="5400" dirty="0" smtClean="0">
                <a:solidFill>
                  <a:srgbClr val="FF0000"/>
                </a:solidFill>
                <a:effectLst/>
              </a:rPr>
              <a:t>гуртом,</a:t>
            </a:r>
            <a:r>
              <a:rPr lang="ru-RU" sz="5400" dirty="0">
                <a:solidFill>
                  <a:srgbClr val="FF0000"/>
                </a:solidFill>
                <a:effectLst/>
              </a:rPr>
              <a:t/>
            </a:r>
            <a:br>
              <a:rPr lang="ru-RU" sz="5400" dirty="0">
                <a:solidFill>
                  <a:srgbClr val="FF0000"/>
                </a:solidFill>
                <a:effectLst/>
              </a:rPr>
            </a:br>
            <a:r>
              <a:rPr lang="uk-UA" sz="5400" dirty="0">
                <a:solidFill>
                  <a:srgbClr val="FF0000"/>
                </a:solidFill>
                <a:effectLst/>
              </a:rPr>
              <a:t>Ті парус прямо </a:t>
            </a:r>
            <a:r>
              <a:rPr lang="uk-UA" sz="5400" dirty="0" smtClean="0">
                <a:solidFill>
                  <a:srgbClr val="FF0000"/>
                </a:solidFill>
                <a:effectLst/>
              </a:rPr>
              <a:t>нагинали,</a:t>
            </a:r>
            <a:r>
              <a:rPr lang="ru-RU" sz="5400" dirty="0">
                <a:solidFill>
                  <a:srgbClr val="FF0000"/>
                </a:solidFill>
                <a:effectLst/>
              </a:rPr>
              <a:t/>
            </a:r>
            <a:br>
              <a:rPr lang="ru-RU" sz="5400" dirty="0">
                <a:solidFill>
                  <a:srgbClr val="FF0000"/>
                </a:solidFill>
                <a:effectLst/>
              </a:rPr>
            </a:br>
            <a:r>
              <a:rPr lang="uk-UA" sz="5400" dirty="0">
                <a:solidFill>
                  <a:srgbClr val="FF0000"/>
                </a:solidFill>
                <a:effectLst/>
              </a:rPr>
              <a:t>Ті одностайно ударяли</a:t>
            </a:r>
            <a:r>
              <a:rPr lang="ru-RU" sz="5400" dirty="0">
                <a:solidFill>
                  <a:srgbClr val="FF0000"/>
                </a:solidFill>
                <a:effectLst/>
              </a:rPr>
              <a:t/>
            </a:r>
            <a:br>
              <a:rPr lang="ru-RU" sz="5400" dirty="0">
                <a:solidFill>
                  <a:srgbClr val="FF0000"/>
                </a:solidFill>
                <a:effectLst/>
              </a:rPr>
            </a:br>
            <a:r>
              <a:rPr lang="uk-UA" sz="5400" dirty="0">
                <a:solidFill>
                  <a:srgbClr val="FF0000"/>
                </a:solidFill>
                <a:effectLst/>
              </a:rPr>
              <a:t>Об  воду </a:t>
            </a:r>
            <a:r>
              <a:rPr lang="uk-UA" sz="5400" dirty="0" smtClean="0">
                <a:solidFill>
                  <a:srgbClr val="FF0000"/>
                </a:solidFill>
                <a:effectLst/>
              </a:rPr>
              <a:t>веслами…»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r>
              <a:rPr lang="ru-RU" dirty="0" smtClean="0">
                <a:effectLst/>
              </a:rPr>
              <a:t>                        </a:t>
            </a:r>
            <a:r>
              <a:rPr lang="uk-UA" dirty="0" smtClean="0">
                <a:effectLst/>
              </a:rPr>
              <a:t>М </a:t>
            </a:r>
            <a:r>
              <a:rPr lang="uk-UA" dirty="0">
                <a:effectLst/>
              </a:rPr>
              <a:t>. Рильський       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83870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12967" cy="6336704"/>
          </a:xfrm>
        </p:spPr>
        <p:txBody>
          <a:bodyPr/>
          <a:lstStyle/>
          <a:p>
            <a:pPr algn="ctr"/>
            <a:r>
              <a:rPr lang="uk-UA" dirty="0">
                <a:solidFill>
                  <a:srgbClr val="7030A0"/>
                </a:solidFill>
                <a:effectLst/>
              </a:rPr>
              <a:t>В день ясний горіло сонце</a:t>
            </a:r>
            <a:r>
              <a:rPr lang="ru-RU" dirty="0">
                <a:solidFill>
                  <a:srgbClr val="7030A0"/>
                </a:solidFill>
                <a:effectLst/>
              </a:rPr>
              <a:t/>
            </a:r>
            <a:br>
              <a:rPr lang="ru-RU" dirty="0">
                <a:solidFill>
                  <a:srgbClr val="7030A0"/>
                </a:solidFill>
                <a:effectLst/>
              </a:rPr>
            </a:br>
            <a:r>
              <a:rPr lang="uk-UA" dirty="0">
                <a:solidFill>
                  <a:srgbClr val="7030A0"/>
                </a:solidFill>
                <a:effectLst/>
              </a:rPr>
              <a:t>Нерухомо вітер спав</a:t>
            </a:r>
            <a:r>
              <a:rPr lang="ru-RU" dirty="0">
                <a:solidFill>
                  <a:srgbClr val="7030A0"/>
                </a:solidFill>
                <a:effectLst/>
              </a:rPr>
              <a:t/>
            </a:r>
            <a:br>
              <a:rPr lang="ru-RU" dirty="0">
                <a:solidFill>
                  <a:srgbClr val="7030A0"/>
                </a:solidFill>
                <a:effectLst/>
              </a:rPr>
            </a:br>
            <a:r>
              <a:rPr lang="uk-UA" dirty="0">
                <a:solidFill>
                  <a:srgbClr val="7030A0"/>
                </a:solidFill>
                <a:effectLst/>
              </a:rPr>
              <a:t>Нерухомо в мертвій тиші</a:t>
            </a:r>
            <a:r>
              <a:rPr lang="ru-RU" dirty="0">
                <a:solidFill>
                  <a:srgbClr val="7030A0"/>
                </a:solidFill>
                <a:effectLst/>
              </a:rPr>
              <a:t/>
            </a:r>
            <a:br>
              <a:rPr lang="ru-RU" dirty="0">
                <a:solidFill>
                  <a:srgbClr val="7030A0"/>
                </a:solidFill>
                <a:effectLst/>
              </a:rPr>
            </a:br>
            <a:r>
              <a:rPr lang="uk-UA" dirty="0">
                <a:solidFill>
                  <a:srgbClr val="7030A0"/>
                </a:solidFill>
                <a:effectLst/>
              </a:rPr>
              <a:t>Степ незайманий стояв</a:t>
            </a:r>
            <a:r>
              <a:rPr lang="ru-RU" dirty="0">
                <a:solidFill>
                  <a:srgbClr val="7030A0"/>
                </a:solidFill>
                <a:effectLst/>
              </a:rPr>
              <a:t/>
            </a:r>
            <a:br>
              <a:rPr lang="ru-RU" dirty="0">
                <a:solidFill>
                  <a:srgbClr val="7030A0"/>
                </a:solidFill>
                <a:effectLst/>
              </a:rPr>
            </a:br>
            <a:r>
              <a:rPr lang="uk-UA" dirty="0">
                <a:solidFill>
                  <a:srgbClr val="7030A0"/>
                </a:solidFill>
                <a:effectLst/>
              </a:rPr>
              <a:t>А на півдні за лісами</a:t>
            </a:r>
            <a:r>
              <a:rPr lang="ru-RU" dirty="0">
                <a:solidFill>
                  <a:srgbClr val="7030A0"/>
                </a:solidFill>
                <a:effectLst/>
              </a:rPr>
              <a:t/>
            </a:r>
            <a:br>
              <a:rPr lang="ru-RU" dirty="0">
                <a:solidFill>
                  <a:srgbClr val="7030A0"/>
                </a:solidFill>
                <a:effectLst/>
              </a:rPr>
            </a:br>
            <a:r>
              <a:rPr lang="uk-UA" dirty="0">
                <a:solidFill>
                  <a:srgbClr val="7030A0"/>
                </a:solidFill>
                <a:effectLst/>
              </a:rPr>
              <a:t>Колихалось море трав</a:t>
            </a:r>
            <a:r>
              <a:rPr lang="ru-RU" dirty="0">
                <a:solidFill>
                  <a:srgbClr val="7030A0"/>
                </a:solidFill>
                <a:effectLst/>
              </a:rPr>
              <a:t/>
            </a:r>
            <a:br>
              <a:rPr lang="ru-RU" dirty="0">
                <a:solidFill>
                  <a:srgbClr val="7030A0"/>
                </a:solidFill>
                <a:effectLst/>
              </a:rPr>
            </a:br>
            <a:r>
              <a:rPr lang="uk-UA" dirty="0">
                <a:solidFill>
                  <a:srgbClr val="7030A0"/>
                </a:solidFill>
                <a:effectLst/>
              </a:rPr>
              <a:t>То над степом вітер</a:t>
            </a:r>
            <a:r>
              <a:rPr lang="ru-RU" dirty="0">
                <a:solidFill>
                  <a:srgbClr val="7030A0"/>
                </a:solidFill>
                <a:effectLst/>
              </a:rPr>
              <a:t/>
            </a:r>
            <a:br>
              <a:rPr lang="ru-RU" dirty="0">
                <a:solidFill>
                  <a:srgbClr val="7030A0"/>
                </a:solidFill>
                <a:effectLst/>
              </a:rPr>
            </a:br>
            <a:r>
              <a:rPr lang="uk-UA" dirty="0">
                <a:solidFill>
                  <a:srgbClr val="7030A0"/>
                </a:solidFill>
                <a:effectLst/>
              </a:rPr>
              <a:t>На шовкових струнах </a:t>
            </a:r>
            <a:r>
              <a:rPr lang="uk-UA" dirty="0" smtClean="0">
                <a:solidFill>
                  <a:srgbClr val="7030A0"/>
                </a:solidFill>
                <a:effectLst/>
              </a:rPr>
              <a:t>грав.</a:t>
            </a:r>
            <a:r>
              <a:rPr lang="ru-RU" dirty="0">
                <a:solidFill>
                  <a:srgbClr val="7030A0"/>
                </a:solidFill>
                <a:effectLst/>
              </a:rPr>
              <a:t/>
            </a:r>
            <a:br>
              <a:rPr lang="ru-RU" dirty="0">
                <a:solidFill>
                  <a:srgbClr val="7030A0"/>
                </a:solidFill>
                <a:effectLst/>
              </a:rPr>
            </a:br>
            <a:r>
              <a:rPr lang="uk-UA" dirty="0">
                <a:effectLst/>
              </a:rPr>
              <a:t>О.Олесь.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655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373216"/>
            <a:ext cx="8640959" cy="1224136"/>
          </a:xfrm>
        </p:spPr>
        <p:txBody>
          <a:bodyPr/>
          <a:lstStyle/>
          <a:p>
            <a:r>
              <a:rPr lang="uk-UA" sz="6000" i="1" dirty="0">
                <a:solidFill>
                  <a:srgbClr val="00B050"/>
                </a:solidFill>
                <a:effectLst/>
              </a:rPr>
              <a:t>Місто Мислителів.</a:t>
            </a:r>
            <a:r>
              <a:rPr lang="ru-RU" sz="6000" dirty="0">
                <a:solidFill>
                  <a:srgbClr val="00B050"/>
                </a:solidFill>
                <a:effectLst/>
              </a:rPr>
              <a:t/>
            </a:r>
            <a:br>
              <a:rPr lang="ru-RU" sz="6000" dirty="0">
                <a:solidFill>
                  <a:srgbClr val="00B050"/>
                </a:solidFill>
                <a:effectLst/>
              </a:rPr>
            </a:br>
            <a:endParaRPr lang="ru-RU" sz="6000" dirty="0">
              <a:solidFill>
                <a:srgbClr val="00B05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88640"/>
            <a:ext cx="7560840" cy="5112568"/>
          </a:xfrm>
        </p:spPr>
      </p:pic>
    </p:spTree>
    <p:extLst>
      <p:ext uri="{BB962C8B-B14F-4D97-AF65-F5344CB8AC3E}">
        <p14:creationId xmlns:p14="http://schemas.microsoft.com/office/powerpoint/2010/main" val="398675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dirty="0" smtClean="0">
                <a:effectLst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332656"/>
            <a:ext cx="7461448" cy="3873584"/>
          </a:xfrm>
        </p:spPr>
        <p:txBody>
          <a:bodyPr>
            <a:normAutofit/>
          </a:bodyPr>
          <a:lstStyle/>
          <a:p>
            <a:pPr algn="ctr"/>
            <a:r>
              <a:rPr lang="uk-UA" sz="6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«Закони механіки в фізиці </a:t>
            </a:r>
            <a:r>
              <a:rPr lang="uk-UA" sz="6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та</a:t>
            </a:r>
          </a:p>
          <a:p>
            <a:pPr algn="ctr"/>
            <a:r>
              <a:rPr lang="uk-UA" sz="6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Мистецтві»   </a:t>
            </a:r>
            <a:endParaRPr lang="ru-RU" sz="6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262291" y="2608669"/>
            <a:ext cx="8570913" cy="4962525"/>
            <a:chOff x="158" y="754"/>
            <a:chExt cx="5399" cy="3126"/>
          </a:xfrm>
        </p:grpSpPr>
        <p:pic>
          <p:nvPicPr>
            <p:cNvPr id="6" name="Picture 6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6" y="2115"/>
              <a:ext cx="1588" cy="1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7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6" y="777"/>
              <a:ext cx="852" cy="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8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" y="2546"/>
              <a:ext cx="1315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9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1570"/>
              <a:ext cx="1497" cy="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0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2" y="1570"/>
              <a:ext cx="1475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1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7" y="2523"/>
              <a:ext cx="1293" cy="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2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754"/>
              <a:ext cx="839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181" y="3589"/>
              <a:ext cx="537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endParaRPr lang="ru-R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34966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943"/>
            <a:ext cx="8856983" cy="6556409"/>
          </a:xfrm>
        </p:spPr>
        <p:txBody>
          <a:bodyPr/>
          <a:lstStyle/>
          <a:p>
            <a:pPr lvl="0" algn="ctr"/>
            <a:r>
              <a:rPr lang="uk-UA" sz="3600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1.Користуючись графіками,визначити: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  <a:effectLst/>
              </a:rPr>
              <a:t/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  <a:effectLst/>
              </a:rPr>
            </a:br>
            <a:r>
              <a:rPr lang="uk-UA" sz="3600" dirty="0">
                <a:solidFill>
                  <a:schemeClr val="accent2">
                    <a:lumMod val="50000"/>
                  </a:schemeClr>
                </a:solidFill>
                <a:effectLst/>
              </a:rPr>
              <a:t>а) вид рух тіла,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  <a:effectLst/>
              </a:rPr>
              <a:t/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  <a:effectLst/>
              </a:rPr>
            </a:br>
            <a:r>
              <a:rPr lang="uk-UA" sz="3600" dirty="0">
                <a:solidFill>
                  <a:schemeClr val="accent2">
                    <a:lumMod val="50000"/>
                  </a:schemeClr>
                </a:solidFill>
                <a:effectLst/>
              </a:rPr>
              <a:t>б) прискорення кожного тіла,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  <a:effectLst/>
              </a:rPr>
              <a:t/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  <a:effectLst/>
              </a:rPr>
            </a:br>
            <a:r>
              <a:rPr lang="uk-UA" sz="3600" dirty="0">
                <a:solidFill>
                  <a:schemeClr val="accent2">
                    <a:lumMod val="50000"/>
                  </a:schemeClr>
                </a:solidFill>
                <a:effectLst/>
              </a:rPr>
              <a:t>в)початкову швидкість тіл і швидкість через 4 с після початку </a:t>
            </a:r>
            <a:r>
              <a:rPr lang="uk-UA" sz="3600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відліку </a:t>
            </a:r>
            <a:r>
              <a:rPr lang="uk-UA" sz="3600" dirty="0">
                <a:solidFill>
                  <a:schemeClr val="accent2">
                    <a:lumMod val="50000"/>
                  </a:schemeClr>
                </a:solidFill>
                <a:effectLst/>
              </a:rPr>
              <a:t>часу</a:t>
            </a:r>
            <a:r>
              <a:rPr lang="uk-UA" sz="3600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.</a:t>
            </a:r>
            <a:br>
              <a:rPr lang="uk-UA" sz="3600" dirty="0" smtClean="0">
                <a:solidFill>
                  <a:schemeClr val="accent2">
                    <a:lumMod val="50000"/>
                  </a:schemeClr>
                </a:solidFill>
                <a:effectLst/>
              </a:rPr>
            </a:br>
            <a:r>
              <a:rPr lang="ru-RU" sz="3600" dirty="0">
                <a:solidFill>
                  <a:schemeClr val="accent2">
                    <a:lumMod val="50000"/>
                  </a:schemeClr>
                </a:solidFill>
                <a:effectLst/>
              </a:rPr>
              <a:t/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  <a:effectLst/>
              </a:rPr>
            </a:br>
            <a:r>
              <a:rPr lang="uk-UA" sz="3600" dirty="0">
                <a:solidFill>
                  <a:schemeClr val="bg2">
                    <a:lumMod val="25000"/>
                  </a:schemeClr>
                </a:solidFill>
                <a:effectLst/>
              </a:rPr>
              <a:t>     2.  Що відбувається з тілом 2 через 10 с від початку відліку </a:t>
            </a:r>
            <a:r>
              <a:rPr lang="uk-UA" sz="3600" dirty="0" smtClean="0">
                <a:solidFill>
                  <a:schemeClr val="bg2">
                    <a:lumMod val="25000"/>
                  </a:schemeClr>
                </a:solidFill>
                <a:effectLst/>
              </a:rPr>
              <a:t>часу.</a:t>
            </a:r>
            <a:r>
              <a:rPr lang="uk-UA" sz="3600" dirty="0" smtClean="0">
                <a:effectLst/>
              </a:rPr>
              <a:t/>
            </a:r>
            <a:br>
              <a:rPr lang="uk-UA" sz="3600" dirty="0" smtClean="0">
                <a:effectLst/>
              </a:rPr>
            </a:br>
            <a:r>
              <a:rPr lang="ru-RU" sz="3600" dirty="0">
                <a:effectLst/>
              </a:rPr>
              <a:t/>
            </a:r>
            <a:br>
              <a:rPr lang="ru-RU" sz="3600" dirty="0">
                <a:effectLst/>
              </a:rPr>
            </a:br>
            <a:r>
              <a:rPr lang="uk-UA" sz="3600" dirty="0">
                <a:solidFill>
                  <a:srgbClr val="002060"/>
                </a:solidFill>
                <a:effectLst/>
              </a:rPr>
              <a:t>     3.  Записати  рівняння руху тіл.	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260648"/>
            <a:ext cx="4392487" cy="6336704"/>
          </a:xfrm>
        </p:spPr>
        <p:txBody>
          <a:bodyPr/>
          <a:lstStyle/>
          <a:p>
            <a:pPr algn="ctr"/>
            <a:r>
              <a:rPr lang="uk-UA" sz="6000" i="1" dirty="0">
                <a:solidFill>
                  <a:schemeClr val="accent4">
                    <a:lumMod val="50000"/>
                  </a:schemeClr>
                </a:solidFill>
                <a:effectLst/>
              </a:rPr>
              <a:t>Місто  Професійне</a:t>
            </a:r>
            <a:endParaRPr lang="ru-RU" sz="60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4248472" cy="6367437"/>
          </a:xfrm>
        </p:spPr>
      </p:pic>
    </p:spTree>
    <p:extLst>
      <p:ext uri="{BB962C8B-B14F-4D97-AF65-F5344CB8AC3E}">
        <p14:creationId xmlns:p14="http://schemas.microsoft.com/office/powerpoint/2010/main" val="255851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45224"/>
            <a:ext cx="8352927" cy="1224136"/>
          </a:xfrm>
        </p:spPr>
        <p:txBody>
          <a:bodyPr/>
          <a:lstStyle/>
          <a:p>
            <a:pPr algn="ctr"/>
            <a:r>
              <a:rPr lang="uk-UA" sz="6600" i="1" dirty="0">
                <a:solidFill>
                  <a:schemeClr val="accent4">
                    <a:lumMod val="50000"/>
                  </a:schemeClr>
                </a:solidFill>
                <a:effectLst/>
              </a:rPr>
              <a:t>Станція Музична</a:t>
            </a:r>
            <a:endParaRPr lang="ru-RU" sz="66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16632"/>
            <a:ext cx="6192688" cy="5324201"/>
          </a:xfrm>
        </p:spPr>
      </p:pic>
    </p:spTree>
    <p:extLst>
      <p:ext uri="{BB962C8B-B14F-4D97-AF65-F5344CB8AC3E}">
        <p14:creationId xmlns:p14="http://schemas.microsoft.com/office/powerpoint/2010/main" val="210125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12967" cy="6408712"/>
          </a:xfrm>
        </p:spPr>
        <p:txBody>
          <a:bodyPr/>
          <a:lstStyle/>
          <a:p>
            <a:r>
              <a:rPr lang="uk-UA" dirty="0">
                <a:solidFill>
                  <a:schemeClr val="accent2">
                    <a:lumMod val="50000"/>
                  </a:schemeClr>
                </a:solidFill>
                <a:effectLst/>
              </a:rPr>
              <a:t>Рух можна передати мовою музики. Для опису руху з малою швидкістю звучатиме спокійна, повільна музика. Зростання швидкості супроводжується зазвичай  більш гучною і швидкою мелодією.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75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229200"/>
            <a:ext cx="8856983" cy="1440160"/>
          </a:xfrm>
        </p:spPr>
        <p:txBody>
          <a:bodyPr/>
          <a:lstStyle/>
          <a:p>
            <a:pPr algn="ctr"/>
            <a:r>
              <a:rPr lang="uk-UA" sz="7200" dirty="0" smtClean="0">
                <a:effectLst/>
              </a:rPr>
              <a:t> </a:t>
            </a:r>
            <a:r>
              <a:rPr lang="uk-UA" sz="7200" dirty="0">
                <a:effectLst/>
              </a:rPr>
              <a:t>Підсумок уроку. </a:t>
            </a:r>
            <a:endParaRPr lang="ru-RU" sz="7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6632"/>
            <a:ext cx="7056784" cy="5184576"/>
          </a:xfrm>
        </p:spPr>
      </p:pic>
    </p:spTree>
    <p:extLst>
      <p:ext uri="{BB962C8B-B14F-4D97-AF65-F5344CB8AC3E}">
        <p14:creationId xmlns:p14="http://schemas.microsoft.com/office/powerpoint/2010/main" val="106935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40959" cy="4824536"/>
          </a:xfrm>
        </p:spPr>
        <p:txBody>
          <a:bodyPr/>
          <a:lstStyle/>
          <a:p>
            <a:pPr algn="ctr"/>
            <a:r>
              <a:rPr lang="uk-UA" sz="2800" dirty="0">
                <a:solidFill>
                  <a:srgbClr val="FF0000"/>
                </a:solidFill>
                <a:effectLst/>
              </a:rPr>
              <a:t>У </a:t>
            </a:r>
            <a:r>
              <a:rPr lang="uk-UA" sz="2800" dirty="0" err="1" smtClean="0">
                <a:solidFill>
                  <a:srgbClr val="FF0000"/>
                </a:solidFill>
                <a:effectLst/>
              </a:rPr>
              <a:t>Ньютоновім</a:t>
            </a:r>
            <a:r>
              <a:rPr lang="uk-UA" sz="2800" dirty="0" smtClean="0">
                <a:solidFill>
                  <a:srgbClr val="FF0000"/>
                </a:solidFill>
                <a:effectLst/>
              </a:rPr>
              <a:t> </a:t>
            </a:r>
            <a:r>
              <a:rPr lang="uk-UA" sz="2800" dirty="0">
                <a:solidFill>
                  <a:srgbClr val="FF0000"/>
                </a:solidFill>
                <a:effectLst/>
              </a:rPr>
              <a:t>законі   Все наче на долоні,</a:t>
            </a:r>
            <a:r>
              <a:rPr lang="ru-RU" sz="2800" dirty="0">
                <a:solidFill>
                  <a:srgbClr val="FF0000"/>
                </a:solidFill>
                <a:effectLst/>
              </a:rPr>
              <a:t/>
            </a:r>
            <a:br>
              <a:rPr lang="ru-RU" sz="2800" dirty="0">
                <a:solidFill>
                  <a:srgbClr val="FF0000"/>
                </a:solidFill>
                <a:effectLst/>
              </a:rPr>
            </a:br>
            <a:r>
              <a:rPr lang="en-US" sz="2800" dirty="0">
                <a:solidFill>
                  <a:srgbClr val="FF0000"/>
                </a:solidFill>
                <a:effectLst/>
              </a:rPr>
              <a:t>F</a:t>
            </a:r>
            <a:r>
              <a:rPr lang="ru-RU" sz="2800" dirty="0">
                <a:solidFill>
                  <a:srgbClr val="FF0000"/>
                </a:solidFill>
                <a:effectLst/>
              </a:rPr>
              <a:t>- </a:t>
            </a:r>
            <a:r>
              <a:rPr lang="uk-UA" sz="2800" dirty="0">
                <a:solidFill>
                  <a:srgbClr val="FF0000"/>
                </a:solidFill>
                <a:effectLst/>
              </a:rPr>
              <a:t>то сила   </a:t>
            </a:r>
            <a:r>
              <a:rPr lang="en-US" sz="2800" dirty="0">
                <a:solidFill>
                  <a:srgbClr val="FF0000"/>
                </a:solidFill>
                <a:effectLst/>
              </a:rPr>
              <a:t>m</a:t>
            </a:r>
            <a:r>
              <a:rPr lang="ru-RU" sz="2800" dirty="0">
                <a:solidFill>
                  <a:srgbClr val="FF0000"/>
                </a:solidFill>
                <a:effectLst/>
              </a:rPr>
              <a:t> – то</a:t>
            </a:r>
            <a:r>
              <a:rPr lang="uk-UA" sz="2800" dirty="0">
                <a:solidFill>
                  <a:srgbClr val="FF0000"/>
                </a:solidFill>
                <a:effectLst/>
              </a:rPr>
              <a:t>  маса</a:t>
            </a:r>
            <a:r>
              <a:rPr lang="ru-RU" sz="2800" dirty="0">
                <a:solidFill>
                  <a:srgbClr val="FF0000"/>
                </a:solidFill>
                <a:effectLst/>
              </a:rPr>
              <a:t>,</a:t>
            </a:r>
            <a:r>
              <a:rPr lang="uk-UA" sz="2800" dirty="0">
                <a:solidFill>
                  <a:srgbClr val="FF0000"/>
                </a:solidFill>
                <a:effectLst/>
              </a:rPr>
              <a:t>   </a:t>
            </a:r>
            <a:r>
              <a:rPr lang="uk-UA" sz="2800" dirty="0" smtClean="0">
                <a:solidFill>
                  <a:srgbClr val="FF0000"/>
                </a:solidFill>
                <a:effectLst/>
              </a:rPr>
              <a:t/>
            </a:r>
            <a:br>
              <a:rPr lang="uk-UA" sz="2800" dirty="0" smtClean="0">
                <a:solidFill>
                  <a:srgbClr val="FF0000"/>
                </a:solidFill>
                <a:effectLst/>
              </a:rPr>
            </a:br>
            <a:r>
              <a:rPr lang="uk-UA" sz="2800" dirty="0" smtClean="0">
                <a:solidFill>
                  <a:srgbClr val="FF0000"/>
                </a:solidFill>
                <a:effectLst/>
              </a:rPr>
              <a:t>а </a:t>
            </a:r>
            <a:r>
              <a:rPr lang="uk-UA" sz="2800" dirty="0">
                <a:solidFill>
                  <a:srgbClr val="FF0000"/>
                </a:solidFill>
                <a:effectLst/>
              </a:rPr>
              <a:t>– прискорення – окраса</a:t>
            </a:r>
            <a:r>
              <a:rPr lang="ru-RU" sz="2800" dirty="0">
                <a:solidFill>
                  <a:srgbClr val="FF0000"/>
                </a:solidFill>
                <a:effectLst/>
              </a:rPr>
              <a:t/>
            </a:r>
            <a:br>
              <a:rPr lang="ru-RU" sz="2800" dirty="0">
                <a:solidFill>
                  <a:srgbClr val="FF0000"/>
                </a:solidFill>
                <a:effectLst/>
              </a:rPr>
            </a:br>
            <a:r>
              <a:rPr lang="uk-UA" sz="2800" dirty="0">
                <a:solidFill>
                  <a:srgbClr val="FF0000"/>
                </a:solidFill>
                <a:effectLst/>
              </a:rPr>
              <a:t>Рухів всіх, прямих й не дуже,  </a:t>
            </a:r>
            <a:r>
              <a:rPr lang="uk-UA" sz="2800" dirty="0" smtClean="0">
                <a:solidFill>
                  <a:srgbClr val="FF0000"/>
                </a:solidFill>
                <a:effectLst/>
              </a:rPr>
              <a:t/>
            </a:r>
            <a:br>
              <a:rPr lang="uk-UA" sz="2800" dirty="0" smtClean="0">
                <a:solidFill>
                  <a:srgbClr val="FF0000"/>
                </a:solidFill>
                <a:effectLst/>
              </a:rPr>
            </a:br>
            <a:r>
              <a:rPr lang="uk-UA" sz="2800" dirty="0" smtClean="0">
                <a:solidFill>
                  <a:srgbClr val="FF0000"/>
                </a:solidFill>
                <a:effectLst/>
              </a:rPr>
              <a:t> </a:t>
            </a:r>
            <a:r>
              <a:rPr lang="uk-UA" sz="2800" dirty="0">
                <a:solidFill>
                  <a:srgbClr val="FF0000"/>
                </a:solidFill>
                <a:effectLst/>
              </a:rPr>
              <a:t>А прискоренню байдуже.</a:t>
            </a:r>
            <a:r>
              <a:rPr lang="ru-RU" sz="2800" dirty="0">
                <a:solidFill>
                  <a:srgbClr val="FF0000"/>
                </a:solidFill>
                <a:effectLst/>
              </a:rPr>
              <a:t/>
            </a:r>
            <a:br>
              <a:rPr lang="ru-RU" sz="2800" dirty="0">
                <a:solidFill>
                  <a:srgbClr val="FF0000"/>
                </a:solidFill>
                <a:effectLst/>
              </a:rPr>
            </a:br>
            <a:r>
              <a:rPr lang="uk-UA" sz="2800" dirty="0">
                <a:solidFill>
                  <a:srgbClr val="FF0000"/>
                </a:solidFill>
                <a:effectLst/>
              </a:rPr>
              <a:t>Чи до центра,чи від нього,   </a:t>
            </a:r>
            <a:r>
              <a:rPr lang="uk-UA" sz="2800" dirty="0" smtClean="0">
                <a:solidFill>
                  <a:srgbClr val="FF0000"/>
                </a:solidFill>
                <a:effectLst/>
              </a:rPr>
              <a:t/>
            </a:r>
            <a:br>
              <a:rPr lang="uk-UA" sz="2800" dirty="0" smtClean="0">
                <a:solidFill>
                  <a:srgbClr val="FF0000"/>
                </a:solidFill>
                <a:effectLst/>
              </a:rPr>
            </a:br>
            <a:r>
              <a:rPr lang="uk-UA" sz="2800" dirty="0" smtClean="0">
                <a:solidFill>
                  <a:srgbClr val="FF0000"/>
                </a:solidFill>
                <a:effectLst/>
              </a:rPr>
              <a:t>Був </a:t>
            </a:r>
            <a:r>
              <a:rPr lang="uk-UA" sz="2800" dirty="0">
                <a:solidFill>
                  <a:srgbClr val="FF0000"/>
                </a:solidFill>
                <a:effectLst/>
              </a:rPr>
              <a:t>би рух лише й дорога.</a:t>
            </a:r>
            <a:r>
              <a:rPr lang="ru-RU" sz="2800" dirty="0">
                <a:solidFill>
                  <a:srgbClr val="FF0000"/>
                </a:solidFill>
                <a:effectLst/>
              </a:rPr>
              <a:t/>
            </a:r>
            <a:br>
              <a:rPr lang="ru-RU" sz="2800" dirty="0">
                <a:solidFill>
                  <a:srgbClr val="FF0000"/>
                </a:solidFill>
                <a:effectLst/>
              </a:rPr>
            </a:br>
            <a:r>
              <a:rPr lang="uk-UA" sz="2800" dirty="0">
                <a:solidFill>
                  <a:srgbClr val="FF0000"/>
                </a:solidFill>
                <a:effectLst/>
              </a:rPr>
              <a:t>а – знайдеш, коли повіриш,  </a:t>
            </a:r>
            <a:r>
              <a:rPr lang="uk-UA" sz="2800" dirty="0" smtClean="0">
                <a:solidFill>
                  <a:srgbClr val="FF0000"/>
                </a:solidFill>
                <a:effectLst/>
              </a:rPr>
              <a:t/>
            </a:r>
            <a:br>
              <a:rPr lang="uk-UA" sz="2800" dirty="0" smtClean="0">
                <a:solidFill>
                  <a:srgbClr val="FF0000"/>
                </a:solidFill>
                <a:effectLst/>
              </a:rPr>
            </a:br>
            <a:r>
              <a:rPr lang="en-US" sz="2800" dirty="0" smtClean="0">
                <a:solidFill>
                  <a:srgbClr val="FF0000"/>
                </a:solidFill>
                <a:effectLst/>
              </a:rPr>
              <a:t>F</a:t>
            </a:r>
            <a:r>
              <a:rPr lang="ru-RU" sz="2800" dirty="0" smtClean="0">
                <a:solidFill>
                  <a:srgbClr val="FF0000"/>
                </a:solidFill>
                <a:effectLst/>
              </a:rPr>
              <a:t> </a:t>
            </a:r>
            <a:r>
              <a:rPr lang="ru-RU" sz="2800" dirty="0">
                <a:solidFill>
                  <a:srgbClr val="FF0000"/>
                </a:solidFill>
                <a:effectLst/>
              </a:rPr>
              <a:t>–</a:t>
            </a:r>
            <a:r>
              <a:rPr lang="uk-UA" sz="2800" dirty="0">
                <a:solidFill>
                  <a:srgbClr val="FF0000"/>
                </a:solidFill>
                <a:effectLst/>
              </a:rPr>
              <a:t>на  </a:t>
            </a:r>
            <a:r>
              <a:rPr lang="en-US" sz="2800" dirty="0">
                <a:solidFill>
                  <a:srgbClr val="FF0000"/>
                </a:solidFill>
                <a:effectLst/>
              </a:rPr>
              <a:t>m </a:t>
            </a:r>
            <a:r>
              <a:rPr lang="uk-UA" sz="2800" dirty="0">
                <a:solidFill>
                  <a:srgbClr val="FF0000"/>
                </a:solidFill>
                <a:effectLst/>
              </a:rPr>
              <a:t>мерщій поділиш</a:t>
            </a:r>
            <a:r>
              <a:rPr lang="ru-RU" sz="2800" dirty="0">
                <a:solidFill>
                  <a:srgbClr val="FF0000"/>
                </a:solidFill>
                <a:effectLst/>
              </a:rPr>
              <a:t/>
            </a:r>
            <a:br>
              <a:rPr lang="ru-RU" sz="2800" dirty="0">
                <a:solidFill>
                  <a:srgbClr val="FF0000"/>
                </a:solidFill>
                <a:effectLst/>
              </a:rPr>
            </a:br>
            <a:r>
              <a:rPr lang="uk-UA" sz="2800" dirty="0">
                <a:solidFill>
                  <a:srgbClr val="FF0000"/>
                </a:solidFill>
                <a:effectLst/>
              </a:rPr>
              <a:t>І поставиш одиниці,   </a:t>
            </a:r>
            <a:r>
              <a:rPr lang="uk-UA" sz="2800" dirty="0" smtClean="0">
                <a:solidFill>
                  <a:srgbClr val="FF0000"/>
                </a:solidFill>
                <a:effectLst/>
              </a:rPr>
              <a:t/>
            </a:r>
            <a:br>
              <a:rPr lang="uk-UA" sz="2800" dirty="0" smtClean="0">
                <a:solidFill>
                  <a:srgbClr val="FF0000"/>
                </a:solidFill>
                <a:effectLst/>
              </a:rPr>
            </a:br>
            <a:r>
              <a:rPr lang="uk-UA" sz="2800" dirty="0" smtClean="0">
                <a:solidFill>
                  <a:srgbClr val="FF0000"/>
                </a:solidFill>
                <a:effectLst/>
              </a:rPr>
              <a:t>Як </a:t>
            </a:r>
            <a:r>
              <a:rPr lang="uk-UA" sz="2800" dirty="0">
                <a:solidFill>
                  <a:srgbClr val="FF0000"/>
                </a:solidFill>
                <a:effectLst/>
              </a:rPr>
              <a:t>належить, як годиться.</a:t>
            </a:r>
            <a:r>
              <a:rPr lang="ru-RU" sz="2800" dirty="0">
                <a:solidFill>
                  <a:srgbClr val="FF0000"/>
                </a:solidFill>
                <a:effectLst/>
              </a:rPr>
              <a:t/>
            </a:r>
            <a:br>
              <a:rPr lang="ru-RU" sz="2800" dirty="0">
                <a:solidFill>
                  <a:srgbClr val="FF0000"/>
                </a:solidFill>
                <a:effectLst/>
              </a:rPr>
            </a:br>
            <a:r>
              <a:rPr lang="uk-UA" sz="2800" dirty="0">
                <a:solidFill>
                  <a:srgbClr val="FF0000"/>
                </a:solidFill>
                <a:effectLst/>
              </a:rPr>
              <a:t>Всіх законів три , як стій,   </a:t>
            </a:r>
            <a:r>
              <a:rPr lang="uk-UA" sz="2800" dirty="0" smtClean="0">
                <a:solidFill>
                  <a:srgbClr val="FF0000"/>
                </a:solidFill>
                <a:effectLst/>
              </a:rPr>
              <a:t/>
            </a:r>
            <a:br>
              <a:rPr lang="uk-UA" sz="2800" dirty="0" smtClean="0">
                <a:solidFill>
                  <a:srgbClr val="FF0000"/>
                </a:solidFill>
                <a:effectLst/>
              </a:rPr>
            </a:br>
            <a:r>
              <a:rPr lang="uk-UA" sz="2800" dirty="0" smtClean="0">
                <a:solidFill>
                  <a:srgbClr val="FF0000"/>
                </a:solidFill>
                <a:effectLst/>
              </a:rPr>
              <a:t>Вивчи </a:t>
            </a:r>
            <a:r>
              <a:rPr lang="uk-UA" sz="2800" dirty="0">
                <a:solidFill>
                  <a:srgbClr val="FF0000"/>
                </a:solidFill>
                <a:effectLst/>
              </a:rPr>
              <a:t>їх і зрозумій,</a:t>
            </a:r>
            <a:r>
              <a:rPr lang="ru-RU" sz="2800" dirty="0">
                <a:solidFill>
                  <a:srgbClr val="FF0000"/>
                </a:solidFill>
                <a:effectLst/>
              </a:rPr>
              <a:t/>
            </a:r>
            <a:br>
              <a:rPr lang="ru-RU" sz="2800" dirty="0">
                <a:solidFill>
                  <a:srgbClr val="FF0000"/>
                </a:solidFill>
                <a:effectLst/>
              </a:rPr>
            </a:br>
            <a:r>
              <a:rPr lang="uk-UA" sz="2800" dirty="0">
                <a:solidFill>
                  <a:srgbClr val="FF0000"/>
                </a:solidFill>
                <a:effectLst/>
              </a:rPr>
              <a:t>І тоді не буде горя  </a:t>
            </a:r>
            <a:r>
              <a:rPr lang="uk-UA" sz="2800" dirty="0" smtClean="0">
                <a:solidFill>
                  <a:srgbClr val="FF0000"/>
                </a:solidFill>
                <a:effectLst/>
              </a:rPr>
              <a:t/>
            </a:r>
            <a:br>
              <a:rPr lang="uk-UA" sz="2800" dirty="0" smtClean="0">
                <a:solidFill>
                  <a:srgbClr val="FF0000"/>
                </a:solidFill>
                <a:effectLst/>
              </a:rPr>
            </a:br>
            <a:r>
              <a:rPr lang="uk-UA" sz="2800" dirty="0" smtClean="0">
                <a:solidFill>
                  <a:srgbClr val="FF0000"/>
                </a:solidFill>
                <a:effectLst/>
              </a:rPr>
              <a:t> </a:t>
            </a:r>
            <a:r>
              <a:rPr lang="uk-UA" sz="2800" dirty="0">
                <a:solidFill>
                  <a:srgbClr val="FF0000"/>
                </a:solidFill>
                <a:effectLst/>
              </a:rPr>
              <a:t>Й не страшне фізичне море.</a:t>
            </a:r>
            <a:r>
              <a:rPr lang="ru-RU" sz="2800" dirty="0">
                <a:solidFill>
                  <a:srgbClr val="FF0000"/>
                </a:solidFill>
                <a:effectLst/>
              </a:rPr>
              <a:t/>
            </a:r>
            <a:br>
              <a:rPr lang="ru-RU" sz="2800" dirty="0">
                <a:solidFill>
                  <a:srgbClr val="FF0000"/>
                </a:solidFill>
                <a:effectLst/>
              </a:rPr>
            </a:b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99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914400" lvl="3" indent="0">
              <a:buNone/>
            </a:pPr>
            <a:endParaRPr lang="en-US" sz="2800" dirty="0" smtClean="0"/>
          </a:p>
          <a:p>
            <a:pPr marL="914400" lvl="3" indent="0">
              <a:buNone/>
            </a:pPr>
            <a:r>
              <a:rPr lang="uk-UA" sz="2800" dirty="0" smtClean="0"/>
              <a:t>Д</a:t>
            </a:r>
            <a:r>
              <a:rPr lang="uk-UA" sz="2800" dirty="0"/>
              <a:t>\ з  Підготувати повідомлення (Опис різних видів рухів в художній літературі за планом) </a:t>
            </a:r>
            <a:endParaRPr lang="ru-RU" sz="2800" dirty="0"/>
          </a:p>
          <a:p>
            <a:pPr marL="45720" indent="0">
              <a:buNone/>
            </a:pPr>
            <a:endParaRPr lang="ru-RU" sz="2800" dirty="0"/>
          </a:p>
          <a:p>
            <a:pPr marL="45720" indent="0">
              <a:buNone/>
            </a:pPr>
            <a:r>
              <a:rPr lang="en-US" sz="2800" smtClean="0"/>
              <a:t>         </a:t>
            </a:r>
            <a:r>
              <a:rPr lang="uk-UA" sz="2800" dirty="0" smtClean="0"/>
              <a:t>План</a:t>
            </a:r>
            <a:r>
              <a:rPr lang="uk-UA" sz="2800" dirty="0"/>
              <a:t>:</a:t>
            </a:r>
            <a:endParaRPr lang="ru-RU" sz="2800" dirty="0"/>
          </a:p>
          <a:p>
            <a:pPr lvl="3"/>
            <a:r>
              <a:rPr lang="uk-UA" sz="2800" dirty="0"/>
              <a:t>1.Уривок з твору.</a:t>
            </a:r>
            <a:endParaRPr lang="ru-RU" sz="2800" dirty="0"/>
          </a:p>
          <a:p>
            <a:pPr lvl="3"/>
            <a:r>
              <a:rPr lang="uk-UA" sz="2800" dirty="0"/>
              <a:t>2.Аналіз уривку </a:t>
            </a:r>
            <a:endParaRPr lang="ru-RU" sz="2800" dirty="0"/>
          </a:p>
          <a:p>
            <a:pPr lvl="3"/>
            <a:r>
              <a:rPr lang="uk-UA" sz="2800" dirty="0"/>
              <a:t>3. Автор і назва твору.</a:t>
            </a:r>
            <a:endParaRPr lang="ru-RU" sz="2800" dirty="0"/>
          </a:p>
          <a:p>
            <a:pPr marL="45720" indent="0">
              <a:buNone/>
            </a:pPr>
            <a:endParaRPr lang="ru-RU" sz="2800" dirty="0" smtClean="0"/>
          </a:p>
          <a:p>
            <a:pPr lvl="3"/>
            <a:r>
              <a:rPr lang="uk-UA" sz="2800" dirty="0" smtClean="0"/>
              <a:t> Повторити  1- 5 параграф.</a:t>
            </a:r>
            <a:endParaRPr lang="ru-RU" sz="2800" dirty="0" smtClean="0"/>
          </a:p>
          <a:p>
            <a:pPr marL="4572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0487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hudognik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709862"/>
            <a:ext cx="2767012" cy="414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3528" y="260648"/>
            <a:ext cx="84969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rgbClr val="9F2936">
                        <a:satMod val="155000"/>
                      </a:srgbClr>
                    </a:gs>
                    <a:gs pos="100000">
                      <a:srgbClr val="9F293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/>
                <a:cs typeface="Arial" charset="0"/>
              </a:rPr>
              <a:t>До зустрічі </a:t>
            </a:r>
          </a:p>
          <a:p>
            <a:pPr lvl="0"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rgbClr val="9F2936">
                        <a:satMod val="155000"/>
                      </a:srgbClr>
                    </a:gs>
                    <a:gs pos="100000">
                      <a:srgbClr val="9F2936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/>
                <a:cs typeface="Arial" charset="0"/>
              </a:rPr>
              <a:t>на наступному уроці!</a:t>
            </a:r>
          </a:p>
        </p:txBody>
      </p:sp>
    </p:spTree>
    <p:extLst>
      <p:ext uri="{BB962C8B-B14F-4D97-AF65-F5344CB8AC3E}">
        <p14:creationId xmlns:p14="http://schemas.microsoft.com/office/powerpoint/2010/main" val="416202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3140968"/>
            <a:ext cx="5184576" cy="3096344"/>
          </a:xfrm>
        </p:spPr>
        <p:txBody>
          <a:bodyPr/>
          <a:lstStyle/>
          <a:p>
            <a:pPr algn="ctr"/>
            <a:r>
              <a:rPr lang="uk-UA" sz="8800" i="1" dirty="0" smtClean="0">
                <a:effectLst/>
              </a:rPr>
              <a:t> </a:t>
            </a:r>
            <a:r>
              <a:rPr lang="uk-UA" sz="6600" i="1" dirty="0" smtClean="0">
                <a:effectLst/>
              </a:rPr>
              <a:t>Місто Кмітливих</a:t>
            </a:r>
            <a:endParaRPr lang="ru-RU" sz="6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3456384" cy="5832648"/>
          </a:xfrm>
        </p:spPr>
      </p:pic>
    </p:spTree>
    <p:extLst>
      <p:ext uri="{BB962C8B-B14F-4D97-AF65-F5344CB8AC3E}">
        <p14:creationId xmlns:p14="http://schemas.microsoft.com/office/powerpoint/2010/main" val="87198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933056"/>
            <a:ext cx="8208911" cy="2664296"/>
          </a:xfrm>
        </p:spPr>
        <p:txBody>
          <a:bodyPr/>
          <a:lstStyle/>
          <a:p>
            <a:pPr algn="ctr"/>
            <a:r>
              <a:rPr lang="en-US" sz="3200" dirty="0" smtClean="0">
                <a:effectLst/>
              </a:rPr>
              <a:t/>
            </a:r>
            <a:br>
              <a:rPr lang="en-US" sz="3200" dirty="0" smtClean="0">
                <a:effectLst/>
              </a:rPr>
            </a:br>
            <a:r>
              <a:rPr lang="uk-UA" sz="3200" dirty="0" smtClean="0">
                <a:effectLst/>
              </a:rPr>
              <a:t>Йде </a:t>
            </a:r>
            <a:r>
              <a:rPr lang="uk-UA" sz="3200" dirty="0">
                <a:effectLst/>
              </a:rPr>
              <a:t>механічний збір </a:t>
            </a:r>
            <a:r>
              <a:rPr lang="uk-UA" sz="3200" dirty="0" smtClean="0">
                <a:effectLst/>
              </a:rPr>
              <a:t>урожаю. </a:t>
            </a:r>
            <a:r>
              <a:rPr lang="uk-UA" sz="3200" dirty="0">
                <a:effectLst/>
              </a:rPr>
              <a:t>Із  </a:t>
            </a:r>
            <a:r>
              <a:rPr lang="uk-UA" sz="3200" dirty="0" smtClean="0">
                <a:effectLst/>
              </a:rPr>
              <a:t>бункера</a:t>
            </a:r>
            <a:r>
              <a:rPr lang="en-US" sz="3200" dirty="0" smtClean="0">
                <a:effectLst/>
              </a:rPr>
              <a:t>  </a:t>
            </a:r>
            <a:r>
              <a:rPr lang="uk-UA" sz="3200" dirty="0" smtClean="0">
                <a:effectLst/>
              </a:rPr>
              <a:t>комбайна </a:t>
            </a:r>
            <a:r>
              <a:rPr lang="uk-UA" sz="3200" dirty="0">
                <a:effectLst/>
              </a:rPr>
              <a:t>зерно сиплеться в кузов автомобіля. З якою швидкістю повинен рухатися автомобіль?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88640"/>
            <a:ext cx="6768752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569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789040"/>
            <a:ext cx="8712968" cy="2734240"/>
          </a:xfrm>
        </p:spPr>
        <p:txBody>
          <a:bodyPr/>
          <a:lstStyle/>
          <a:p>
            <a:pPr algn="ctr"/>
            <a:r>
              <a:rPr lang="uk-UA" sz="4400" dirty="0">
                <a:effectLst/>
              </a:rPr>
              <a:t>Чому під час прополювання бур’яни треба витягувати з ґрунту повільно уникаючи ривків?</a:t>
            </a:r>
            <a:endParaRPr lang="ru-RU" sz="4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88" y="260649"/>
            <a:ext cx="7392136" cy="3528391"/>
          </a:xfrm>
        </p:spPr>
      </p:pic>
    </p:spTree>
    <p:extLst>
      <p:ext uri="{BB962C8B-B14F-4D97-AF65-F5344CB8AC3E}">
        <p14:creationId xmlns:p14="http://schemas.microsoft.com/office/powerpoint/2010/main" val="16432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3" y="5301208"/>
            <a:ext cx="7766248" cy="1224136"/>
          </a:xfrm>
        </p:spPr>
        <p:txBody>
          <a:bodyPr/>
          <a:lstStyle/>
          <a:p>
            <a:pPr algn="ctr"/>
            <a:r>
              <a:rPr lang="uk-UA" i="1" dirty="0" smtClean="0">
                <a:effectLst/>
              </a:rPr>
              <a:t> </a:t>
            </a:r>
            <a:r>
              <a:rPr lang="uk-UA" sz="5400" i="1" dirty="0">
                <a:effectLst/>
              </a:rPr>
              <a:t>Місто Ерудитів </a:t>
            </a:r>
            <a:endParaRPr lang="ru-RU" sz="5400" dirty="0">
              <a:effectLst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8064896" cy="4752528"/>
          </a:xfrm>
        </p:spPr>
      </p:pic>
    </p:spTree>
    <p:extLst>
      <p:ext uri="{BB962C8B-B14F-4D97-AF65-F5344CB8AC3E}">
        <p14:creationId xmlns:p14="http://schemas.microsoft.com/office/powerpoint/2010/main" val="380829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3" y="404664"/>
            <a:ext cx="8126288" cy="5110504"/>
          </a:xfrm>
        </p:spPr>
        <p:txBody>
          <a:bodyPr/>
          <a:lstStyle/>
          <a:p>
            <a:pPr algn="ctr"/>
            <a:r>
              <a:rPr lang="uk-UA" sz="8000" dirty="0">
                <a:solidFill>
                  <a:schemeClr val="accent1">
                    <a:lumMod val="75000"/>
                  </a:schemeClr>
                </a:solidFill>
                <a:effectLst/>
              </a:rPr>
              <a:t>Механіки</a:t>
            </a:r>
            <a:r>
              <a:rPr lang="uk-UA" sz="80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.</a:t>
            </a:r>
            <a:r>
              <a:rPr lang="en-US" sz="54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/>
            </a:r>
            <a:br>
              <a:rPr lang="en-US" sz="5400" dirty="0" smtClean="0">
                <a:solidFill>
                  <a:schemeClr val="accent1">
                    <a:lumMod val="75000"/>
                  </a:schemeClr>
                </a:solidFill>
                <a:effectLst/>
              </a:rPr>
            </a:br>
            <a:r>
              <a:rPr lang="ru-RU" sz="4400" dirty="0">
                <a:effectLst/>
              </a:rPr>
              <a:t/>
            </a:r>
            <a:br>
              <a:rPr lang="ru-RU" sz="4400" dirty="0">
                <a:effectLst/>
              </a:rPr>
            </a:br>
            <a:r>
              <a:rPr lang="uk-UA" sz="4400" dirty="0" smtClean="0">
                <a:effectLst/>
              </a:rPr>
              <a:t>А</a:t>
            </a:r>
            <a:r>
              <a:rPr lang="uk-UA" sz="4400" dirty="0">
                <a:effectLst/>
              </a:rPr>
              <a:t>.</a:t>
            </a:r>
            <a:r>
              <a:rPr lang="uk-UA" sz="4400" dirty="0" smtClean="0">
                <a:effectLst/>
              </a:rPr>
              <a:t> </a:t>
            </a:r>
            <a:r>
              <a:rPr lang="uk-UA" sz="4400" dirty="0">
                <a:effectLst/>
              </a:rPr>
              <a:t>П</a:t>
            </a:r>
            <a:r>
              <a:rPr lang="uk-UA" sz="4400" dirty="0" smtClean="0">
                <a:effectLst/>
              </a:rPr>
              <a:t>ереміщення </a:t>
            </a:r>
            <a:r>
              <a:rPr lang="en-US" sz="4400" dirty="0" smtClean="0">
                <a:effectLst/>
              </a:rPr>
              <a:t/>
            </a:r>
            <a:br>
              <a:rPr lang="en-US" sz="4400" dirty="0" smtClean="0">
                <a:effectLst/>
              </a:rPr>
            </a:br>
            <a:r>
              <a:rPr lang="ru-RU" sz="4400" dirty="0">
                <a:effectLst/>
              </a:rPr>
              <a:t/>
            </a:r>
            <a:br>
              <a:rPr lang="ru-RU" sz="4400" dirty="0">
                <a:effectLst/>
              </a:rPr>
            </a:br>
            <a:r>
              <a:rPr lang="uk-UA" sz="4400" dirty="0" smtClean="0">
                <a:effectLst/>
              </a:rPr>
              <a:t>Б. </a:t>
            </a:r>
            <a:r>
              <a:rPr lang="uk-UA" sz="4400" dirty="0">
                <a:effectLst/>
              </a:rPr>
              <a:t>Р</a:t>
            </a:r>
            <a:r>
              <a:rPr lang="uk-UA" sz="4400" dirty="0" smtClean="0">
                <a:effectLst/>
              </a:rPr>
              <a:t>івняння </a:t>
            </a:r>
            <a:r>
              <a:rPr lang="uk-UA" sz="4400" dirty="0">
                <a:effectLst/>
              </a:rPr>
              <a:t>рівномірного </a:t>
            </a:r>
            <a:r>
              <a:rPr lang="en-US" sz="4400" dirty="0" smtClean="0">
                <a:effectLst/>
              </a:rPr>
              <a:t>    </a:t>
            </a:r>
            <a:r>
              <a:rPr lang="uk-UA" sz="4400" dirty="0" smtClean="0">
                <a:effectLst/>
              </a:rPr>
              <a:t>прямолінійного </a:t>
            </a:r>
            <a:r>
              <a:rPr lang="uk-UA" sz="4400" dirty="0">
                <a:effectLst/>
              </a:rPr>
              <a:t>руху</a:t>
            </a:r>
            <a:endParaRPr lang="ru-RU" sz="4400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3789040"/>
            <a:ext cx="7148264" cy="2376264"/>
          </a:xfrm>
        </p:spPr>
        <p:txBody>
          <a:bodyPr/>
          <a:lstStyle/>
          <a:p>
            <a:r>
              <a:rPr lang="uk-UA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100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911210SlideId25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31912SlideId25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31912SlideId25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911623SlideId25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911623SlideId25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911623SlideId25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31912SlideId25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31912SlideId25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31912SlideId25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31912SlideId25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1231912SlideId256"/>
</p:tagLst>
</file>

<file path=ppt/theme/theme1.xml><?xml version="1.0" encoding="utf-8"?>
<a:theme xmlns:a="http://schemas.openxmlformats.org/drawingml/2006/main" name="Воздушный поток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490</TotalTime>
  <Words>404</Words>
  <Application>Microsoft Office PowerPoint</Application>
  <PresentationFormat>Экран (4:3)</PresentationFormat>
  <Paragraphs>88</Paragraphs>
  <Slides>47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Воздушный поток</vt:lpstr>
      <vt:lpstr> </vt:lpstr>
      <vt:lpstr> </vt:lpstr>
      <vt:lpstr>«Механіка»</vt:lpstr>
      <vt:lpstr> </vt:lpstr>
      <vt:lpstr> Місто Кмітливих</vt:lpstr>
      <vt:lpstr> Йде механічний збір урожаю. Із  бункера  комбайна зерно сиплеться в кузов автомобіля. З якою швидкістю повинен рухатися автомобіль?</vt:lpstr>
      <vt:lpstr>Чому під час прополювання бур’яни треба витягувати з ґрунту повільно уникаючи ривків?</vt:lpstr>
      <vt:lpstr> Місто Ерудитів </vt:lpstr>
      <vt:lpstr>Механіки.  А. Переміщення   Б. Рівняння рівномірного     прямолінійного руху</vt:lpstr>
      <vt:lpstr> </vt:lpstr>
      <vt:lpstr>Станція Мистецько-творча.</vt:lpstr>
      <vt:lpstr>ЖИВОПИС</vt:lpstr>
      <vt:lpstr>ГРАФІКА</vt:lpstr>
      <vt:lpstr>РОЗПИС</vt:lpstr>
      <vt:lpstr>ГОНЧАРСТВО</vt:lpstr>
      <vt:lpstr>  БАЖАЄМО НАТХНЕННЯ В ТВОРЧОСТІ</vt:lpstr>
      <vt:lpstr>Місто Помилок</vt:lpstr>
      <vt:lpstr>Механічний рух – це зміна стану спокою тіла у просторі без зміни часу.</vt:lpstr>
      <vt:lpstr> Прискорення - це скалярна фізична величина ,яка чисельно  дорівнює відношенню зміни переміщення тіла до  інтервалу часу ,протягом якого ця зміна відбулася</vt:lpstr>
      <vt:lpstr> Зупинка художньо – пізнавальна</vt:lpstr>
      <vt:lpstr>Живопис. Розпис.</vt:lpstr>
      <vt:lpstr>Ван Гога «Мост Ланглуа»</vt:lpstr>
      <vt:lpstr>Презентация PowerPoint</vt:lpstr>
      <vt:lpstr>Презентация PowerPoint</vt:lpstr>
      <vt:lpstr>К.П.Брюллов  «Останній день Помпеї»</vt:lpstr>
      <vt:lpstr> В.І.Суріков «Перехід Суворова через Альпи»</vt:lpstr>
      <vt:lpstr>І.Є.Репін «Бурлаки на Волзі» </vt:lpstr>
      <vt:lpstr>М.К.Реріх «Заморські гості» </vt:lpstr>
      <vt:lpstr>Презентация PowerPoint</vt:lpstr>
      <vt:lpstr>Афіша для балерини Анни Павлової, 1909 р.</vt:lpstr>
      <vt:lpstr>М.З.Шагал «Прогулянка»</vt:lpstr>
      <vt:lpstr>Клод Моне «Прогулянка  Жінка з парасолькою» </vt:lpstr>
      <vt:lpstr>Станція Практична</vt:lpstr>
      <vt:lpstr>1) Гончар  зробив виріб зі швидкістю круга 400м\хв . Про яку швидкість йдеться?   2) Який вид руху води у струмку, русло якого, то звужується, то розширяється?   3) Чи завжди для характеристики руху вказують швидкість руху? </vt:lpstr>
      <vt:lpstr>1) Про яку швидкість йдеться, якщо кажуть, що молоток  вдарився об цвях зі швидкістю 8м\с?  2) Як  дослідно  визначити швидкість, з якою опускається гиря годинника?   3) Який рух здійснює: а) автомобіль, що під’їжджає до  світлофора, у якого горить червоний сигнал.  б) людина яка стоїть на  ескалаторі метро? </vt:lpstr>
      <vt:lpstr>Поетична зупинка.</vt:lpstr>
      <vt:lpstr>«Пливли ми радісно гуртом, Ті парус прямо нагинали, Ті одностайно ударяли Об  воду веслами…»                          М . Рильський       </vt:lpstr>
      <vt:lpstr>В день ясний горіло сонце Нерухомо вітер спав Нерухомо в мертвій тиші Степ незайманий стояв А на півдні за лісами Колихалось море трав То над степом вітер На шовкових струнах грав. О.Олесь.</vt:lpstr>
      <vt:lpstr>Місто Мислителів. </vt:lpstr>
      <vt:lpstr>1.Користуючись графіками,визначити: а) вид рух тіла, б) прискорення кожного тіла, в)початкову швидкість тіл і швидкість через 4 с після початку відліку часу.       2.  Що відбувається з тілом 2 через 10 с від початку відліку часу.       3.  Записати  рівняння руху тіл. </vt:lpstr>
      <vt:lpstr>Місто  Професійне</vt:lpstr>
      <vt:lpstr>Станція Музична</vt:lpstr>
      <vt:lpstr>Рух можна передати мовою музики. Для опису руху з малою швидкістю звучатиме спокійна, повільна музика. Зростання швидкості супроводжується зазвичай  більш гучною і швидкою мелодією.</vt:lpstr>
      <vt:lpstr> Підсумок уроку. </vt:lpstr>
      <vt:lpstr>У Ньютоновім законі   Все наче на долоні, F- то сила   m – то  маса,    а – прискорення – окраса Рухів всіх, прямих й не дуже,    А прискоренню байдуже. Чи до центра,чи від нього,    Був би рух лише й дорога. а – знайдеш, коли повіриш,   F –на  m мерщій поділиш І поставиш одиниці,    Як належить, як годиться. Всіх законів три , як стій,    Вивчи їх і зрозумій, І тоді не буде горя    Й не страшне фізичне море.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Admin</dc:creator>
  <cp:lastModifiedBy>Admin</cp:lastModifiedBy>
  <cp:revision>37</cp:revision>
  <dcterms:created xsi:type="dcterms:W3CDTF">2015-02-04T13:08:23Z</dcterms:created>
  <dcterms:modified xsi:type="dcterms:W3CDTF">2015-02-18T07:14:33Z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3539179</vt:lpwstr>
  </property>
  <property fmtid="{D5CDD505-2E9C-101B-9397-08002B2CF9AE}" name="NXPowerLiteVersion" pid="3">
    <vt:lpwstr>D4.1.4</vt:lpwstr>
  </property>
</Properties>
</file>