
<file path=[Content_Types].xml><?xml version="1.0" encoding="utf-8"?>
<Types xmlns="http://schemas.openxmlformats.org/package/2006/content-types">
  <Override ContentType="application/vnd.openxmlformats-officedocument.presentationml.slide+xml" PartName="/ppt/slides/slide29.xml"/>
  <Override ContentType="application/vnd.openxmlformats-officedocument.presentationml.slide+xml" PartName="/ppt/slides/slide47.xml"/>
  <Override ContentType="application/vnd.openxmlformats-officedocument.presentationml.slide+xml" PartName="/ppt/slides/slide58.xml"/>
  <Override ContentType="application/vnd.openxmlformats-officedocument.presentationml.slide+xml" PartName="/ppt/slides/slide76.xml"/>
  <Override ContentType="application/vnd.openxmlformats-officedocument.presentationml.notesSlide+xml" PartName="/ppt/notesSlides/notesSlide2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6.xml"/>
  <Override ContentType="application/vnd.openxmlformats-officedocument.presentationml.slide+xml" PartName="/ppt/slides/slide54.xml"/>
  <Override ContentType="application/vnd.openxmlformats-officedocument.presentationml.slide+xml" PartName="/ppt/slides/slide65.xml"/>
  <Override ContentType="application/vnd.openxmlformats-officedocument.presentationml.slide+xml" PartName="/ppt/slides/slide83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5.xml"/>
  <Override ContentType="application/vnd.openxmlformats-officedocument.presentationml.slide+xml" PartName="/ppt/slides/slide43.xml"/>
  <Override ContentType="application/vnd.openxmlformats-officedocument.presentationml.slide+xml" PartName="/ppt/slides/slide7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32.xml"/>
  <Override ContentType="application/vnd.openxmlformats-officedocument.presentationml.slide+xml" PartName="/ppt/slides/slide50.xml"/>
  <Override ContentType="application/vnd.openxmlformats-officedocument.presentationml.slide+xml" PartName="/ppt/slides/slide61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9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slide+xml" PartName="/ppt/slides/slide59.xml"/>
  <Override ContentType="application/vnd.openxmlformats-officedocument.presentationml.slide+xml" PartName="/ppt/slides/slide68.xml"/>
  <Override ContentType="application/vnd.openxmlformats-officedocument.presentationml.slide+xml" PartName="/ppt/slides/slide7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5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+xml" PartName="/ppt/slides/slide66.xml"/>
  <Override ContentType="application/vnd.openxmlformats-officedocument.presentationml.slide+xml" PartName="/ppt/slides/slide75.xml"/>
  <Override ContentType="application/vnd.openxmlformats-officedocument.presentationml.slide+xml" PartName="/ppt/slides/slide86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64.xml"/>
  <Override ContentType="application/vnd.openxmlformats-officedocument.presentationml.slide+xml" PartName="/ppt/slides/slide73.xml"/>
  <Override ContentType="application/vnd.openxmlformats-officedocument.presentationml.slide+xml" PartName="/ppt/slides/slide8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+xml" PartName="/ppt/slides/slide62.xml"/>
  <Override ContentType="application/vnd.openxmlformats-officedocument.presentationml.slide+xml" PartName="/ppt/slides/slide71.xml"/>
  <Override ContentType="application/vnd.openxmlformats-officedocument.presentationml.slide+xml" PartName="/ppt/slides/slide80.xml"/>
  <Override ContentType="application/vnd.openxmlformats-officedocument.presentationml.slide+xml" PartName="/ppt/slides/slide82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+xml" PartName="/ppt/slides/slide60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Default ContentType="image/vnd.ms-photo" Extension="wdp"/>
  <Override ContentType="application/vnd.openxmlformats-officedocument.presentationml.slideLayout+xml" PartName="/ppt/slideLayouts/slideLayout10.xml"/>
  <Override ContentType="application/vnd.openxmlformats-officedocument.presentationml.notesSlide+xml" PartName="/ppt/notesSlides/notesSlide6.xml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officedocument.presentationml.slide+xml" PartName="/ppt/slides/slide69.xml"/>
  <Override ContentType="application/vnd.openxmlformats-officedocument.presentationml.slide+xml" PartName="/ppt/slides/slide78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+xml" PartName="/ppt/slides/slide38.xml"/>
  <Override ContentType="application/vnd.openxmlformats-officedocument.presentationml.slide+xml" PartName="/ppt/slides/slide56.xml"/>
  <Override ContentType="application/vnd.openxmlformats-officedocument.presentationml.slide+xml" PartName="/ppt/slides/slide67.xml"/>
  <Override ContentType="application/vnd.openxmlformats-officedocument.presentationml.slide+xml" PartName="/ppt/slides/slide85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+xml" PartName="/ppt/slides/slide45.xml"/>
  <Override ContentType="application/vnd.openxmlformats-officedocument.presentationml.slide+xml" PartName="/ppt/slides/slide74.xml"/>
  <Override ContentType="application/vnd.openxmlformats-officedocument.presentationml.slideLayout+xml" PartName="/ppt/slideLayouts/slideLayout4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34.xml"/>
  <Override ContentType="application/vnd.openxmlformats-officedocument.presentationml.slide+xml" PartName="/ppt/slides/slide52.xml"/>
  <Override ContentType="application/vnd.openxmlformats-officedocument.presentationml.slide+xml" PartName="/ppt/slides/slide63.xml"/>
  <Override ContentType="application/vnd.openxmlformats-officedocument.presentationml.slide+xml" PartName="/ppt/slides/slide81.xml"/>
  <Default ContentType="application/vnd.openxmlformats-package.relationships+xml" Extension="rels"/>
  <Override ContentType="application/vnd.openxmlformats-officedocument.presentationml.slide+xml" PartName="/ppt/slides/slide23.xml"/>
  <Override ContentType="application/vnd.openxmlformats-officedocument.presentationml.slide+xml" PartName="/ppt/slides/slide41.xml"/>
  <Override ContentType="application/vnd.openxmlformats-officedocument.presentationml.slide+xml" PartName="/ppt/slides/slide7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8"/>
  </p:notesMasterIdLst>
  <p:sldIdLst>
    <p:sldId id="256" r:id="rId2"/>
    <p:sldId id="465" r:id="rId3"/>
    <p:sldId id="401" r:id="rId4"/>
    <p:sldId id="386" r:id="rId5"/>
    <p:sldId id="406" r:id="rId6"/>
    <p:sldId id="393" r:id="rId7"/>
    <p:sldId id="365" r:id="rId8"/>
    <p:sldId id="383" r:id="rId9"/>
    <p:sldId id="384" r:id="rId10"/>
    <p:sldId id="316" r:id="rId11"/>
    <p:sldId id="364" r:id="rId12"/>
    <p:sldId id="359" r:id="rId13"/>
    <p:sldId id="327" r:id="rId14"/>
    <p:sldId id="461" r:id="rId15"/>
    <p:sldId id="358" r:id="rId16"/>
    <p:sldId id="319" r:id="rId17"/>
    <p:sldId id="368" r:id="rId18"/>
    <p:sldId id="330" r:id="rId19"/>
    <p:sldId id="379" r:id="rId20"/>
    <p:sldId id="329" r:id="rId21"/>
    <p:sldId id="361" r:id="rId22"/>
    <p:sldId id="338" r:id="rId23"/>
    <p:sldId id="343" r:id="rId24"/>
    <p:sldId id="337" r:id="rId25"/>
    <p:sldId id="381" r:id="rId26"/>
    <p:sldId id="317" r:id="rId27"/>
    <p:sldId id="366" r:id="rId28"/>
    <p:sldId id="325" r:id="rId29"/>
    <p:sldId id="454" r:id="rId30"/>
    <p:sldId id="462" r:id="rId31"/>
    <p:sldId id="332" r:id="rId32"/>
    <p:sldId id="357" r:id="rId33"/>
    <p:sldId id="336" r:id="rId34"/>
    <p:sldId id="403" r:id="rId35"/>
    <p:sldId id="331" r:id="rId36"/>
    <p:sldId id="455" r:id="rId37"/>
    <p:sldId id="326" r:id="rId38"/>
    <p:sldId id="333" r:id="rId39"/>
    <p:sldId id="385" r:id="rId40"/>
    <p:sldId id="387" r:id="rId41"/>
    <p:sldId id="463" r:id="rId42"/>
    <p:sldId id="339" r:id="rId43"/>
    <p:sldId id="351" r:id="rId44"/>
    <p:sldId id="342" r:id="rId45"/>
    <p:sldId id="468" r:id="rId46"/>
    <p:sldId id="467" r:id="rId47"/>
    <p:sldId id="466" r:id="rId48"/>
    <p:sldId id="350" r:id="rId49"/>
    <p:sldId id="352" r:id="rId50"/>
    <p:sldId id="456" r:id="rId51"/>
    <p:sldId id="457" r:id="rId52"/>
    <p:sldId id="408" r:id="rId53"/>
    <p:sldId id="409" r:id="rId54"/>
    <p:sldId id="458" r:id="rId55"/>
    <p:sldId id="428" r:id="rId56"/>
    <p:sldId id="429" r:id="rId57"/>
    <p:sldId id="430" r:id="rId58"/>
    <p:sldId id="432" r:id="rId59"/>
    <p:sldId id="431" r:id="rId60"/>
    <p:sldId id="410" r:id="rId61"/>
    <p:sldId id="411" r:id="rId62"/>
    <p:sldId id="413" r:id="rId63"/>
    <p:sldId id="414" r:id="rId64"/>
    <p:sldId id="419" r:id="rId65"/>
    <p:sldId id="434" r:id="rId66"/>
    <p:sldId id="415" r:id="rId67"/>
    <p:sldId id="435" r:id="rId68"/>
    <p:sldId id="436" r:id="rId69"/>
    <p:sldId id="420" r:id="rId70"/>
    <p:sldId id="437" r:id="rId71"/>
    <p:sldId id="459" r:id="rId72"/>
    <p:sldId id="417" r:id="rId73"/>
    <p:sldId id="438" r:id="rId74"/>
    <p:sldId id="423" r:id="rId75"/>
    <p:sldId id="425" r:id="rId76"/>
    <p:sldId id="418" r:id="rId77"/>
    <p:sldId id="440" r:id="rId78"/>
    <p:sldId id="443" r:id="rId79"/>
    <p:sldId id="441" r:id="rId80"/>
    <p:sldId id="444" r:id="rId81"/>
    <p:sldId id="445" r:id="rId82"/>
    <p:sldId id="449" r:id="rId83"/>
    <p:sldId id="446" r:id="rId84"/>
    <p:sldId id="447" r:id="rId85"/>
    <p:sldId id="464" r:id="rId86"/>
    <p:sldId id="448" r:id="rId8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283471AF-BD24-4A55-B10A-10412BEAE595}">
          <p14:sldIdLst>
            <p14:sldId id="256"/>
            <p14:sldId id="465"/>
            <p14:sldId id="401"/>
            <p14:sldId id="406"/>
            <p14:sldId id="393"/>
            <p14:sldId id="365"/>
            <p14:sldId id="383"/>
            <p14:sldId id="384"/>
            <p14:sldId id="386"/>
            <p14:sldId id="316"/>
            <p14:sldId id="364"/>
            <p14:sldId id="359"/>
            <p14:sldId id="327"/>
            <p14:sldId id="461"/>
            <p14:sldId id="358"/>
            <p14:sldId id="319"/>
            <p14:sldId id="368"/>
            <p14:sldId id="330"/>
            <p14:sldId id="379"/>
            <p14:sldId id="329"/>
            <p14:sldId id="361"/>
            <p14:sldId id="338"/>
            <p14:sldId id="337"/>
            <p14:sldId id="343"/>
            <p14:sldId id="381"/>
            <p14:sldId id="317"/>
            <p14:sldId id="366"/>
            <p14:sldId id="325"/>
            <p14:sldId id="454"/>
            <p14:sldId id="462"/>
            <p14:sldId id="332"/>
            <p14:sldId id="357"/>
            <p14:sldId id="336"/>
            <p14:sldId id="403"/>
            <p14:sldId id="331"/>
            <p14:sldId id="455"/>
            <p14:sldId id="326"/>
            <p14:sldId id="333"/>
          </p14:sldIdLst>
        </p14:section>
        <p14:section name="Раздел без заголовка" id="{ED4E688F-420D-4CAC-90A9-28CBF63D070D}">
          <p14:sldIdLst>
            <p14:sldId id="385"/>
            <p14:sldId id="387"/>
            <p14:sldId id="463"/>
            <p14:sldId id="339"/>
            <p14:sldId id="351"/>
            <p14:sldId id="342"/>
            <p14:sldId id="468"/>
            <p14:sldId id="467"/>
            <p14:sldId id="466"/>
            <p14:sldId id="350"/>
            <p14:sldId id="352"/>
            <p14:sldId id="456"/>
            <p14:sldId id="457"/>
            <p14:sldId id="408"/>
            <p14:sldId id="409"/>
            <p14:sldId id="458"/>
            <p14:sldId id="428"/>
            <p14:sldId id="429"/>
            <p14:sldId id="430"/>
            <p14:sldId id="432"/>
            <p14:sldId id="431"/>
            <p14:sldId id="410"/>
            <p14:sldId id="411"/>
            <p14:sldId id="413"/>
            <p14:sldId id="414"/>
            <p14:sldId id="419"/>
            <p14:sldId id="434"/>
            <p14:sldId id="415"/>
            <p14:sldId id="435"/>
            <p14:sldId id="436"/>
            <p14:sldId id="420"/>
            <p14:sldId id="437"/>
            <p14:sldId id="417"/>
            <p14:sldId id="459"/>
            <p14:sldId id="438"/>
            <p14:sldId id="423"/>
            <p14:sldId id="418"/>
            <p14:sldId id="425"/>
            <p14:sldId id="440"/>
            <p14:sldId id="443"/>
            <p14:sldId id="441"/>
            <p14:sldId id="444"/>
            <p14:sldId id="445"/>
            <p14:sldId id="449"/>
            <p14:sldId id="446"/>
            <p14:sldId id="447"/>
            <p14:sldId id="464"/>
            <p14:sldId id="44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712" autoAdjust="0"/>
    <p:restoredTop sz="99456" autoAdjust="0"/>
  </p:normalViewPr>
  <p:slideViewPr>
    <p:cSldViewPr>
      <p:cViewPr>
        <p:scale>
          <a:sx n="78" d="100"/>
          <a:sy n="78" d="100"/>
        </p:scale>
        <p:origin x="-126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1FE3D-CFA9-48B1-B9E6-BCF96C46C34C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2C456-B25F-4B38-9FC7-964835B21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0553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2C456-B25F-4B38-9FC7-964835B21F2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1898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2C456-B25F-4B38-9FC7-964835B21F2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0382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2C456-B25F-4B38-9FC7-964835B21F2B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0382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2C456-B25F-4B38-9FC7-964835B21F2B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7779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2C456-B25F-4B38-9FC7-964835B21F2B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8165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2C456-B25F-4B38-9FC7-964835B21F2B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5388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CA9B7DA-3D63-4DE9-8D67-CDC1FDEC259F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8" Target="../media/image18.jpeg" Type="http://schemas.openxmlformats.org/officeDocument/2006/relationships/image"/><Relationship Id="rId13" Target="../media/image23.jpeg" Type="http://schemas.openxmlformats.org/officeDocument/2006/relationships/image"/><Relationship Id="rId3" Target="../media/image13.jpeg" Type="http://schemas.openxmlformats.org/officeDocument/2006/relationships/image"/><Relationship Id="rId7" Target="../media/image17.jpeg" Type="http://schemas.openxmlformats.org/officeDocument/2006/relationships/image"/><Relationship Id="rId12" Target="../media/image22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6.jpeg" Type="http://schemas.openxmlformats.org/officeDocument/2006/relationships/image"/><Relationship Id="rId11" Target="../media/image21.jpeg" Type="http://schemas.openxmlformats.org/officeDocument/2006/relationships/image"/><Relationship Id="rId5" Target="../media/image15.jpeg" Type="http://schemas.openxmlformats.org/officeDocument/2006/relationships/image"/><Relationship Id="rId10" Target="../media/image20.jpeg" Type="http://schemas.openxmlformats.org/officeDocument/2006/relationships/image"/><Relationship Id="rId4" Target="../media/image14.jpeg" Type="http://schemas.openxmlformats.org/officeDocument/2006/relationships/image"/><Relationship Id="rId9" Target="../media/image19.jpeg" Type="http://schemas.openxmlformats.org/officeDocument/2006/relationships/image"/><Relationship Id="rId14" Target="../media/image24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3" Target="https://uk.wikipedia.org/wiki/%D0%A4%D0%B0%D0%B9%D0%BB:Montesquieu_1.png" TargetMode="External" Type="http://schemas.openxmlformats.org/officeDocument/2006/relationships/hyperlink"/><Relationship Id="rId2" Target="../notesSlides/notesSlide4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25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 ?><Relationships xmlns="http://schemas.openxmlformats.org/package/2006/relationships"><Relationship Id="rId8" Target="../media/image34.jpeg" Type="http://schemas.openxmlformats.org/officeDocument/2006/relationships/image"/><Relationship Id="rId3" Target="../media/image29.jpeg" Type="http://schemas.openxmlformats.org/officeDocument/2006/relationships/image"/><Relationship Id="rId7" Target="../media/image33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2.jpeg" Type="http://schemas.openxmlformats.org/officeDocument/2006/relationships/image"/><Relationship Id="rId11" Target="../media/image37.jpeg" Type="http://schemas.openxmlformats.org/officeDocument/2006/relationships/image"/><Relationship Id="rId5" Target="../media/image31.jpeg" Type="http://schemas.openxmlformats.org/officeDocument/2006/relationships/image"/><Relationship Id="rId10" Target="../media/image36.jpeg" Type="http://schemas.openxmlformats.org/officeDocument/2006/relationships/image"/><Relationship Id="rId4" Target="../media/image30.jpeg" Type="http://schemas.openxmlformats.org/officeDocument/2006/relationships/image"/><Relationship Id="rId9" Target="../media/image35.jpeg" Type="http://schemas.openxmlformats.org/officeDocument/2006/relationships/image"/></Relationships>
</file>

<file path=ppt/slides/_rels/slide23.xml.rels><?xml version="1.0" encoding="UTF-8" standalone="yes" ?><Relationships xmlns="http://schemas.openxmlformats.org/package/2006/relationships"><Relationship Id="rId2" Target="../media/image3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png"/></Relationships>
</file>

<file path=ppt/slides/_rels/slide29.xml.rels><?xml version="1.0" encoding="UTF-8" standalone="yes" ?><Relationships xmlns="http://schemas.openxmlformats.org/package/2006/relationships"><Relationship Id="rId2" Target="../media/image4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 ?><Relationships xmlns="http://schemas.openxmlformats.org/package/2006/relationships"><Relationship Id="rId2" Target="../media/image4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 ?><Relationships xmlns="http://schemas.openxmlformats.org/package/2006/relationships"><Relationship Id="rId3" Target="../media/image52.jpeg" Type="http://schemas.openxmlformats.org/officeDocument/2006/relationships/image"/><Relationship Id="rId7" Target="../media/image56.jpeg" Type="http://schemas.openxmlformats.org/officeDocument/2006/relationships/image"/><Relationship Id="rId2" Target="../media/image5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55.jpeg" Type="http://schemas.openxmlformats.org/officeDocument/2006/relationships/image"/><Relationship Id="rId5" Target="../media/image54.jpeg" Type="http://schemas.openxmlformats.org/officeDocument/2006/relationships/image"/><Relationship Id="rId4" Target="../media/image53.jpeg" Type="http://schemas.openxmlformats.org/officeDocument/2006/relationships/image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 ?><Relationships xmlns="http://schemas.openxmlformats.org/package/2006/relationships"><Relationship Id="rId8" Target="../media/image61.jpeg" Type="http://schemas.openxmlformats.org/officeDocument/2006/relationships/image"/><Relationship Id="rId3" Target="../media/hdphoto1.wdp" Type="http://schemas.microsoft.com/office/2007/relationships/hdphoto"/><Relationship Id="rId7" Target="../media/hdphoto2.wdp" Type="http://schemas.microsoft.com/office/2007/relationships/hdphoto"/><Relationship Id="rId12" Target="../media/image65.jpeg" Type="http://schemas.openxmlformats.org/officeDocument/2006/relationships/image"/><Relationship Id="rId2" Target="../media/image57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60.jpeg" Type="http://schemas.openxmlformats.org/officeDocument/2006/relationships/image"/><Relationship Id="rId11" Target="../media/image64.jpeg" Type="http://schemas.openxmlformats.org/officeDocument/2006/relationships/image"/><Relationship Id="rId5" Target="../media/image59.jpeg" Type="http://schemas.openxmlformats.org/officeDocument/2006/relationships/image"/><Relationship Id="rId10" Target="../media/image63.jpeg" Type="http://schemas.openxmlformats.org/officeDocument/2006/relationships/image"/><Relationship Id="rId4" Target="../media/image58.jpeg" Type="http://schemas.openxmlformats.org/officeDocument/2006/relationships/image"/><Relationship Id="rId9" Target="../media/image62.jpeg" Type="http://schemas.openxmlformats.org/officeDocument/2006/relationships/image"/></Relationships>
</file>

<file path=ppt/slides/_rels/slide38.xml.rels><?xml version="1.0" encoding="UTF-8" standalone="yes" ?><Relationships xmlns="http://schemas.openxmlformats.org/package/2006/relationships"><Relationship Id="rId3" Target="../media/image67.jpeg" Type="http://schemas.openxmlformats.org/officeDocument/2006/relationships/image"/><Relationship Id="rId2" Target="../media/image66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68.png" Type="http://schemas.openxmlformats.org/officeDocument/2006/relationships/image"/></Relationships>
</file>

<file path=ppt/slides/_rels/slide39.xml.rels><?xml version="1.0" encoding="UTF-8" standalone="yes" ?><Relationships xmlns="http://schemas.openxmlformats.org/package/2006/relationships"><Relationship Id="rId3" Target="../media/image70.jpeg" Type="http://schemas.openxmlformats.org/officeDocument/2006/relationships/image"/><Relationship Id="rId2" Target="../media/image6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 ?><Relationships xmlns="http://schemas.openxmlformats.org/package/2006/relationships"><Relationship Id="rId3" Target="../media/image72.jpeg" Type="http://schemas.openxmlformats.org/officeDocument/2006/relationships/image"/><Relationship Id="rId7" Target="../media/hdphoto3.wdp" Type="http://schemas.microsoft.com/office/2007/relationships/hdphoto"/><Relationship Id="rId2" Target="../media/image71.jpe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75.jpeg" Type="http://schemas.openxmlformats.org/officeDocument/2006/relationships/image"/><Relationship Id="rId5" Target="../media/image74.jpeg" Type="http://schemas.openxmlformats.org/officeDocument/2006/relationships/image"/><Relationship Id="rId4" Target="../media/image73.jpeg" Type="http://schemas.openxmlformats.org/officeDocument/2006/relationships/image"/></Relationships>
</file>

<file path=ppt/slides/_rels/slide41.xml.rels><?xml version="1.0" encoding="UTF-8" standalone="yes" ?><Relationships xmlns="http://schemas.openxmlformats.org/package/2006/relationships"><Relationship Id="rId3" Target="../media/image77.jpeg" Type="http://schemas.openxmlformats.org/officeDocument/2006/relationships/image"/><Relationship Id="rId2" Target="../media/image7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 ?><Relationships xmlns="http://schemas.openxmlformats.org/package/2006/relationships"><Relationship Id="rId3" Target="../media/image81.jpeg" Type="http://schemas.openxmlformats.org/officeDocument/2006/relationships/image"/><Relationship Id="rId2" Target="../media/image8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 ?><Relationships xmlns="http://schemas.openxmlformats.org/package/2006/relationships"><Relationship Id="rId3" Target="../media/hdphoto4.wdp" Type="http://schemas.microsoft.com/office/2007/relationships/hdphoto"/><Relationship Id="rId2" Target="../media/image86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87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50.xml.rels><?xml version="1.0" encoding="UTF-8" standalone="yes" ?><Relationships xmlns="http://schemas.openxmlformats.org/package/2006/relationships"><Relationship Id="rId2" Target="../media/image8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1.xml.rels><?xml version="1.0" encoding="UTF-8" standalone="yes" ?><Relationships xmlns="http://schemas.openxmlformats.org/package/2006/relationships"><Relationship Id="rId2" Target="../media/image8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 ?><Relationships xmlns="http://schemas.openxmlformats.org/package/2006/relationships"><Relationship Id="rId3" Target="../media/image92.png" Type="http://schemas.openxmlformats.org/officeDocument/2006/relationships/image"/><Relationship Id="rId2" Target="../media/image9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93.jpeg" Type="http://schemas.openxmlformats.org/officeDocument/2006/relationships/image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 ?><Relationships xmlns="http://schemas.openxmlformats.org/package/2006/relationships"><Relationship Id="rId3" Target="../media/image99.jpeg" Type="http://schemas.openxmlformats.org/officeDocument/2006/relationships/image"/><Relationship Id="rId2" Target="../media/image9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60.xml.rels><?xml version="1.0" encoding="UTF-8" standalone="yes" ?><Relationships xmlns="http://schemas.openxmlformats.org/package/2006/relationships"><Relationship Id="rId2" Target="../media/image101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hyperlink" Target="http://3.bp.blogspot.com/-1a0kt_6rfF8/VG4k6CmBMeI/AAAAAAAAJFk/Zlqj3tchpjQ/s1600/volter+(1).jpg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 ?><Relationships xmlns="http://schemas.openxmlformats.org/package/2006/relationships"><Relationship Id="rId3" Target="../media/image111.jpeg" Type="http://schemas.openxmlformats.org/officeDocument/2006/relationships/image"/><Relationship Id="rId2" Target="../media/image1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books.dn.ua/images/books/book32586.jpg" TargetMode="External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hyperlink" Target="http://www.bookvoed.ru/view_images.php?code=242167&amp;tip=1" TargetMode="Externa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 ?><Relationships xmlns="http://schemas.openxmlformats.org/package/2006/relationships"><Relationship Id="rId2" Target="../media/image1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 ?><Relationships xmlns="http://schemas.openxmlformats.org/package/2006/relationships"><Relationship Id="rId3" Target="../media/image125.jpeg" Type="http://schemas.openxmlformats.org/officeDocument/2006/relationships/image"/><Relationship Id="rId2" Target="../media/image124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 ?><Relationships xmlns="http://schemas.openxmlformats.org/package/2006/relationships"><Relationship Id="rId3" Target="../media/image126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C:\Users\&#1040;&#1076;&#1084;&#1080;&#1085;&#1080;&#1089;&#1090;&#1088;&#1072;&#1090;&#1086;&#1088;\Desktop\&#1055;&#1088;&#1086;&#1089;&#1090;&#1072;&#1082;%20&#1074;&#1080;&#1088;&#1110;&#1079;&#1082;&#1080;\&#1055;&#1088;&#1086;&#1089;&#1090;&#1072;&#1082;1.avi" TargetMode="External" Type="http://schemas.openxmlformats.org/officeDocument/2006/relationships/video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0.xml.rels><?xml version="1.0" encoding="UTF-8" standalone="yes" ?><Relationships xmlns="http://schemas.openxmlformats.org/package/2006/relationships"><Relationship Id="rId3" Target="../media/image127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C:\Users\&#1040;&#1076;&#1084;&#1080;&#1085;&#1080;&#1089;&#1090;&#1088;&#1072;&#1090;&#1086;&#1088;\Desktop\&#1055;&#1088;&#1086;&#1089;&#1090;&#1072;&#1082;%20&#1074;&#1080;&#1088;&#1110;&#1079;&#1082;&#1080;\&#1055;&#1088;&#1086;&#1089;&#1090;&#1072;&#1082;2.avi" TargetMode="External" Type="http://schemas.openxmlformats.org/officeDocument/2006/relationships/video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 ?><Relationships xmlns="http://schemas.openxmlformats.org/package/2006/relationships"><Relationship Id="rId2" Target="../media/image12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3.xml.rels><?xml version="1.0" encoding="UTF-8" standalone="yes" ?><Relationships xmlns="http://schemas.openxmlformats.org/package/2006/relationships"><Relationship Id="rId2" Target="../media/image12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4.xml.rels><?xml version="1.0" encoding="UTF-8" standalone="yes" ?><Relationships xmlns="http://schemas.openxmlformats.org/package/2006/relationships"><Relationship Id="rId3" Target="../media/image131.jpeg" Type="http://schemas.openxmlformats.org/officeDocument/2006/relationships/image"/><Relationship Id="rId2" Target="../media/image130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34.jpeg" Type="http://schemas.openxmlformats.org/officeDocument/2006/relationships/image"/><Relationship Id="rId5" Target="../media/image133.jpeg" Type="http://schemas.openxmlformats.org/officeDocument/2006/relationships/image"/><Relationship Id="rId4" Target="../media/image132.jpeg" Type="http://schemas.openxmlformats.org/officeDocument/2006/relationships/image"/></Relationships>
</file>

<file path=ppt/slides/_rels/slide85.xml.rels><?xml version="1.0" encoding="UTF-8" standalone="yes" ?><Relationships xmlns="http://schemas.openxmlformats.org/package/2006/relationships"><Relationship Id="rId3" Target="../media/image136.jpeg" Type="http://schemas.openxmlformats.org/officeDocument/2006/relationships/image"/><Relationship Id="rId2" Target="../media/image13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6.xml.rels><?xml version="1.0" encoding="UTF-8" standalone="yes" ?><Relationships xmlns="http://schemas.openxmlformats.org/package/2006/relationships"><Relationship Id="rId3" Target="../media/image138.jpeg" Type="http://schemas.openxmlformats.org/officeDocument/2006/relationships/image"/><Relationship Id="rId2" Target="../media/image13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620688"/>
            <a:ext cx="8474940" cy="5832648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latin typeface="Georgia" pitchFamily="18" charset="0"/>
              </a:rPr>
              <a:t/>
            </a:r>
            <a:br>
              <a:rPr lang="en-US" sz="5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en-US" sz="5400" b="1" dirty="0">
                <a:solidFill>
                  <a:srgbClr val="C00000"/>
                </a:solidFill>
                <a:latin typeface="Georgia" pitchFamily="18" charset="0"/>
              </a:rPr>
              <a:t/>
            </a:r>
            <a:br>
              <a:rPr lang="en-US" sz="5400" b="1" dirty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sz="5400" b="1" dirty="0" smtClean="0">
                <a:solidFill>
                  <a:srgbClr val="C00000"/>
                </a:solidFill>
                <a:latin typeface="Georgia" pitchFamily="18" charset="0"/>
              </a:rPr>
              <a:t/>
            </a:r>
            <a:br>
              <a:rPr lang="uk-UA" sz="54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sz="5400" b="1" dirty="0">
                <a:solidFill>
                  <a:srgbClr val="C00000"/>
                </a:solidFill>
                <a:latin typeface="Georgia" pitchFamily="18" charset="0"/>
              </a:rPr>
              <a:t/>
            </a:r>
            <a:br>
              <a:rPr lang="uk-UA" sz="5400" b="1" dirty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sz="5400" b="1" dirty="0">
                <a:solidFill>
                  <a:srgbClr val="C00000"/>
                </a:solidFill>
                <a:latin typeface="Georgia" pitchFamily="18" charset="0"/>
              </a:rPr>
              <a:t/>
            </a:r>
            <a:br>
              <a:rPr lang="uk-UA" sz="5400" b="1" dirty="0">
                <a:solidFill>
                  <a:srgbClr val="C00000"/>
                </a:solidFill>
                <a:latin typeface="Georgia" pitchFamily="18" charset="0"/>
              </a:rPr>
            </a:br>
            <a:r>
              <a:rPr lang="uk-UA" sz="4000" b="1" dirty="0" smtClean="0">
                <a:solidFill>
                  <a:srgbClr val="C00000"/>
                </a:solidFill>
                <a:latin typeface="Georgia" pitchFamily="18" charset="0"/>
              </a:rPr>
              <a:t>                  </a:t>
            </a:r>
            <a:r>
              <a:rPr lang="en-US" sz="4000" b="1" dirty="0" smtClean="0">
                <a:solidFill>
                  <a:srgbClr val="002060"/>
                </a:solidFill>
                <a:latin typeface="Segoe Script" pitchFamily="34" charset="0"/>
              </a:rPr>
              <a:t>Dare</a:t>
            </a:r>
            <a:r>
              <a:rPr lang="en-US" sz="4000" b="1" dirty="0">
                <a:solidFill>
                  <a:srgbClr val="002060"/>
                </a:solidFill>
                <a:latin typeface="Segoe Script" pitchFamily="34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Segoe Script" pitchFamily="34" charset="0"/>
              </a:rPr>
              <a:t>sapere</a:t>
            </a:r>
            <a:r>
              <a:rPr lang="en-US" sz="4000" b="1" dirty="0">
                <a:solidFill>
                  <a:srgbClr val="002060"/>
                </a:solidFill>
                <a:latin typeface="Segoe Script" pitchFamily="34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Segoe Script" pitchFamily="34" charset="0"/>
              </a:rPr>
              <a:t>aude</a:t>
            </a:r>
            <a:r>
              <a:rPr lang="en-US" sz="4000" b="1" dirty="0">
                <a:solidFill>
                  <a:srgbClr val="002060"/>
                </a:solidFill>
                <a:latin typeface="Segoe Script" pitchFamily="34" charset="0"/>
              </a:rPr>
              <a:t> </a:t>
            </a:r>
            <a:r>
              <a:rPr lang="uk-UA" sz="3200" b="1" dirty="0">
                <a:solidFill>
                  <a:srgbClr val="002060"/>
                </a:solidFill>
                <a:latin typeface="Algerian" pitchFamily="82" charset="0"/>
                <a:cs typeface="Times New Roman" pitchFamily="18" charset="0"/>
              </a:rPr>
              <a:t/>
            </a:r>
            <a:br>
              <a:rPr lang="uk-UA" sz="3200" b="1" dirty="0">
                <a:solidFill>
                  <a:srgbClr val="002060"/>
                </a:solidFill>
                <a:latin typeface="Algerian" pitchFamily="82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Май мужність жити</a:t>
            </a:r>
            <a:b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власним розумом!</a:t>
            </a:r>
            <a:b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І.Кант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339752" y="142852"/>
            <a:ext cx="6624736" cy="1773980"/>
          </a:xfrm>
        </p:spPr>
        <p:txBody>
          <a:bodyPr>
            <a:noAutofit/>
          </a:bodyPr>
          <a:lstStyle/>
          <a:p>
            <a:endParaRPr lang="uk-UA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Просвітництво.</a:t>
            </a:r>
          </a:p>
          <a:p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Портрет доби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84784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Джон Локк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635896" y="1062608"/>
            <a:ext cx="5508104" cy="60388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Народився 1632 року у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Рінґтоні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Англія. Закінчив   престижну  школу в Лондоні  та   аристократичний коледж    в Оксфорді .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Захоплювався працями  філософа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Рене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Декарта, був знайомий із медициною та  філософією. 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   Став викладачем і професором грецької риторики. Пізніше повернувся до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Оксфордаі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вивчав медицину.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З  1672р. Локк був втягнений у політику, що в свою чергу відбилося на його політичному мисленні. 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  Події   Славної революції 1688—1689  рр. змінили його життя. Локк брав участь у підготовці перевороту 1688 року, перебував у тісному контакті з Вільгельмом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Оранським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і здійснив на нього  ідейний вплив.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  На початку 1689 року він повернувся на батьківщину. Локк розгорнув широку наукову і літературну діяльність. 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   Помер 28 жовтня1704 року від астми.     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   Ніколи не був одружений і не мав дітей.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908720"/>
            <a:ext cx="61926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Джон Локк (англ. John Locke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287655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576" y="3244334"/>
            <a:ext cx="416924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1632  - 1704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855737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>
                <a:solidFill>
                  <a:srgbClr val="FF0000"/>
                </a:solidFill>
              </a:rPr>
              <a:t> </a:t>
            </a:r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Найвідоміші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праці  Локка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457200" indent="-457200">
              <a:buFontTx/>
              <a:buChar char="-"/>
            </a:pPr>
            <a:r>
              <a:rPr lang="ru-RU" dirty="0" smtClean="0"/>
              <a:t>«</a:t>
            </a:r>
            <a:r>
              <a:rPr lang="ru-RU" dirty="0"/>
              <a:t>Два </a:t>
            </a:r>
            <a:r>
              <a:rPr lang="ru-RU" dirty="0" err="1"/>
              <a:t>трактати</a:t>
            </a:r>
            <a:r>
              <a:rPr lang="ru-RU" dirty="0"/>
              <a:t> про </a:t>
            </a:r>
            <a:r>
              <a:rPr lang="ru-RU" dirty="0" err="1"/>
              <a:t>правління</a:t>
            </a:r>
            <a:r>
              <a:rPr lang="ru-RU" dirty="0"/>
              <a:t>», 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-     «</a:t>
            </a:r>
            <a:r>
              <a:rPr lang="ru-RU" dirty="0" err="1"/>
              <a:t>Листи</a:t>
            </a:r>
            <a:r>
              <a:rPr lang="ru-RU" dirty="0"/>
              <a:t> про </a:t>
            </a:r>
            <a:r>
              <a:rPr lang="ru-RU" dirty="0" err="1"/>
              <a:t>терпимість</a:t>
            </a:r>
            <a:r>
              <a:rPr lang="ru-RU" dirty="0"/>
              <a:t>»,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-     «</a:t>
            </a:r>
            <a:r>
              <a:rPr lang="ru-RU" dirty="0" err="1"/>
              <a:t>Дослід</a:t>
            </a:r>
            <a:r>
              <a:rPr lang="ru-RU" dirty="0"/>
              <a:t> про </a:t>
            </a:r>
            <a:r>
              <a:rPr lang="ru-RU" dirty="0" err="1"/>
              <a:t>людський</a:t>
            </a:r>
            <a:r>
              <a:rPr lang="ru-RU" dirty="0"/>
              <a:t> </a:t>
            </a:r>
            <a:r>
              <a:rPr lang="ru-RU" dirty="0" err="1"/>
              <a:t>розум</a:t>
            </a:r>
            <a:r>
              <a:rPr lang="ru-RU" dirty="0"/>
              <a:t>» </a:t>
            </a:r>
            <a:r>
              <a:rPr lang="ru-RU" dirty="0" smtClean="0"/>
              <a:t>  (</a:t>
            </a:r>
            <a:r>
              <a:rPr lang="ru-RU" dirty="0" err="1"/>
              <a:t>український</a:t>
            </a:r>
            <a:r>
              <a:rPr lang="ru-RU" dirty="0"/>
              <a:t> переклад Наталки </a:t>
            </a:r>
            <a:r>
              <a:rPr lang="ru-RU" dirty="0" err="1"/>
              <a:t>Бордукової</a:t>
            </a:r>
            <a:r>
              <a:rPr lang="ru-RU" dirty="0"/>
              <a:t> </a:t>
            </a:r>
            <a:r>
              <a:rPr lang="ru-RU" dirty="0" err="1"/>
              <a:t>вийшов</a:t>
            </a:r>
            <a:r>
              <a:rPr lang="ru-RU" dirty="0"/>
              <a:t> </a:t>
            </a:r>
            <a:r>
              <a:rPr lang="ru-RU" dirty="0" err="1"/>
              <a:t>друком</a:t>
            </a:r>
            <a:r>
              <a:rPr lang="ru-RU" dirty="0"/>
              <a:t> у </a:t>
            </a:r>
            <a:r>
              <a:rPr lang="ru-RU" dirty="0" err="1"/>
              <a:t>харківському</a:t>
            </a:r>
            <a:r>
              <a:rPr lang="ru-RU" dirty="0"/>
              <a:t> </a:t>
            </a:r>
            <a:r>
              <a:rPr lang="ru-RU" dirty="0" err="1"/>
              <a:t>видавництві</a:t>
            </a:r>
            <a:r>
              <a:rPr lang="ru-RU" dirty="0"/>
              <a:t> «Акта»).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409546727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Праці 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Джонна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Локка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21300"/>
            <a:ext cx="9227368" cy="6048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92"/>
            <a:ext cx="142092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038" y="4534682"/>
            <a:ext cx="1267171" cy="2017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308" y="1592691"/>
            <a:ext cx="1580661" cy="244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352" y="1196752"/>
            <a:ext cx="1728247" cy="2590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461" y="4210884"/>
            <a:ext cx="2418532" cy="241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53" y="4040044"/>
            <a:ext cx="1601570" cy="246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986" y="4005064"/>
            <a:ext cx="1573918" cy="2543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3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094" y="2006614"/>
            <a:ext cx="1417841" cy="20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935" y="1683078"/>
            <a:ext cx="1856554" cy="268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5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7" y="3116691"/>
            <a:ext cx="2272928" cy="171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6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879" y="1592691"/>
            <a:ext cx="96996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49" y="4771108"/>
            <a:ext cx="1230845" cy="1780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H:\Вольтер\малюнки В.+К.ІІ\Просвітництво\55d341616c560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692" y="4836678"/>
            <a:ext cx="1905000" cy="2047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623078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98080" cy="1143000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Основні погляди Джона Локка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12776"/>
            <a:ext cx="7704856" cy="5216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1. Джон Локк захищав  конституційну монархію з поділом гілок влади  на  парламентську, виконавчу та федеральну, щоб уникнути її посилення.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2. Всі люди рівні від народження, тому мають право на життя, свободу і власність. 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3. Держава і державна влада має слугувати    для  захисту цих прав і свобод.   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4.  Всі люди рівні перед законом.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5.Виступав  за свободу  віросповідання. 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6.Основна властивість розуму – це здатність перевіряти ідеї на якість.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64535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Педагогічні погляди Джона Локка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96752"/>
            <a:ext cx="7704856" cy="5432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вроджених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ідей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Кожна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народження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табула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раса»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перекладі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латині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«чиста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дошка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все,чого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досягає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вихованню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.«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Дев'ять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десятих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людей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робляться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такими,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якими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вони є,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вихованню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Найважливіші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вироблення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характеру,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волі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моральне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дисциплінування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Кінцева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мета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здорового духу в здоровому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тілі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Локк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розробив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систему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джентльмена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 Головна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особливість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предмет повинен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готувати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 Система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побудована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на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прагматизмі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і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раціоналізмі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Складові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джентельмена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фізичне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розумове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релігійне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моральне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трудове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навчанні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спиратися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інтерес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допитливість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Головним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виховним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засобом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є: приклад і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середовище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волі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відбувається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уміння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переносити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труднощі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сприяють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фізичні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вправи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загартовування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словами, повинен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навчитися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деяким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основам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торгівлі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5657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            Афоризми Локка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8100392" cy="557668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Велике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навчитися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великому –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братися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мале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*Двадцать 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вчинків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вибачити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швидше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порушення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правди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           *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Єдиний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спосіб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захиститися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зовнішнього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глибоко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пізнати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*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Ніщо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так не прекрасно для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ока, як  правда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розуму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indent="0">
              <a:buNone/>
            </a:pP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ніщо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потворно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і      непримиримо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с разумом,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брехня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*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Освіта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створює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різницю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людьми..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          *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правильного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благополуччя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народу.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*У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брехні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постійна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супутниця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хитрість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          *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Дурні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приклади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діють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сильніше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гарних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правил.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	 	</a:t>
            </a:r>
            <a:endParaRPr lang="ru-RU" sz="6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*В погано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вихованій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сміливість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стає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грубістю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,   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вченість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– педантизмом,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гострий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розум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блазнірством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, простота –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необтесаністю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добродушність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підлабузництвом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83921771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Шарль Луї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Монтеск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є   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1052736"/>
            <a:ext cx="5940151" cy="5805264"/>
          </a:xfrm>
        </p:spPr>
        <p:txBody>
          <a:bodyPr>
            <a:noAutofit/>
          </a:bodyPr>
          <a:lstStyle/>
          <a:p>
            <a:pPr marL="0" indent="0" fontAlgn="t">
              <a:buNone/>
            </a:pPr>
            <a:r>
              <a:rPr lang="vi-VN" sz="1400" dirty="0" smtClean="0"/>
              <a:t> </a:t>
            </a:r>
            <a:endParaRPr lang="uk-UA" sz="1400" dirty="0" smtClean="0"/>
          </a:p>
          <a:p>
            <a:pPr marL="0" indent="0" fontAlgn="t">
              <a:buNone/>
            </a:pPr>
            <a:endParaRPr lang="uk-UA" sz="1400" dirty="0"/>
          </a:p>
          <a:p>
            <a:pPr marL="0" indent="0" fontAlgn="t">
              <a:buNone/>
            </a:pPr>
            <a:r>
              <a:rPr lang="vi-VN" sz="1400" dirty="0" smtClean="0"/>
              <a:t>  </a:t>
            </a:r>
            <a:r>
              <a:rPr lang="vi-VN" sz="1400" dirty="0">
                <a:latin typeface="Times New Roman" pitchFamily="18" charset="0"/>
                <a:cs typeface="Times New Roman" pitchFamily="18" charset="0"/>
              </a:rPr>
              <a:t>Народився 18 січня 1689р. в аристократичній родині, отримавши ім'я і прізвище Шарль Луї Секонда́, барон де Ла Бред. Прізвище Монтеск'є, яке стало відоме на весь світ, він дістав у 1716 р. від свого рідного дядька, у котрого не було дітей. Отримав Шарль від дядька в спадок і його майно.</a:t>
            </a:r>
          </a:p>
          <a:p>
            <a:pPr marL="0" indent="0" fontAlgn="t">
              <a:buNone/>
            </a:pPr>
            <a:r>
              <a:rPr lang="vi-VN" sz="1400" dirty="0">
                <a:latin typeface="Times New Roman" pitchFamily="18" charset="0"/>
                <a:cs typeface="Times New Roman" pitchFamily="18" charset="0"/>
              </a:rPr>
              <a:t>     Отримав  гарну освіту. Опанував античну літературу, філософію. Юриспруденцію почав вивчати самостійно. В цей час зароджуються його головні політичні та правові ідеї, що викликали сенсацію в Європі.  </a:t>
            </a:r>
          </a:p>
          <a:p>
            <a:pPr marL="0" indent="0" fontAlgn="t">
              <a:buNone/>
            </a:pPr>
            <a:r>
              <a:rPr lang="vi-VN" sz="1400" dirty="0">
                <a:latin typeface="Times New Roman" pitchFamily="18" charset="0"/>
                <a:cs typeface="Times New Roman" pitchFamily="18" charset="0"/>
              </a:rPr>
              <a:t>      У 1725 році барон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їде</a:t>
            </a:r>
            <a:r>
              <a:rPr lang="vi-V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400" dirty="0">
                <a:latin typeface="Times New Roman" pitchFamily="18" charset="0"/>
                <a:cs typeface="Times New Roman" pitchFamily="18" charset="0"/>
              </a:rPr>
              <a:t>в Париж. Стає членом Паризької академії. Згодом відправився у подорож для вивчення обрядів, політики, права народів інших країн. Цей час зайняв три роки. У квітні 1731 р.  повернувсяся в Париж, друкує свої основні  роботи</a:t>
            </a:r>
            <a:r>
              <a:rPr lang="vi-VN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t">
              <a:buNone/>
            </a:pP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1400" dirty="0" smtClean="0">
                <a:latin typeface="Times New Roman" pitchFamily="18" charset="0"/>
                <a:cs typeface="Times New Roman" pitchFamily="18" charset="0"/>
              </a:rPr>
              <a:t>Останні </a:t>
            </a:r>
            <a:r>
              <a:rPr lang="vi-VN" sz="1400" dirty="0">
                <a:latin typeface="Times New Roman" pitchFamily="18" charset="0"/>
                <a:cs typeface="Times New Roman" pitchFamily="18" charset="0"/>
              </a:rPr>
              <a:t>роки свого життя Монтеск'є провів у своєму замку в селі. Був одруженний. Мав двох доньок та сина. 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t">
              <a:buNone/>
            </a:pP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vi-VN" sz="1400" dirty="0">
                <a:latin typeface="Times New Roman" pitchFamily="18" charset="0"/>
                <a:cs typeface="Times New Roman" pitchFamily="18" charset="0"/>
              </a:rPr>
              <a:t>Підтримуючи професора Ла Бомеля ,   Монтеск'є застудився, захворів на    запалення легенів і 10 лютого 1755 р. помер.</a:t>
            </a:r>
          </a:p>
          <a:p>
            <a:pPr marL="0" indent="0" fontAlgn="t">
              <a:buNone/>
            </a:pPr>
            <a:r>
              <a:rPr lang="vi-VN" sz="1400" dirty="0">
                <a:latin typeface="Times New Roman" pitchFamily="18" charset="0"/>
                <a:cs typeface="Times New Roman" pitchFamily="18" charset="0"/>
              </a:rPr>
              <a:t>     На похороні був його колега, вчений-енциклопедист Дені Дідро</a:t>
            </a:r>
            <a:r>
              <a:rPr lang="vi-VN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t">
              <a:buNone/>
            </a:pPr>
            <a:r>
              <a:rPr lang="vi-VN" sz="1400" dirty="0" smtClean="0">
                <a:latin typeface="Times New Roman" pitchFamily="18" charset="0"/>
                <a:cs typeface="Times New Roman" pitchFamily="18" charset="0"/>
              </a:rPr>
              <a:t>Могила </a:t>
            </a:r>
            <a:r>
              <a:rPr lang="vi-VN" sz="1400" dirty="0">
                <a:latin typeface="Times New Roman" pitchFamily="18" charset="0"/>
                <a:cs typeface="Times New Roman" pitchFamily="18" charset="0"/>
              </a:rPr>
              <a:t>Шарля-Луї де Монтеск'є не збереглася.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Рисунок 5" descr="https://upload.wikimedia.org/wikipedia/commons/thumb/f/fc/Montesquieu_1.png/220px-Montesquieu_1.pn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851" y="1621453"/>
            <a:ext cx="223951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3437" y="4721661"/>
            <a:ext cx="53358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/>
              <a:t> </a:t>
            </a:r>
            <a:r>
              <a:rPr lang="vi-VN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244334"/>
            <a:ext cx="216024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1689  - 1755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529125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Основні праці  </a:t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Шарля Луї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Монтеск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є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363272" cy="5445224"/>
          </a:xfrm>
        </p:spPr>
        <p:txBody>
          <a:bodyPr>
            <a:normAutofit/>
          </a:bodyPr>
          <a:lstStyle/>
          <a:p>
            <a:pPr marL="2286000" lvl="5" indent="0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0" lvl="5" indent="0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У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соціально-філософському романі 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«Перські листи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» він  засуджував абсолютизм Людовіка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XIV. 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Його політичним ідеалом була конституційна монархія.  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286000" lvl="5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Велику популярність філософ здобув завдяки книзі «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Про дух законів»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в якій   виклав теорію виникнення законів під впливом природничих і соціальних умов. </a:t>
            </a:r>
          </a:p>
          <a:p>
            <a:pPr marL="2286000" lvl="5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    Філософ створив вчення про походження та сутність держави.   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286000" lvl="5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Монтеск'є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вважав,  що держава справедлива за своєю природою. 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286000" lvl="5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Несправедливість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та чиновницьке свавілля притаманні не державі, а  урядам і посадовим особам. </a:t>
            </a:r>
          </a:p>
          <a:p>
            <a:pPr marL="2286000" lvl="5" indent="0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68560" y="1628800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041643"/>
            <a:ext cx="2311524" cy="305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5429269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Основні погляди </a:t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Шарля Луї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Монтеск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є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363272" cy="4641379"/>
          </a:xfrm>
        </p:spPr>
        <p:txBody>
          <a:bodyPr>
            <a:normAutofit/>
          </a:bodyPr>
          <a:lstStyle/>
          <a:p>
            <a:pPr marL="2286000" lvl="5" indent="0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2286000" lvl="5" indent="0"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2286000" lvl="5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Виступав проти абсолютизму.</a:t>
            </a:r>
          </a:p>
          <a:p>
            <a:pPr marL="2286000" lvl="5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Виступав за обмежену конституційну монархію англійського типу.</a:t>
            </a:r>
          </a:p>
          <a:p>
            <a:pPr marL="2286000" lvl="5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Виступав за особисту свободу.</a:t>
            </a:r>
          </a:p>
          <a:p>
            <a:pPr marL="2286000" lvl="5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иступав за поділ влади і взаємне обмеження трьох </a:t>
            </a:r>
            <a:endParaRPr lang="uk-UA" dirty="0"/>
          </a:p>
          <a:p>
            <a:pPr marL="2286000" lvl="5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гілок влади – законодавчої, виконавчої та судової.</a:t>
            </a:r>
          </a:p>
          <a:p>
            <a:pPr marL="2286000" lvl="5" indent="0"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2286000" lvl="5" indent="0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2286000" lvl="5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Виражав інтереси великої буржуазії та передових дворян.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68560" y="1628800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1" y="2348880"/>
            <a:ext cx="2409837" cy="3187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493638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Афоризми  </a:t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Шарля Луї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Монтеск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є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286000" lvl="5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2286000" lvl="5" indent="0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115616" y="1268760"/>
            <a:ext cx="7920880" cy="558924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Поважність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щит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дурнів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*Будь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яка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володіє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владою,схильна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зловживати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нею.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*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поваги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старих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то не буде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поваги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батьків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характер ,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цілому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,хороший, то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деякі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недоліки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ньому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не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*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Бажання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слави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властиве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всім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людям.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Заздрісник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ворог, тому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страждає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зла,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створеного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ним самим.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*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Закони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однакову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суть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*Розум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володіє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природною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владою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*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люблять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навчатися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ніколи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бувають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помпезними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08520" y="1434313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857232"/>
            <a:ext cx="685800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/>
              <a:t/>
            </a:r>
            <a:br>
              <a:rPr lang="ru-RU" sz="1050" dirty="0" smtClean="0"/>
            </a:br>
            <a:r>
              <a:rPr lang="ru-RU" sz="1050" dirty="0" smtClean="0"/>
              <a:t/>
            </a:r>
            <a:br>
              <a:rPr lang="ru-RU" sz="1050" dirty="0" smtClean="0"/>
            </a:br>
            <a:endParaRPr lang="ru-RU" sz="1050" dirty="0"/>
          </a:p>
        </p:txBody>
      </p:sp>
    </p:spTree>
    <p:extLst>
      <p:ext uri="{BB962C8B-B14F-4D97-AF65-F5344CB8AC3E}">
        <p14:creationId xmlns="" xmlns:p14="http://schemas.microsoft.com/office/powerpoint/2010/main" val="75429269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>   </a:t>
            </a: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Там, де мешкають невігласи, існують монархії, а де    розквітла література і працюють великі уми, установлюються республіки. </a:t>
            </a:r>
            <a:b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Т. </a:t>
            </a:r>
            <a:r>
              <a:rPr lang="uk-UA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Боккаліні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uk-UA" dirty="0" smtClean="0"/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Монархія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- форма правління, при якій верховна державна влада частково або повністю належить одній особі.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Республіка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форма правління, при якій усі органи державної влади обираються на певний строк.</a:t>
            </a:r>
          </a:p>
          <a:p>
            <a:pPr>
              <a:buNone/>
            </a:pPr>
            <a:endParaRPr lang="uk-UA" sz="2800" dirty="0" smtClean="0"/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Невіглас 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78098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                    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Жан Жак Руссо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1600200"/>
            <a:ext cx="5626968" cy="4525963"/>
          </a:xfrm>
        </p:spPr>
        <p:txBody>
          <a:bodyPr>
            <a:normAutofit/>
          </a:bodyPr>
          <a:lstStyle/>
          <a:p>
            <a:endParaRPr lang="uk-UA" sz="2000" dirty="0" smtClean="0"/>
          </a:p>
          <a:p>
            <a:endParaRPr lang="uk-UA" sz="2000" dirty="0"/>
          </a:p>
          <a:p>
            <a:endParaRPr lang="uk-UA" sz="2000" dirty="0" smtClean="0"/>
          </a:p>
          <a:p>
            <a:endParaRPr lang="uk-UA" sz="2000" dirty="0"/>
          </a:p>
          <a:p>
            <a:endParaRPr lang="uk-UA" sz="2000" dirty="0" smtClean="0"/>
          </a:p>
          <a:p>
            <a:endParaRPr lang="uk-UA" sz="2000" dirty="0"/>
          </a:p>
          <a:p>
            <a:endParaRPr lang="uk-UA" sz="2000" dirty="0" smtClean="0"/>
          </a:p>
          <a:p>
            <a:endParaRPr lang="uk-UA" sz="2000" dirty="0"/>
          </a:p>
          <a:p>
            <a:endParaRPr lang="uk-UA" sz="2000" dirty="0" smtClean="0"/>
          </a:p>
          <a:p>
            <a:endParaRPr lang="uk-UA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9" name="Рисунок 8" descr="Изображение Жан Жака Русс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65944"/>
            <a:ext cx="2583175" cy="330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3244334"/>
            <a:ext cx="50223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1712 -1778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-1187647"/>
            <a:ext cx="5904655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червня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1712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Женеві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З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дитинства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захоплювався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читанням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книг.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померла при пологах, а коли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батько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одружився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знову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Жан- Жака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віддали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вчитися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нотаріуса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пізніше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— до гравера.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З 1728р.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подорожував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Швейцарії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  У 1743-1744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Руссо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секретарем при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французькому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посольстві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Венеції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але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повернувся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Париж. В 1745 р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одружився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з Терезою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Левассер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матір’ю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п’ятьох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знайомиться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з Д.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В 1749 р Ж.-Ж. Руссо став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володарем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премії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Діжонської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академії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початок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плідного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десятиліття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 У тому ж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Руссо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притягнутий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спільної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над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Енциклопедією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». У 1754 р.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знову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звернувся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кальвінізму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повернув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права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громадянина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Повернувшись до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Руссо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усамітнений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спосіб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Незабаром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полишив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Францію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уникнути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арешту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твори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спалені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Парижі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але і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Женеві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Притулок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Руссо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знайшов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власному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прусського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короля.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до 1770 р.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просвітнику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заборонено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перебувати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Руссо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повернувся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у   1767р.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вигаданим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ім’ям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Помер Жан Жак Руссо 2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липня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1778 р.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крововиливу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мозок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прогулянки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маєтком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маркіза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Рене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Луї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Жірардена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Ерменонвілі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39582389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Найвідоміші </a:t>
            </a:r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раці  Руссо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24744"/>
            <a:ext cx="8028384" cy="5733256"/>
          </a:xfrm>
        </p:spPr>
        <p:txBody>
          <a:bodyPr>
            <a:normAutofit fontScale="55000" lnSpcReduction="20000"/>
          </a:bodyPr>
          <a:lstStyle/>
          <a:p>
            <a:pPr marL="82296" indent="0">
              <a:buNone/>
            </a:pP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Роздуми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про науку і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(1750, трактат)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Сільський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чаклун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(опера, постановка - 1752,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публікація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- 1753)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Роздуми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про початок і  основу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нерівності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людьми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 (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1755)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Юлія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Нова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Елуїза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 (1761, роман в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листах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Еміль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про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(1762,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педагогічний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роман-трактат),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«Про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суспільний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договір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1762) 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Сповідь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 (1766 - 1769,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публікація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- 1782 - 1789,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автобіографічний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роман)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 (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одноактна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лірична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сцена, постановка - 1770;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разом з О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Куаньє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Діалоги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: Руссо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судить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Жан Жака" (1775 - 1776,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автобіографічна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Прогулянки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одинокого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мрійника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(1777 - 1778,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публікація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- 1782,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автобіографічна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6678482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                  </a:t>
            </a: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Праці Жан Жака Руссо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3074" name="Picture 2" descr="G:\Вольтер\малюнки В.+К.ІІ\Просвітництво\89118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1" y="836712"/>
            <a:ext cx="1996062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Вольтер\малюнки В.+К.ІІ\Просвітництво\10032097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944" y="3605080"/>
            <a:ext cx="1917783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Вольтер\малюнки В.+К.ІІ\Просвітництво\autobiographical-scientific-religious-moral-and-0730973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304" y="3429000"/>
            <a:ext cx="1573895" cy="25424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Вольтер\малюнки В.+К.ІІ\Просвітництво\ejxiqddkqem3wvhwigl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79" y="1404827"/>
            <a:ext cx="1683133" cy="29942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G:\Вольтер\малюнки В.+К.ІІ\Просвітництво\file_15636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1905451" cy="27809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G:\Вольтер\малюнки В.+К.ІІ\Просвітництво\isbank_jean-jacques_rousseau_t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409" y="1165497"/>
            <a:ext cx="1475509" cy="22444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G:\Вольтер\малюнки В.+К.ІІ\Просвітництво\jean-jacques_roussea-240x24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91204"/>
            <a:ext cx="1872208" cy="228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G:\Вольтер\малюнки В.+К.ІІ\Просвітництво\jean-jacques-rousseau-0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451" y="1645402"/>
            <a:ext cx="1643713" cy="25130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G:\Вольтер\малюнки В.+К.ІІ\Просвітництво\jean-jacques-rousseau-emile-summary-i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717" y="1165497"/>
            <a:ext cx="2164143" cy="34728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132" y="4462033"/>
            <a:ext cx="2808312" cy="222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6954169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                </a:t>
            </a:r>
            <a:r>
              <a:rPr lang="uk-UA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Руссо - композитор</a:t>
            </a:r>
            <a:endParaRPr lang="ru-RU" sz="49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508644"/>
            <a:ext cx="5040560" cy="6736171"/>
          </a:xfrm>
        </p:spPr>
        <p:txBody>
          <a:bodyPr>
            <a:normAutofit/>
          </a:bodyPr>
          <a:lstStyle/>
          <a:p>
            <a:pPr algn="just"/>
            <a:endParaRPr lang="ru-RU" sz="800" dirty="0" smtClean="0"/>
          </a:p>
          <a:p>
            <a:pPr algn="just"/>
            <a:endParaRPr lang="ru-RU" sz="800" dirty="0"/>
          </a:p>
          <a:p>
            <a:pPr marL="0" indent="0" algn="just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 algn="just">
              <a:buNone/>
            </a:pPr>
            <a:endParaRPr lang="uk-UA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Сільський  чаклун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devin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du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village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інтермедія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Ж. Ж. Руссо в 1 д.,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лібретто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композитора.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Премьєра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відбулася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  Фонтенбло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жовтня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1752 р.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1753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Відбулася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постановка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Парижі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Королівській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академії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Вперше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Россії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показали – в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Петербурзі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силами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французької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трупи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1897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р..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Видатний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мислитель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письменник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музикант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Руссо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створив  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чаклуна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як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комічну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оперу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французькій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національній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Фінал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опери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загальний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танець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хор,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показує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як селянка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відмовляє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багатому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залицяльнику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хоче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купити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ст..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опера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ставилася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(1909),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Лейпцигу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(1911),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Цюриху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(1912).</a:t>
            </a:r>
          </a:p>
          <a:p>
            <a:pPr algn="just"/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76116"/>
            <a:ext cx="3600751" cy="3837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846075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Основні погляди Жан Жака Руссо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 Виступав проти монархії, за демократичну республіку, де законодавча      влада підпорядкована зборам народу, а волю всіх громадян  - виражають закони.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 Виступав за рівність всіх людей у правах.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3. Виступав за приватну власність,як необхідну умову існування суспільного порядку.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4. Виступав проти марнотратства і розкоші дворян.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5. Критикував католицьку церкву, але  визнавав існування Бога.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6. Закликав до простоти і поміркованості,  близькості до природи.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7. Виступав за народний суверенітет (верховну владу). </a:t>
            </a:r>
          </a:p>
          <a:p>
            <a:pPr marL="0" indent="0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Виражав інтереси дрібних власників (селян – трударів і ремісників).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298685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Афоризми  Руссо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980728"/>
            <a:ext cx="8028384" cy="6019602"/>
          </a:xfrm>
        </p:spPr>
        <p:txBody>
          <a:bodyPr>
            <a:normAutofit fontScale="40000" lnSpcReduction="20000"/>
          </a:bodyPr>
          <a:lstStyle/>
          <a:p>
            <a:pPr marL="0" indent="0" fontAlgn="base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0" indent="0" fontAlgn="base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Молодість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час для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засвоєння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мудрості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  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старість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 – час для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застосування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 fontAlgn="base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*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Хороше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часу 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робить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дорогоцінним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base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Всюди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приємне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заміняють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корисним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приємне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на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виграє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*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Єдине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щасливим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усвідомлювати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твоє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щастя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твоїх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руках.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fontAlgn="base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* 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Купувати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у ворога мир –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означає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забезпечувати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засобами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нової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війни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*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Інколи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удар не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потрапляє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ціль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але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наміри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промахнутися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 fontAlgn="base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Найкращий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завоювати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подарувати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свою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 fontAlgn="base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*Чим 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обережніші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обіцянках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точніші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виконанні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base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*Чим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люди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знають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більшими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здаються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6132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69558"/>
            <a:ext cx="8229600" cy="1887195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Дені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Дідро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692696"/>
            <a:ext cx="6077304" cy="57500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>
              <a:buNone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жовтня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1713р.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Лангре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(Шампань),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сім’ї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релігійних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ремісників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Освіту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здобув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єзуїтському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коледжі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Лангр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і 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паризькому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колежджі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д"Аркур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Відмовившись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церковної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кар'єри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заробляв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приватними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уроками і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випадковими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статтями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журналах.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Разом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другом Ж. Л. Даламбером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запрошення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стати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чолі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величезного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нового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починання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Енциклопедії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Тлумачного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словника наук,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мистецтв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і ремесел.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Зусиллями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і Даламбера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праця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перетворилася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всеосяжний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огляд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сучасного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За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вольнолюбиві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погляди 1749 р.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потрапив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в’язниці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місяці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виходу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робота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продовжилася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середині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1760 –х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.. робота над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енциклопедією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закінчилася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піклуючись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придане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для дочки,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вирішив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продати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свою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бібліотеку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1765 р.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придбала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Катерина ІІ. Сам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в 1773 р.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опинився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Росії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в Санкт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Петербурзі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радником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Катерини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II у справах,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пов'язаних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живописом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допоміг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їй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покласти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початок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колекції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Ермітажу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У лютому 1774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розбив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удар, а 31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липня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1774 р.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помер.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653136"/>
            <a:ext cx="2627784" cy="1976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Рисунок 5" descr="http://webhp.kspu.edu/joomla/person/didr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287" y="1209547"/>
            <a:ext cx="269252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2400" y="58674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244334"/>
            <a:ext cx="445727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1713 - 1774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096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3813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Основні праці  Дідро  </a:t>
            </a:r>
            <a:endParaRPr lang="ru-RU" sz="49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56792"/>
            <a:ext cx="7848872" cy="4525963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 smtClean="0"/>
              <a:t> </a:t>
            </a:r>
          </a:p>
          <a:p>
            <a:pPr marL="82296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Філософські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думки”,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„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Прогулянка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скептика”,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„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Лист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сліпих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надзідання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зрячих”,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„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Енциклопедія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Тлумачний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словник наук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мистецтв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ремесел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”,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„Думки про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пояснення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„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Розмова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'Аламбера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”, „Сон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д'Аламбера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„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Чорниця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”, „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Племінник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Рашо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”, „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Жак-фаталіст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хазяїн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”, „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Сенеки”, „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фізіології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”, „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Досвід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царювання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Клавдія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Нерона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”…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42304878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Праці      Дідро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146" name="Picture 2" descr="G:\Вольтер\малюнки В.+К.ІІ\Просвітництво\5d7778a78dad3acdeca927a43af1d9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240" y="4210459"/>
            <a:ext cx="1596728" cy="20237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Вольтер\малюнки В.+К.ІІ\Просвітництво\6a01310f70b1f2970c017d424f1a68970c-800w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918" y="1906460"/>
            <a:ext cx="3036163" cy="21278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:\Вольтер\малюнки В.+К.ІІ\Просвітництво\55fc7bb369f1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387" y="1628800"/>
            <a:ext cx="1330708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G:\Вольтер\малюнки В.+К.ІІ\Просвітництво\924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499" y="4006056"/>
            <a:ext cx="2025519" cy="19819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G:\Вольтер\малюнки В.+К.ІІ\Просвітництво\252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959" y="4171334"/>
            <a:ext cx="1411540" cy="2084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G:\Вольтер\малюнки В.+К.ІІ\Просвітництво\100121406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1610977"/>
            <a:ext cx="1262689" cy="20518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G:\Вольтер\малюнки В.+К.ІІ\Просвітництво\5621862924db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887" y="4119872"/>
            <a:ext cx="1741708" cy="17417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G:\Вольтер\малюнки В.+К.ІІ\Просвітництво\i_01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499" y="4192638"/>
            <a:ext cx="1323460" cy="20064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9395467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64219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88641"/>
            <a:ext cx="7149480" cy="151216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Енциклопедія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Тлумачний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словник наук, 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мистецтв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ремесел»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3" y="1931979"/>
            <a:ext cx="4522571" cy="3172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96714" y="751344"/>
            <a:ext cx="422375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dirty="0" smtClean="0"/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починалося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як переклад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Енциклопедії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Е.Чемберса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(1728), але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зусиллями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Аламбера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перетворився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всеосяжний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огляд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сучасного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Видання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Енциклопедії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мрія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Думка про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видання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народилася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1745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 перший том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вийшов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1751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виповнилося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38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Разом з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іншими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просвітителями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зумів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Енциклопедію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 не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системою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наукового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тієї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але і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могутньою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зброєю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боротьбі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феодальними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порядками і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релігійною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ідеологією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 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займався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історією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філософії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та ремесел.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Робота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склала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17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томів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тексту і 11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томів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таблиць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середині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1760 –х 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.. робота над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енциклопедією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закінчилася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20317944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Філософія  Просвітництва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043608" y="1600200"/>
            <a:ext cx="7488832" cy="4525963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Просвітництво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– широка ідейна  течія кінця 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VII –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поч.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ст., заснована на переконанні у вирішальній ролі розуму й науки в пізнанні  навколишнього світу, природи і людей, яка відображала антифеодальні та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антиабсолютиські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настрої освіченої частини населення.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860032" y="1412776"/>
            <a:ext cx="3826768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052736"/>
            <a:ext cx="9144000" cy="5576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67721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3813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9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56792"/>
            <a:ext cx="7848872" cy="4525963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 smtClean="0"/>
              <a:t> </a:t>
            </a:r>
          </a:p>
          <a:p>
            <a:pPr marL="82296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5983"/>
            <a:ext cx="7768319" cy="5279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0657049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Основні погляди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Дені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Дідро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7643192" cy="54326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 Засуджував абсолютизм, станові привілеї,феодальні порядки, релігію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 Був  прихильником конституційної монархії, лише в останні роки життя. 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схилявся до республіканської форми правління.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3. Виступав на захист приватної власності, вільного підприємництва.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Відстоював рівність усіх перед законом.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5. Вважав, що  суспільний розвиток залежить від  свідомості  видатних осіб.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6. Намагався  зібрати весь розумовий досвід  людства і відобразити його 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з    позицій  передового світогляду  своєї епохи.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7. Головним  завданням «Енциклопедії...» вбачав пропаганду  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природничо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– наукових знань. 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8. Вбачав суть мистецтва  у художньому відображенні дійсності.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9. Високо оцінював роль освіти і виховання в розвитку людства.  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Виражав інтереси дрібних і середніх верств населення.</a:t>
            </a: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994892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Афоризми Дідро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24743"/>
            <a:ext cx="7715200" cy="577046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72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82296" indent="0"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подумало б про нас потомство,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б ми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нічого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залишили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*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Істина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любить критику,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виграє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брехня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боїться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критики,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програє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82296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*Люди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перестають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мислити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перестають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читати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*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сповнене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тривог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Щирість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правди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вивіска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чесної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мети - не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робиш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нічого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і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робиш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нічого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великого,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мета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незначна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1729496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51703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Жан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Мельє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1" y="1196752"/>
            <a:ext cx="5976665" cy="54326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Народився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15 червня 1664 р. в </a:t>
            </a:r>
            <a:r>
              <a:rPr lang="uk-UA" sz="1800" dirty="0" err="1">
                <a:latin typeface="Times New Roman" pitchFamily="18" charset="0"/>
                <a:cs typeface="Times New Roman" pitchFamily="18" charset="0"/>
              </a:rPr>
              <a:t>с.Мазерні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( Арденни, Франція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ткача, за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наполяганням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батьків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став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сільським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католицьким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священиком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В 1687 р.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акінчив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семінарію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Реймсі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 Без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скарг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і проблем 40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провів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священика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Шампані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але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усе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атеїстом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єдиний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Заповіт</a:t>
            </a:r>
            <a:r>
              <a:rPr 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закінчив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незадовго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сліпим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Через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30 років його видав Вольтер.</a:t>
            </a:r>
          </a:p>
          <a:p>
            <a:pPr marL="0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Цілком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Заповіт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виданий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 1864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Амстердамі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0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Помер 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Жан </a:t>
            </a:r>
            <a:r>
              <a:rPr lang="uk-UA" sz="1800" dirty="0" err="1">
                <a:latin typeface="Times New Roman" pitchFamily="18" charset="0"/>
                <a:cs typeface="Times New Roman" pitchFamily="18" charset="0"/>
              </a:rPr>
              <a:t>Мельє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17 червня 1729 р.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4294967295"/>
          </p:nvPr>
        </p:nvSpPr>
        <p:spPr>
          <a:xfrm>
            <a:off x="0" y="4724400"/>
            <a:ext cx="3348038" cy="14478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1664 - 1729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904066"/>
            <a:ext cx="525658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1400" dirty="0" smtClean="0"/>
          </a:p>
          <a:p>
            <a:endParaRPr lang="uk-UA" sz="1400" dirty="0"/>
          </a:p>
          <a:p>
            <a:endParaRPr lang="ru-RU" dirty="0"/>
          </a:p>
        </p:txBody>
      </p:sp>
      <p:pic>
        <p:nvPicPr>
          <p:cNvPr id="13" name="Рисунок 12" descr="https://upload.wikimedia.org/wikipedia/commons/thumb/2/27/Meslier.jpg/200px-Mesli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249249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221694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Праця Жана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Мельє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12" y="1904603"/>
            <a:ext cx="1871663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436" y="1371789"/>
            <a:ext cx="2017713" cy="303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102" y="1411529"/>
            <a:ext cx="1938337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454" y="1966515"/>
            <a:ext cx="1914525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575" y="4114800"/>
            <a:ext cx="210343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87415"/>
            <a:ext cx="1884363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3050956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Основні погляди Жана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Мельє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988840"/>
            <a:ext cx="7097992" cy="425956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иступав проти необмеженої    влади короля.</a:t>
            </a:r>
          </a:p>
          <a:p>
            <a:pPr marL="0" indent="0" algn="just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2. Виступав за суспільство народовладдя.</a:t>
            </a:r>
          </a:p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3. Критикував феодальні порядки.</a:t>
            </a:r>
          </a:p>
          <a:p>
            <a:pPr marL="0" indent="0" algn="just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4. Виступав проти приватної власності.</a:t>
            </a:r>
          </a:p>
          <a:p>
            <a:pPr marL="0" indent="0" algn="just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5. Вважав, що земля повинна бути доступною для  всіх. </a:t>
            </a:r>
          </a:p>
          <a:p>
            <a:pPr marL="0" indent="0" algn="just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6. Закликав до насильницького  скинення існуючого  ладу.</a:t>
            </a:r>
          </a:p>
          <a:p>
            <a:pPr marL="0" indent="0" algn="just">
              <a:buNone/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Виражав інтереси сільської та міської бідноти.</a:t>
            </a:r>
          </a:p>
          <a:p>
            <a:pPr marL="0" indent="0" algn="just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38547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Афоризми  Жана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Мельє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628800"/>
            <a:ext cx="7128792" cy="48356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народи створені для правителів, а правителі для народів.</a:t>
            </a:r>
          </a:p>
          <a:p>
            <a:pPr marL="0" indent="0" algn="just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*Для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встановлення гарних законів потрібно тільки слідувати  правилам людського розуму 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мудрості. 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*Всякий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культ і поклоніння богам є помилка, зловживання, ілюзія, обман і дурисвітство...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*Той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рай з його вічним блаженством, який релігія обіцяє вам, існує лише в уяві... Все, що вам тлумачать про красу раю і жахи пекла, пусті казки.</a:t>
            </a:r>
          </a:p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421824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83957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Просвітники  в історії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050" name="Picture 2" descr="G:\Вольтер\малюнки В.+К.ІІ\Просвітництво\30_d4bc28fd09448df5532fd997db5ead4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117248"/>
            <a:ext cx="2937698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Вольтер\малюнки В.+К.ІІ\Просвітництво\marka_sssr_1962_2594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922" y="3100747"/>
            <a:ext cx="1447043" cy="2031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Вольтер\малюнки В.+К.ІІ\Просвітництво\Rousseau_Genev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755" y="1186186"/>
            <a:ext cx="1654615" cy="22061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191800"/>
            <a:ext cx="2966905" cy="148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795" y="1891931"/>
            <a:ext cx="1409794" cy="210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573" y="3059255"/>
            <a:ext cx="1382799" cy="215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163853"/>
            <a:ext cx="1436936" cy="2228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677" y="1306246"/>
            <a:ext cx="1341118" cy="1753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349" y="1189729"/>
            <a:ext cx="1411473" cy="1852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539119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Ідеологи лібералізму  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86182" y="1785926"/>
            <a:ext cx="1863657" cy="2284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41128" y="1643050"/>
            <a:ext cx="8360028" cy="4857784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pPr marL="0" indent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Джон Локк</a:t>
            </a:r>
          </a:p>
          <a:p>
            <a:pPr marL="0" indent="0">
              <a:buNone/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Жан Жак Руссо      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Франклін Рузвельт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Лібералізм –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(вільнодумство) – громадсько-політична течія, що відстоює мирний, реформістський шлях здійснення  соціальних перетворень.  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500702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357298"/>
            <a:ext cx="1741872" cy="219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40" y="2285992"/>
            <a:ext cx="1769420" cy="2290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333338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Франція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1569" y="3828901"/>
            <a:ext cx="3240360" cy="2570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211960" y="1196752"/>
            <a:ext cx="4680520" cy="49294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Ідеологія Просвітництва свій слід  залишила у Великій Французькій революції (1789 – 1799 рр.).     В результаті було  повалено абсолютизм і встановлено республіку 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Гасло «Свобода! Рівність! Братерство!» стало головним гаслом революції.</a:t>
            </a:r>
          </a:p>
          <a:p>
            <a:pPr marL="0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«Марсельєза»(«Гімн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марсельців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») – </a:t>
            </a:r>
          </a:p>
          <a:p>
            <a:pPr marL="0" indent="0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тала  гімном французьких патріотів та державним гімном Франції сьогодні.</a:t>
            </a:r>
          </a:p>
          <a:p>
            <a:pPr marL="0" indent="0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Штурм Бастилії – початок революції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8680"/>
            <a:ext cx="2445580" cy="318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7591883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Основні ідеї Просвітництва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31640" y="1916832"/>
            <a:ext cx="7240888" cy="405448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*  Культ розуму та науки.</a:t>
            </a:r>
          </a:p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*  Надання переваги досвіду.</a:t>
            </a:r>
          </a:p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*  Віра в перетворюючу силу ідей та освіти.</a:t>
            </a:r>
          </a:p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*  Утвердження великої виховної ролі мистецтва у суспільстві.</a:t>
            </a:r>
          </a:p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*  Виховання гармонійної людини за законами розуму та природи.</a:t>
            </a:r>
          </a:p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*  Визнання впливу суспільного і природного середовища на формування   людини.</a:t>
            </a:r>
          </a:p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*  Проголошення цінності людини незалежно від її походження, утвердження рівності всіх людей.</a:t>
            </a:r>
          </a:p>
          <a:p>
            <a:pPr marL="0" indent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*  Переосмислення питань світобудови й суспільного порядку.  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901969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91351" y="332656"/>
            <a:ext cx="7498080" cy="771927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Вплив Просвітництва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ocuments\Declaration_of_the_Rights_of_Man_and_of_the_Citizen_in_17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037" y="1104583"/>
            <a:ext cx="1537149" cy="1857388"/>
          </a:xfrm>
          <a:prstGeom prst="rect">
            <a:avLst/>
          </a:prstGeom>
          <a:noFill/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508364" y="1627584"/>
            <a:ext cx="4178435" cy="52578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Разом 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Велика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французька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революція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ознаменувала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кінець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сподіванням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перебудову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розумних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засадах.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днак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ідеї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Просвітництва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вплинули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формулювання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важливих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документів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Декларації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прав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громадянина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(1789 р.),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Декларації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незалежності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США(1776р.),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Конституції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США (1787р.),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польської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Конституції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травня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1791р.</a:t>
            </a:r>
          </a:p>
          <a:p>
            <a:pPr marL="82296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ідписання</a:t>
            </a:r>
            <a:r>
              <a:rPr lang="uk-UA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Конституції США в Філадельфії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8" name="Picture 4" descr="https://upload.wikimedia.org/wikipedia/commons/thumb/8/8f/United_States_Declaration_of_Independence.jpg/250px-United_States_Declaration_of_Independe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861" y="3357562"/>
            <a:ext cx="1503325" cy="17859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2500306"/>
            <a:ext cx="45595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     </a:t>
            </a:r>
          </a:p>
          <a:p>
            <a:r>
              <a:rPr lang="ru-RU" dirty="0"/>
              <a:t> </a:t>
            </a:r>
            <a:r>
              <a:rPr lang="ru-RU" dirty="0" smtClean="0"/>
              <a:t>      1789 р.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2786059"/>
            <a:ext cx="2059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</a:t>
            </a:r>
          </a:p>
          <a:p>
            <a:r>
              <a:rPr lang="ru-RU" dirty="0" smtClean="0"/>
              <a:t>       1791р.</a:t>
            </a:r>
            <a:endParaRPr lang="ru-RU" dirty="0"/>
          </a:p>
        </p:txBody>
      </p:sp>
      <p:pic>
        <p:nvPicPr>
          <p:cNvPr id="1030" name="Picture 6" descr="https://upload.wikimedia.org/wikipedia/commons/9/9d/Manuscript_of_the_Constitution_of_the_3rd_May_17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424" y="1104583"/>
            <a:ext cx="1520941" cy="1857388"/>
          </a:xfrm>
          <a:prstGeom prst="rect">
            <a:avLst/>
          </a:prstGeom>
          <a:noFill/>
        </p:spPr>
      </p:pic>
      <p:pic>
        <p:nvPicPr>
          <p:cNvPr id="1034" name="Picture 10" descr="https://upload.wikimedia.org/wikipedia/commons/thumb/9/9d/Scene_at_the_Signing_of_the_Constitution_of_the_United_States.jpg/1024px-Scene_at_the_Signing_of_the_Constitution_of_the_United_Stat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5211195"/>
            <a:ext cx="2438417" cy="157163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28596" y="3244334"/>
            <a:ext cx="46501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1776р.                                                            1787 р. </a:t>
            </a:r>
            <a:endParaRPr lang="ru-RU" dirty="0"/>
          </a:p>
        </p:txBody>
      </p:sp>
      <p:pic>
        <p:nvPicPr>
          <p:cNvPr id="1036" name="Picture 12" descr="Изда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046087" y="3357562"/>
            <a:ext cx="1464512" cy="1785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7951712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Просвітництво на Україні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71800" y="1600200"/>
            <a:ext cx="6120680" cy="4572015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українській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філософській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думці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виділяється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раннього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Просвітництва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яке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виникає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зародження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капіталізму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(перша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чверть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.).. 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зароджується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одна з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основних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ідей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Просвітництва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залежності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суспільного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прогресу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Українське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Просвітництво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мало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ідейним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підґрунтям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власні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так і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запозичені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ідеї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французьких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просвітників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— Вольтера,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Руссо,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Монтеск'є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…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Власні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традиції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гуманістичні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ідеї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діячів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братств та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Києво-Могилянської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академії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Випускники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Києво-Могилянської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академії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стали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першими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носіями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ідей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Просвітництва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суспільний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ідеал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просвітники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формували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ідей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свободи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рівності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власності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Василь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Каразін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виділявся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просвітників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глибоким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інтересом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природничих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наук,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впровадженням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досягнень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своєму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маєтку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налагодив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технологію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спирту,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макаронів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консервування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продуктів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швидко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псуються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вивчав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лісосмуг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клімат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родючість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ґрунтів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Сучасники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називали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українським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Ломоносовим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Василь 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Капніст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відомий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поет,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боровся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покращення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моралі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суспільстві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викривав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творах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суспільне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зло і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жорстоку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експлуатацію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підданих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лицемірство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фальш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хабарництво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підлабузництво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647825"/>
            <a:ext cx="159067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77510"/>
            <a:ext cx="1616199" cy="179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3244334"/>
            <a:ext cx="39733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Василь </a:t>
            </a:r>
            <a:r>
              <a:rPr lang="ru-RU" dirty="0" err="1"/>
              <a:t>Каразін</a:t>
            </a:r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3244334"/>
            <a:ext cx="41574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Василь  </a:t>
            </a:r>
            <a:r>
              <a:rPr lang="ru-RU" dirty="0" err="1" smtClean="0"/>
              <a:t>Капніст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97731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Вольтер і Україна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44008" y="1600201"/>
            <a:ext cx="4042792" cy="3556992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Вольтер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вважав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прагнула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свободи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але оточена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Москвою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Туреччиною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Польщею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вона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мушена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шукати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протектора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одній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 тих держав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43" name="Picture 3" descr="G:\Вольтер\малюнки В.+К.ІІ\Просвітництво\12293932_63d62a7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2" y="1844824"/>
            <a:ext cx="4581883" cy="3436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8646859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Катерина ІІ  і  Просвітництво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81725" y="2924943"/>
            <a:ext cx="866140" cy="144219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sz="14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932040" y="1844824"/>
            <a:ext cx="3888432" cy="428133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імператриця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зосередила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новітніх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творах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теорії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права.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Першою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праця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французького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просвітителя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Ш. Л.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Монтеск'є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(1689— 1755)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«Про дух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законів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Маючи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твори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Монтеск'є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Беккаріа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Катерина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розпочала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формулювання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загальних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принципів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майбутнього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зводу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законів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Російської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імперії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всепоглинаючій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віддала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півтора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року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наполегливої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Жартома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називаючи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заняття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законобіссям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імператриця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витрачала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них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15 годин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добу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3074" name="Picture 2" descr="G:\Вольтер\малюнки В.+К.ІІ\b4aacfc98f6b1bae2990efa67af4d676_3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70600"/>
            <a:ext cx="4536504" cy="3744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156739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Освічений абсолютизм в Росії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412776"/>
            <a:ext cx="1872208" cy="2199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99592" y="1196752"/>
            <a:ext cx="8034096" cy="5256584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Катерина ІІ і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Дені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Дідро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uk-UA" dirty="0"/>
          </a:p>
          <a:p>
            <a:pPr marL="82296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82296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       Дідро                   </a:t>
            </a:r>
          </a:p>
          <a:p>
            <a:pPr marL="82296" indent="0">
              <a:buNone/>
            </a:pPr>
            <a:endParaRPr lang="uk-UA" sz="18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uk-UA" sz="18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uk-UA" sz="18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Катерина ІІ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1026" name="Picture 2" descr="H:\Вольтер\малюнки В.+К.ІІ\img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55851"/>
            <a:ext cx="1971092" cy="2339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15199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404664"/>
            <a:ext cx="7498080" cy="9269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…Несмотря на мою природную податливость, я умела быть упрямой, твердой, если хотите, когда мне это казалось необходимым. Я никогда не стесняла ничьих мнений, но при случае имела свое.</a:t>
            </a:r>
            <a:endParaRPr lang="ru-RU" sz="2800" dirty="0"/>
          </a:p>
        </p:txBody>
      </p:sp>
      <p:pic>
        <p:nvPicPr>
          <p:cNvPr id="7" name="Picture 2" descr="H:\Вольтер\малюнки В.+К.ІІ\img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16832"/>
            <a:ext cx="4104456" cy="4536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«…Пустых слов на ее счет в Версале, холодности со стороны двора или императора – вполне достаточно для того, чтобы изменить ее намерения.»</a:t>
            </a:r>
            <a:endParaRPr lang="ru-RU" sz="2800" dirty="0"/>
          </a:p>
        </p:txBody>
      </p:sp>
      <p:pic>
        <p:nvPicPr>
          <p:cNvPr id="9" name="Picture 18" descr="ек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060848"/>
            <a:ext cx="388843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«…У нее хороший цвет лица, но она думает  улучшить его румянами по примеру женщин их страны. Рот красивого очертания с прекрасными зубами. Глаза синие с выражением пытливости…»</a:t>
            </a:r>
            <a:endParaRPr lang="ru-RU" sz="2800" dirty="0"/>
          </a:p>
        </p:txBody>
      </p:sp>
      <p:pic>
        <p:nvPicPr>
          <p:cNvPr id="5" name="Picture 10" descr="IM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19872" y="1772816"/>
            <a:ext cx="3171825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Листування  Катерини ІІ і Вольтера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6700" y="1484784"/>
            <a:ext cx="4038600" cy="489654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        Вольтер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sz="43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6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400" b="1" dirty="0" smtClean="0">
                <a:latin typeface="Times New Roman" pitchFamily="18" charset="0"/>
                <a:cs typeface="Times New Roman" pitchFamily="18" charset="0"/>
              </a:rPr>
              <a:t>         Вольтер</a:t>
            </a:r>
            <a:endParaRPr lang="uk-UA" sz="6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dirty="0" smtClean="0"/>
              <a:t> </a:t>
            </a: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/>
              <a:t> </a:t>
            </a: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sz="3500" dirty="0" smtClean="0"/>
              <a:t>                                                                                                              </a:t>
            </a:r>
            <a:r>
              <a:rPr lang="uk-UA" sz="6400" b="1" dirty="0" smtClean="0">
                <a:latin typeface="Times New Roman" pitchFamily="18" charset="0"/>
                <a:cs typeface="Times New Roman" pitchFamily="18" charset="0"/>
              </a:rPr>
              <a:t>Катерина ІІ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067945" y="1268760"/>
            <a:ext cx="4896544" cy="5256584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Відразу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сходження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російський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престол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Катерина ІІ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входить у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листування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найвищими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мислителями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— Вольтером,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Д'Аламбером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Двом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останнім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пропонує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завершити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видання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Енциклопедії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» у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Росії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Допомагає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матеріально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знаменитих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кореспондентів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раніше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ставить за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популярність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для 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задуманого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нею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перетворення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дикої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Росії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освічену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монархію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ідей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Дідро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У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листах до Вольтера  Катерина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малює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фантастичні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картини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народного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жінок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Росії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       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у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імперії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усе й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всім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задоволені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селянина,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їв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курки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заманеться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скрізь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співають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вдячні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молебні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танцюють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дивно,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слава про </a:t>
            </a:r>
            <a:r>
              <a:rPr lang="ru-RU" sz="1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Зірку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Півночі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1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благодійницю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народів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», як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називав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Катерину Вольтер,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швидко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поширюється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dirty="0"/>
          </a:p>
          <a:p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2050" name="Picture 2" descr="G:\Вольтер\малюнки В.+К.ІІ\voltaire_S3Uzz_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9646"/>
            <a:ext cx="2014683" cy="2487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Вольтер\малюнки В.+К.ІІ\11ffe203e2ce7a26d682174102bbd327569be180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054982"/>
            <a:ext cx="2113539" cy="26243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2067257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Листування  </a:t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Катерини ІІ і Вольтера  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628800"/>
            <a:ext cx="1892749" cy="315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1802 р. у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Санкт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– Петербурзі  Імператорською академією наук було видано двох томне видання переписки Катерини ІІ і Вольтера за період 1763 – 1778 рр.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212976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84984"/>
            <a:ext cx="1944216" cy="3165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5902168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Географія  Просвітництва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8718" y="2060848"/>
            <a:ext cx="4519974" cy="3257722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860032" y="1412776"/>
            <a:ext cx="3826768" cy="5112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>
              <a:buNone/>
            </a:pP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Просвітництво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зародилося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практично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одночасно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країнах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Західної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Британії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Нідерландах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Німеччині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Іспанії,Португалії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але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швидко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поширилося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всій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включно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Річчю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Посполитою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Російською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імперією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Велику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роль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становленні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відіграв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швидкий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природознавства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книгодрукування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052736"/>
            <a:ext cx="9144000" cy="5576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626645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907704" y="1600201"/>
            <a:ext cx="6779096" cy="485313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marL="82296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Просвітництво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основний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ідейний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естетичний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літературний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напрям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Х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охопив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усі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країни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5" y="116632"/>
            <a:ext cx="612140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1370716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Вольтер і Україна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6139"/>
            <a:ext cx="506002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2136339"/>
            <a:ext cx="77768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відбулися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глобальні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зміни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сфері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ідеології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провідна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роль у духовному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почала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відводитися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філософським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теоріям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тому 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добою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філософії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той час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філософію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розуміли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як "науку про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щастя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"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економічне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процвітання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людства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Філософів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письменників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просвітителями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36819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/>
          </a:bodyPr>
          <a:lstStyle/>
          <a:p>
            <a:r>
              <a:rPr dirty="0" lang="uk-UA" smtClean="0" sz="4000"/>
              <a:t>                       Просвітники</a:t>
            </a:r>
            <a:endParaRPr dirty="0" lang="ru-RU" sz="40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49552"/>
          </a:xfrm>
        </p:spPr>
        <p:txBody>
          <a:bodyPr>
            <a:normAutofit lnSpcReduction="10000"/>
          </a:bodyPr>
          <a:lstStyle/>
          <a:p>
            <a:endParaRPr dirty="0" lang="uk-UA" smtClean="0"/>
          </a:p>
          <a:p>
            <a:endParaRPr dirty="0" lang="uk-UA" smtClean="0"/>
          </a:p>
          <a:p>
            <a:endParaRPr dirty="0" lang="uk-UA" smtClean="0"/>
          </a:p>
          <a:p>
            <a:endParaRPr dirty="0" lang="uk-UA" smtClean="0"/>
          </a:p>
          <a:p>
            <a:endParaRPr dirty="0" lang="uk-UA" smtClean="0" sz="2000"/>
          </a:p>
          <a:p>
            <a:endParaRPr dirty="0" lang="uk-UA" smtClean="0" sz="2000"/>
          </a:p>
          <a:p>
            <a:endParaRPr dirty="0" lang="uk-UA" smtClean="0" sz="2000"/>
          </a:p>
          <a:p>
            <a:endParaRPr dirty="0" lang="uk-UA" smtClean="0" sz="2000"/>
          </a:p>
          <a:p>
            <a:pPr indent="0" marL="82296">
              <a:buNone/>
            </a:pPr>
            <a:r>
              <a:rPr dirty="0" lang="uk-UA" smtClean="0" sz="2200"/>
              <a:t>     Велику увагу просвітники приділяли вихованню, яке вони розуміли в широкому плані - це й освіта людини, і її моральний розвиток, і навчання </a:t>
            </a:r>
            <a:r>
              <a:rPr dirty="0" lang="ru-RU" smtClean="0" sz="2200"/>
              <a:t> </a:t>
            </a:r>
            <a:r>
              <a:rPr dirty="0" lang="uk-UA" smtClean="0" sz="2200"/>
              <a:t>нормам поведінки у суспільстві. Головним засобом виховання вони вважали літературу і мистецтво.</a:t>
            </a:r>
            <a:endParaRPr dirty="0" lang="ru-RU" smtClean="0" sz="2200"/>
          </a:p>
        </p:txBody>
      </p:sp>
      <p:pic>
        <p:nvPicPr>
          <p:cNvPr descr="http://svitppt.com.ua/images/11/10436/960/img4.jpg" id="5" name="Рисунок 4"/>
          <p:cNvPicPr/>
          <p:nvPr/>
        </p:nvPicPr>
        <p:blipFill>
          <a:blip cstate="print" r:embed="rId2"/>
          <a:srcRect r="28"/>
          <a:stretch>
            <a:fillRect/>
          </a:stretch>
        </p:blipFill>
        <p:spPr bwMode="auto">
          <a:xfrm>
            <a:off x="1763688" y="1052737"/>
            <a:ext cx="6696744" cy="381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dur="indefinite" id="1" nodeType="tmRoot" restart="never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04664"/>
            <a:ext cx="7498080" cy="10129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  Дух Просвітництва знайшов вияв   у різних галузях </a:t>
            </a:r>
            <a:r>
              <a:rPr lang="en-US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у філософії  (Локк, Гельвецій, Руссо та інші)</a:t>
            </a:r>
            <a:endParaRPr lang="ru-RU" dirty="0" smtClean="0"/>
          </a:p>
          <a:p>
            <a:r>
              <a:rPr lang="uk-UA" dirty="0" smtClean="0"/>
              <a:t>у літературі (Вольтер, Дідро, </a:t>
            </a:r>
            <a:r>
              <a:rPr lang="uk-UA" dirty="0" err="1" smtClean="0"/>
              <a:t>Монтеск</a:t>
            </a:r>
            <a:r>
              <a:rPr lang="en-US" dirty="0" smtClean="0"/>
              <a:t>’</a:t>
            </a:r>
            <a:r>
              <a:rPr lang="uk-UA" dirty="0" smtClean="0"/>
              <a:t>є, </a:t>
            </a:r>
            <a:r>
              <a:rPr lang="uk-UA" dirty="0" err="1" smtClean="0"/>
              <a:t>Свіфт</a:t>
            </a:r>
            <a:r>
              <a:rPr lang="uk-UA" dirty="0" smtClean="0"/>
              <a:t>, Дефо, </a:t>
            </a:r>
            <a:r>
              <a:rPr lang="uk-UA" dirty="0" err="1" smtClean="0"/>
              <a:t>Філдінг</a:t>
            </a:r>
            <a:r>
              <a:rPr lang="uk-UA" dirty="0" smtClean="0"/>
              <a:t>, Гете, Шиллер, Лессінг)</a:t>
            </a:r>
            <a:endParaRPr lang="ru-RU" dirty="0" smtClean="0"/>
          </a:p>
          <a:p>
            <a:r>
              <a:rPr lang="uk-UA" dirty="0" smtClean="0"/>
              <a:t>у живописі (</a:t>
            </a:r>
            <a:r>
              <a:rPr lang="uk-UA" dirty="0" err="1" smtClean="0"/>
              <a:t>Хогарт</a:t>
            </a:r>
            <a:r>
              <a:rPr lang="uk-UA" dirty="0" smtClean="0"/>
              <a:t>, </a:t>
            </a:r>
            <a:r>
              <a:rPr lang="uk-UA" dirty="0" err="1" smtClean="0"/>
              <a:t>Гейнсборо</a:t>
            </a:r>
            <a:r>
              <a:rPr lang="uk-UA" dirty="0" smtClean="0"/>
              <a:t>, </a:t>
            </a:r>
            <a:r>
              <a:rPr lang="uk-UA" dirty="0" err="1" smtClean="0"/>
              <a:t>Грез</a:t>
            </a:r>
            <a:r>
              <a:rPr lang="uk-UA" dirty="0" smtClean="0"/>
              <a:t>, </a:t>
            </a:r>
            <a:r>
              <a:rPr lang="uk-UA" dirty="0" err="1" smtClean="0"/>
              <a:t>Шарден</a:t>
            </a:r>
            <a:r>
              <a:rPr lang="uk-UA" dirty="0" smtClean="0"/>
              <a:t>)</a:t>
            </a:r>
            <a:endParaRPr lang="ru-RU" dirty="0" smtClean="0"/>
          </a:p>
          <a:p>
            <a:r>
              <a:rPr lang="uk-UA" dirty="0" smtClean="0"/>
              <a:t>у музиці (Бах, Моцарт, </a:t>
            </a:r>
            <a:r>
              <a:rPr lang="uk-UA" dirty="0" err="1" smtClean="0"/>
              <a:t>Гайдн</a:t>
            </a:r>
            <a:r>
              <a:rPr lang="uk-UA" dirty="0" smtClean="0"/>
              <a:t>, Глюк)</a:t>
            </a:r>
            <a:endParaRPr lang="ru-RU" dirty="0" smtClean="0"/>
          </a:p>
          <a:p>
            <a:r>
              <a:rPr lang="uk-UA" dirty="0" smtClean="0"/>
              <a:t>у скульптурі (</a:t>
            </a:r>
            <a:r>
              <a:rPr lang="uk-UA" dirty="0" err="1" smtClean="0"/>
              <a:t>Фальконе</a:t>
            </a:r>
            <a:r>
              <a:rPr lang="uk-UA" dirty="0" smtClean="0"/>
              <a:t>, </a:t>
            </a:r>
            <a:r>
              <a:rPr lang="uk-UA" dirty="0" err="1" smtClean="0"/>
              <a:t>Гудон</a:t>
            </a:r>
            <a:r>
              <a:rPr lang="uk-UA" dirty="0" smtClean="0"/>
              <a:t>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38138"/>
          </a:xfrm>
        </p:spPr>
        <p:txBody>
          <a:bodyPr>
            <a:normAutofit/>
          </a:bodyPr>
          <a:lstStyle/>
          <a:p>
            <a:r>
              <a:rPr lang="uk-UA" dirty="0" smtClean="0"/>
              <a:t>      Філософи Просвітництва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92896"/>
            <a:ext cx="3187005" cy="239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589" y="2833962"/>
            <a:ext cx="237172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79944"/>
            <a:ext cx="216376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7" y="1916833"/>
            <a:ext cx="69127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Монтеск’є</a:t>
            </a:r>
            <a:r>
              <a:rPr lang="ru-RU" dirty="0"/>
              <a:t>                                        </a:t>
            </a:r>
            <a:r>
              <a:rPr lang="ru-RU" dirty="0" smtClean="0"/>
              <a:t>  Локк                                                         </a:t>
            </a:r>
            <a:r>
              <a:rPr lang="ru-RU" dirty="0"/>
              <a:t>Руссо</a:t>
            </a:r>
          </a:p>
        </p:txBody>
      </p:sp>
    </p:spTree>
    <p:extLst>
      <p:ext uri="{BB962C8B-B14F-4D97-AF65-F5344CB8AC3E}">
        <p14:creationId xmlns="" xmlns:p14="http://schemas.microsoft.com/office/powerpoint/2010/main" val="10905563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http://svitlit.at.ua/Prezentacii/Prosvitnytstvo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3440" y="3212976"/>
            <a:ext cx="5040560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svitppt.com.ua/images/11/10436/960/img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0"/>
            <a:ext cx="4752528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svitppt.com.ua/images/4/3480/770/img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48680"/>
            <a:ext cx="7776863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svitppt.com.ua/images/4/3480/960/img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763284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     Композитори Просвітництва</a:t>
            </a:r>
            <a:br>
              <a:rPr lang="uk-UA" dirty="0" smtClean="0"/>
            </a:br>
            <a:r>
              <a:rPr lang="uk-UA" dirty="0" smtClean="0"/>
              <a:t>            Бах                            Моцарт</a:t>
            </a:r>
            <a:endParaRPr lang="ru-RU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367240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484784"/>
            <a:ext cx="3888432" cy="5040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Вольтер\малюнки В.+К.ІІ\Просвітництво\img14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8680"/>
            <a:ext cx="7272808" cy="5760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Філософія Просвітництва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148064" y="1600200"/>
            <a:ext cx="3744416" cy="5257800"/>
          </a:xfrm>
        </p:spPr>
        <p:txBody>
          <a:bodyPr>
            <a:normAutofit fontScale="32500" lnSpcReduction="20000"/>
          </a:bodyPr>
          <a:lstStyle/>
          <a:p>
            <a:endParaRPr lang="ru-RU" sz="55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5500" dirty="0" smtClean="0">
                <a:solidFill>
                  <a:srgbClr val="FF0000"/>
                </a:solidFill>
              </a:rPr>
              <a:t>  </a:t>
            </a:r>
            <a:r>
              <a:rPr lang="ru-RU" sz="55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Просвітництво</a:t>
            </a:r>
            <a:r>
              <a:rPr lang="ru-RU" sz="5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pPr marL="0" indent="0">
              <a:buNone/>
            </a:pPr>
            <a:r>
              <a:rPr lang="ru-RU" sz="5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ідейна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течія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суспільний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половини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XVII  - </a:t>
            </a:r>
            <a:r>
              <a:rPr lang="uk-UA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smtClean="0"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uk-UA" sz="55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країнах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Америки, яка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проголошувала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-  «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царство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розуму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заснованого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«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природній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рівності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0" indent="0" algn="just"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політичну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свободу;</a:t>
            </a:r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громадянську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рівність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народі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uk-UA" sz="55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5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5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Що ж  вплинуло  на його появу?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4272475" cy="3204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723677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179512" y="969336"/>
            <a:ext cx="4301048" cy="4763920"/>
          </a:xfrm>
        </p:spPr>
        <p:txBody>
          <a:bodyPr>
            <a:normAutofit fontScale="92500" lnSpcReduction="10000"/>
          </a:bodyPr>
          <a:lstStyle/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Дені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Дідро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(1713-1784) - французький  філософ-матеріаліст, письменник, критик. Виступав  за встановлення "царства розуму й справедливості".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" Кожен твір... повинен виражати якесь велике правило життя, повинен повчати, інакше він буде німим".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Дідро сприяв розвитку реалістичного типу творчості в літературі.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980728"/>
            <a:ext cx="381642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251520" y="0"/>
            <a:ext cx="4229040" cy="6597352"/>
          </a:xfrm>
        </p:spPr>
        <p:txBody>
          <a:bodyPr>
            <a:normAutofit fontScale="32500" lnSpcReduction="20000"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sz="2000" dirty="0" smtClean="0"/>
          </a:p>
          <a:p>
            <a:endParaRPr lang="uk-UA" sz="2000" dirty="0" smtClean="0"/>
          </a:p>
          <a:p>
            <a:endParaRPr lang="uk-UA" sz="2000" dirty="0" smtClean="0"/>
          </a:p>
          <a:p>
            <a:pPr>
              <a:buNone/>
            </a:pPr>
            <a:r>
              <a:rPr lang="en-US" sz="6800" b="1" dirty="0" smtClean="0"/>
              <a:t>    </a:t>
            </a:r>
            <a:r>
              <a:rPr lang="uk-UA" sz="6800" b="1" dirty="0" smtClean="0">
                <a:latin typeface="Times New Roman" pitchFamily="18" charset="0"/>
                <a:cs typeface="Times New Roman" pitchFamily="18" charset="0"/>
              </a:rPr>
              <a:t>Жан</a:t>
            </a:r>
            <a:r>
              <a:rPr lang="en-US" sz="6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800" b="1" dirty="0" smtClean="0">
                <a:latin typeface="Times New Roman" pitchFamily="18" charset="0"/>
                <a:cs typeface="Times New Roman" pitchFamily="18" charset="0"/>
              </a:rPr>
              <a:t>Жак Руссо</a:t>
            </a:r>
            <a:r>
              <a:rPr lang="en-US" sz="6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800" dirty="0" smtClean="0">
                <a:latin typeface="Times New Roman" pitchFamily="18" charset="0"/>
                <a:cs typeface="Times New Roman" pitchFamily="18" charset="0"/>
              </a:rPr>
              <a:t>(1712 - 1778) - французький філософ, письменник, засновник руссоїзму.  </a:t>
            </a:r>
          </a:p>
          <a:p>
            <a:pPr>
              <a:buNone/>
            </a:pPr>
            <a:r>
              <a:rPr lang="uk-UA" sz="6800" dirty="0" smtClean="0">
                <a:latin typeface="Times New Roman" pitchFamily="18" charset="0"/>
                <a:cs typeface="Times New Roman" pitchFamily="18" charset="0"/>
              </a:rPr>
              <a:t>      Різко критикував усю сучасну йому цивілізацію як таку, що відхиляється від законів природи. </a:t>
            </a:r>
            <a:endParaRPr lang="en-US" sz="6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6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6800" dirty="0" smtClean="0">
                <a:latin typeface="Times New Roman" pitchFamily="18" charset="0"/>
                <a:cs typeface="Times New Roman" pitchFamily="18" charset="0"/>
              </a:rPr>
              <a:t>Ідеалом Руссо була вільна "природна"людина  зі здоровими інстинктами й прагненнями, яка відчула </a:t>
            </a:r>
            <a:r>
              <a:rPr lang="uk-UA" sz="6800" dirty="0" err="1" smtClean="0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en-US" sz="68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6800" dirty="0" err="1" smtClean="0">
                <a:latin typeface="Times New Roman" pitchFamily="18" charset="0"/>
                <a:cs typeface="Times New Roman" pitchFamily="18" charset="0"/>
              </a:rPr>
              <a:t>язок</a:t>
            </a:r>
            <a:r>
              <a:rPr lang="uk-UA" sz="6800" dirty="0" smtClean="0">
                <a:latin typeface="Times New Roman" pitchFamily="18" charset="0"/>
                <a:cs typeface="Times New Roman" pitchFamily="18" charset="0"/>
              </a:rPr>
              <a:t> з природою й керується законами добра і совісті.</a:t>
            </a:r>
            <a:endParaRPr lang="ru-RU" sz="6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6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Жан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908720"/>
            <a:ext cx="3672408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Жан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980728"/>
            <a:ext cx="3672408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31640" y="332656"/>
            <a:ext cx="7498080" cy="1143000"/>
          </a:xfrm>
        </p:spPr>
        <p:txBody>
          <a:bodyPr>
            <a:noAutofit/>
          </a:bodyPr>
          <a:lstStyle/>
          <a:p>
            <a:pPr lvl="8" algn="ctr"/>
            <a:r>
              <a:rPr lang="uk-UA" sz="2200" b="1" dirty="0" smtClean="0"/>
              <a:t/>
            </a:r>
            <a:br>
              <a:rPr lang="uk-UA" sz="2200" b="1" dirty="0" smtClean="0"/>
            </a:b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        Вольтер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Француа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Марі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Аруе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)    (1694 - 1778) -   французький філософ, письменник, історик </a:t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Гасло Вольтера - розум і наука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8"/>
            <a:endParaRPr lang="uk-UA" sz="2000" dirty="0" smtClean="0"/>
          </a:p>
          <a:p>
            <a:pPr lvl="8"/>
            <a:endParaRPr lang="uk-UA" sz="2000" dirty="0" smtClean="0"/>
          </a:p>
          <a:p>
            <a:pPr lvl="8"/>
            <a:endParaRPr lang="uk-UA" sz="2000" dirty="0" smtClean="0"/>
          </a:p>
          <a:p>
            <a:pPr lvl="8"/>
            <a:endParaRPr lang="uk-UA" sz="2000" dirty="0" smtClean="0"/>
          </a:p>
          <a:p>
            <a:pPr lvl="8"/>
            <a:endParaRPr lang="uk-UA" sz="2000" dirty="0" smtClean="0"/>
          </a:p>
          <a:p>
            <a:pPr lvl="8"/>
            <a:endParaRPr lang="uk-UA" sz="2000" dirty="0" smtClean="0"/>
          </a:p>
          <a:p>
            <a:pPr lvl="8">
              <a:buNone/>
            </a:pPr>
            <a:endParaRPr lang="uk-UA" sz="2000" dirty="0" smtClean="0"/>
          </a:p>
          <a:p>
            <a:pPr lvl="8">
              <a:buNone/>
            </a:pPr>
            <a:endParaRPr lang="uk-UA" sz="2000" dirty="0" smtClean="0"/>
          </a:p>
          <a:p>
            <a:endParaRPr lang="ru-RU" dirty="0"/>
          </a:p>
        </p:txBody>
      </p:sp>
      <p:pic>
        <p:nvPicPr>
          <p:cNvPr id="4" name="Рисунок 3" descr="Вольтер біографія, фото, розповіді - один з найбільших французьких філософів-просвітителів XVIII століття, поет, прозаїк, сатирик, історик, публіцист, правозахисни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916832"/>
            <a:ext cx="3528392" cy="382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060848"/>
            <a:ext cx="7906080" cy="4038200"/>
          </a:xfrm>
        </p:spPr>
        <p:txBody>
          <a:bodyPr>
            <a:normAutofit fontScale="92500" lnSpcReduction="10000"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sz="2600" dirty="0" smtClean="0"/>
              <a:t>    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Коли Просвітництво розгорнулося у Франції Вольтеру було вже за 50, завдяки його філософським творам його знала вся Європа. </a:t>
            </a:r>
          </a:p>
          <a:p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Його вважали натхненником і вихователем цілої плеяди французьких мислителів. Усі сучасники підкреслювали у ньому розум, вміння впливати на людей, прекрасне володіння словом</a:t>
            </a:r>
            <a:r>
              <a:rPr lang="uk-UA" sz="2600" dirty="0" smtClean="0"/>
              <a:t>. </a:t>
            </a:r>
            <a:endParaRPr lang="ru-RU" sz="2600" dirty="0" smtClean="0"/>
          </a:p>
          <a:p>
            <a:endParaRPr lang="ru-RU" dirty="0"/>
          </a:p>
        </p:txBody>
      </p:sp>
      <p:pic>
        <p:nvPicPr>
          <p:cNvPr id="4" name="Рисунок 3" descr="http://3.bp.blogspot.com/-1a0kt_6rfF8/VG4k6CmBMeI/AAAAAAAAJFk/Zlqj3tchpjQ/s1600/volter%2B(1)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1296" y="222601"/>
            <a:ext cx="777686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58r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260648"/>
            <a:ext cx="3924142" cy="61687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20072" y="2276872"/>
            <a:ext cx="3923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200" dirty="0" smtClean="0"/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    Я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Француа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Марі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Аруе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народився 21 листопада 1694 року в родині відомого паризького нотаріуса. Моя сім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я була заможною, мала в Парижі прибутковий магазин. Моя мати походила з дворян, але я не міг успадкувати її титул, бо мій батько був плебеєм. Батько наполягав, щоб я став юристом.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                  Вірші привели мене вперше до в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язниці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             Бастилія прийняла мене на довгих 11 місяців.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b03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7344816" cy="468052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  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Я став модним письменником</a:t>
            </a:r>
            <a:br>
              <a:rPr lang="uk-UA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relaxic.net/wp-content/uploads/2010/06/Voltaire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41878" y="1447800"/>
            <a:ext cx="588579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Місцем вигнання Вольтер обрав Велику Британію.</a:t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Його вражали передові погляди англійців.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lor_photographs_of_old_england_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556792"/>
            <a:ext cx="7560840" cy="468052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362274"/>
          </a:xfrm>
        </p:spPr>
        <p:txBody>
          <a:bodyPr>
            <a:normAutofit/>
          </a:bodyPr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  У 1731 році в Лондоні видають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“Філософські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листи”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“Листи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про англійську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націю”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. Їхній підтекст – порівняння Англії і Франції на користь Англії. Коли листи надрукували у Франції, парламент засудив їх до спалення</a:t>
            </a:r>
            <a:r>
              <a:rPr lang="uk-UA" sz="2200" dirty="0" smtClean="0"/>
              <a:t>.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636912"/>
            <a:ext cx="7498080" cy="36114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7" descr="G:\Вольтер\малюнки В.+К.ІІ\Просвітництво\img12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420888"/>
            <a:ext cx="5400600" cy="41731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43608" y="692696"/>
            <a:ext cx="48380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uk-UA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</a:t>
            </a:r>
            <a:endParaRPr lang="ru-RU" sz="2200" dirty="0">
              <a:solidFill>
                <a:srgbClr val="4F271C">
                  <a:satMod val="130000"/>
                </a:srgb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800" dirty="0" smtClean="0"/>
              <a:t>Саме завдяки історіографічним заняттям Вольтера в Європі стало широковідомим </a:t>
            </a:r>
            <a:r>
              <a:rPr lang="uk-UA" sz="2800" dirty="0" err="1" smtClean="0"/>
              <a:t>ім</a:t>
            </a:r>
            <a:r>
              <a:rPr lang="en-US" sz="2800" dirty="0" smtClean="0"/>
              <a:t>’</a:t>
            </a:r>
            <a:r>
              <a:rPr lang="uk-UA" sz="2800" dirty="0" smtClean="0"/>
              <a:t>я Івана Мазепи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63688" y="2420888"/>
            <a:ext cx="4244999" cy="374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348880"/>
            <a:ext cx="201622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Проблемне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72272" cy="502921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sz="4200" dirty="0" smtClean="0"/>
          </a:p>
          <a:p>
            <a:pPr marL="0" indent="0">
              <a:buNone/>
            </a:pP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sz="51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sz="51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sz="51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Рисунок 7" descr="http://svitppt.com.ua/images/15/14575/960/img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24744"/>
            <a:ext cx="7511441" cy="557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723677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740352" cy="11430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Доживав віку Вольтер у купленому ним маєтку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Ферней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на кордоні Швейцарії з Францією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38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10182" y="1844824"/>
            <a:ext cx="6950250" cy="4392488"/>
          </a:xfrm>
          <a:prstGeom prst="rect">
            <a:avLst/>
          </a:prstGeom>
        </p:spPr>
      </p:pic>
      <p:pic>
        <p:nvPicPr>
          <p:cNvPr id="7" name="Picture 6" descr="Картинка 137 из 723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7" y="3933056"/>
            <a:ext cx="1656185" cy="25202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d404fff549cab80a81b4c801c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24128" y="764704"/>
            <a:ext cx="3181350" cy="50086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43608" y="692696"/>
            <a:ext cx="48380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uk-UA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Вольтера  почали  називати "</a:t>
            </a:r>
            <a:r>
              <a:rPr lang="uk-UA" sz="2200" dirty="0" err="1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фернейським</a:t>
            </a:r>
            <a:r>
              <a:rPr lang="uk-UA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патріархом", монархи Європи  ( Катерина ІІ,   </a:t>
            </a:r>
            <a:r>
              <a:rPr lang="uk-UA" sz="2200" dirty="0" err="1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Фрідіх</a:t>
            </a:r>
            <a:r>
              <a:rPr lang="uk-UA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ІІ,</a:t>
            </a:r>
          </a:p>
          <a:p>
            <a:pPr lvl="0">
              <a:spcBef>
                <a:spcPct val="0"/>
              </a:spcBef>
            </a:pPr>
            <a:r>
              <a:rPr lang="uk-UA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Густав ІІІ )  наввипередки розшаркувалися  перед  ним, його називали навіть  "окремою державою",  оскільки при всіх дворах Європи він мав своїх послів.</a:t>
            </a:r>
          </a:p>
          <a:p>
            <a:pPr lvl="0">
              <a:spcBef>
                <a:spcPct val="0"/>
              </a:spcBef>
            </a:pPr>
            <a:r>
              <a:rPr lang="uk-UA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Виникло       поняття </a:t>
            </a:r>
            <a:r>
              <a:rPr lang="uk-UA" sz="2200" b="1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"</a:t>
            </a:r>
            <a:r>
              <a:rPr lang="uk-UA" sz="2200" b="1" dirty="0" err="1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вольтеріанство</a:t>
            </a:r>
            <a:r>
              <a:rPr lang="uk-UA" sz="2200" b="1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", </a:t>
            </a:r>
            <a:r>
              <a:rPr lang="uk-UA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що означало "вільнодумство,  скептичне ставлення  до  авторитетів" і  могло бути  як  негативною  оцінкою,  так  і свого  роду  компліментом  людині, яку  називали  "</a:t>
            </a:r>
            <a:r>
              <a:rPr lang="uk-UA" sz="2200" dirty="0" err="1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вольтеріанцем</a:t>
            </a:r>
            <a:r>
              <a:rPr lang="uk-UA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".</a:t>
            </a:r>
            <a:r>
              <a:rPr lang="ru-RU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2200" dirty="0">
              <a:solidFill>
                <a:srgbClr val="4F271C">
                  <a:satMod val="130000"/>
                </a:srgb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074993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2400" dirty="0" smtClean="0"/>
              <a:t>  </a:t>
            </a:r>
            <a:br>
              <a:rPr lang="uk-UA" sz="2400" dirty="0" smtClean="0"/>
            </a:br>
            <a:r>
              <a:rPr lang="uk-UA" sz="2400" dirty="0" smtClean="0"/>
              <a:t>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Протягом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“фернейського”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періоду ним написані філософські повісті "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Кандід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або Оптимізм" (1759) і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"Простак" (1767).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e7a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7355" y="2286000"/>
            <a:ext cx="3000375" cy="4572000"/>
          </a:xfrm>
          <a:prstGeom prst="rect">
            <a:avLst/>
          </a:prstGeom>
        </p:spPr>
      </p:pic>
      <p:pic>
        <p:nvPicPr>
          <p:cNvPr id="5" name="Рисунок 4" descr="20286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24744"/>
            <a:ext cx="3214710" cy="3643338"/>
          </a:xfrm>
          <a:prstGeom prst="rect">
            <a:avLst/>
          </a:prstGeom>
        </p:spPr>
      </p:pic>
      <p:pic>
        <p:nvPicPr>
          <p:cNvPr id="6" name="Picture 4" descr="Картинка 111 из 723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913767"/>
            <a:ext cx="2695575" cy="3810000"/>
          </a:xfrm>
          <a:prstGeom prst="rect">
            <a:avLst/>
          </a:prstGeom>
          <a:noFill/>
        </p:spPr>
      </p:pic>
      <p:pic>
        <p:nvPicPr>
          <p:cNvPr id="4098" name="Picture 2" descr="D:\вольтер\Вольтер\малюнки В.+К.ІІ\55ece39f7fcb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1412776"/>
            <a:ext cx="3240360" cy="4392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Жити йому залишалося всього два місяці. А церква  все наполягала на повному каятті філософа.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G:\Вольтер\малюнки В.+К.ІІ\Просвітництво\0_f22ee_9f6fb4ce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073" y="1484784"/>
            <a:ext cx="7205403" cy="50405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200" dirty="0" smtClean="0"/>
              <a:t>        Зараз прах філософа знаходиться у Пантеоні видатних людей Франції. Просвітницька діяльність та художня творчість Вольтера мала значний вплив на європейську та українську культуру. </a:t>
            </a:r>
            <a:endParaRPr lang="ru-RU" sz="2200" dirty="0"/>
          </a:p>
        </p:txBody>
      </p:sp>
      <p:pic>
        <p:nvPicPr>
          <p:cNvPr id="4" name="Содержимое 3" descr="voltaires_tom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7" y="1700808"/>
            <a:ext cx="3528392" cy="4464496"/>
          </a:xfrm>
          <a:prstGeom prst="rect">
            <a:avLst/>
          </a:prstGeom>
        </p:spPr>
      </p:pic>
      <p:pic>
        <p:nvPicPr>
          <p:cNvPr id="5" name="Содержимое 3" descr="Voltaire_statue,_Ferne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700808"/>
            <a:ext cx="2880319" cy="4464496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274638"/>
            <a:ext cx="8322128" cy="1143000"/>
          </a:xfrm>
        </p:spPr>
        <p:txBody>
          <a:bodyPr/>
          <a:lstStyle/>
          <a:p>
            <a:pPr algn="ctr"/>
            <a:r>
              <a:rPr lang="uk-UA" dirty="0" smtClean="0"/>
              <a:t>Афоризми Вольтера</a:t>
            </a:r>
            <a:endParaRPr lang="ru-RU" dirty="0"/>
          </a:p>
        </p:txBody>
      </p:sp>
      <p:sp>
        <p:nvSpPr>
          <p:cNvPr id="2764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435608" y="2447716"/>
            <a:ext cx="749808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Якщо у людини потворне обличчя, вона може закрити його маскою, але чи можна це зробити з характером.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Не можна бажати того, чого не знаєш.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Справжня мужність виявляється під час біди.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Ледарі завжди посередні у всіх сферах.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Усього бажати - властивість дурня.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Прогрес - закон природи.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Свобода полягає у тому, щоб залежати лише від законів.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332656"/>
            <a:ext cx="1296144" cy="158417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388424" cy="1872208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/>
              <a:t> Російський поет О. Пушкін писав:  </a:t>
            </a:r>
            <a:br>
              <a:rPr lang="uk-UA" sz="2400" dirty="0" smtClean="0"/>
            </a:br>
            <a:r>
              <a:rPr lang="uk-UA" sz="2400" dirty="0" smtClean="0"/>
              <a:t>"Вольтера можна вважати найкращим зразком розсудливого слова. Точність і влучність - ось перша позитивна риса прози. Вона вимагає думок і думок - без них блискучі вислови нічого не варті."</a:t>
            </a:r>
            <a:endParaRPr lang="ru-RU" sz="2400" dirty="0"/>
          </a:p>
        </p:txBody>
      </p:sp>
      <p:pic>
        <p:nvPicPr>
          <p:cNvPr id="4" name="Содержимое 3" descr="20090731-201559-0891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2276872"/>
            <a:ext cx="3813468" cy="432048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6" name="Picture 4" descr="17912224_1203017361_6010893_per_j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4113213" cy="464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105400" y="381000"/>
            <a:ext cx="31369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7200">
                <a:latin typeface="Monotype Corsiva" pitchFamily="66" charset="0"/>
              </a:rPr>
              <a:t>Вольтер</a:t>
            </a:r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685800" y="4343400"/>
            <a:ext cx="80772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Простак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5334000" y="6019800"/>
            <a:ext cx="3368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Monotype Corsiva" pitchFamily="66" charset="0"/>
              </a:rPr>
              <a:t>Філософська повість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uk-UA" dirty="0" smtClean="0"/>
              <a:t>Вольтер і Жан-Жак Руссо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381000" y="1371600"/>
            <a:ext cx="8382000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4000">
                <a:latin typeface="Monotype Corsiva" pitchFamily="66" charset="0"/>
              </a:rPr>
              <a:t>Полеміка з приводу теорії </a:t>
            </a:r>
          </a:p>
          <a:p>
            <a:pPr algn="ctr"/>
            <a:r>
              <a:rPr lang="uk-UA" sz="4000">
                <a:latin typeface="Monotype Corsiva" pitchFamily="66" charset="0"/>
              </a:rPr>
              <a:t>Ж-Ж. Руссо про природну людину</a:t>
            </a:r>
          </a:p>
        </p:txBody>
      </p:sp>
      <p:sp>
        <p:nvSpPr>
          <p:cNvPr id="4100" name="Line 6"/>
          <p:cNvSpPr>
            <a:spLocks noChangeShapeType="1"/>
          </p:cNvSpPr>
          <p:nvPr/>
        </p:nvSpPr>
        <p:spPr bwMode="auto">
          <a:xfrm>
            <a:off x="1828800" y="26670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381000" y="3581400"/>
            <a:ext cx="3733800" cy="2667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>
                <a:latin typeface="Monotype Corsiva" pitchFamily="66" charset="0"/>
              </a:rPr>
              <a:t>Коли читаєш </a:t>
            </a:r>
          </a:p>
          <a:p>
            <a:pPr algn="ctr"/>
            <a:r>
              <a:rPr lang="uk-UA" sz="2800">
                <a:latin typeface="Monotype Corsiva" pitchFamily="66" charset="0"/>
              </a:rPr>
              <a:t>ваш твір </a:t>
            </a:r>
          </a:p>
          <a:p>
            <a:pPr algn="ctr"/>
            <a:r>
              <a:rPr lang="uk-UA" sz="2800">
                <a:latin typeface="Monotype Corsiva" pitchFamily="66" charset="0"/>
              </a:rPr>
              <a:t>так і хочеться стати</a:t>
            </a:r>
          </a:p>
          <a:p>
            <a:pPr algn="ctr"/>
            <a:r>
              <a:rPr lang="uk-UA" sz="2800">
                <a:latin typeface="Monotype Corsiva" pitchFamily="66" charset="0"/>
              </a:rPr>
              <a:t> на чотири лапи</a:t>
            </a:r>
          </a:p>
          <a:p>
            <a:pPr algn="ctr"/>
            <a:r>
              <a:rPr lang="uk-UA" sz="2000">
                <a:latin typeface="Monotype Corsiva" pitchFamily="66" charset="0"/>
              </a:rPr>
              <a:t>                   Вольтер </a:t>
            </a:r>
          </a:p>
          <a:p>
            <a:pPr algn="ctr"/>
            <a:r>
              <a:rPr lang="uk-UA" sz="2000">
                <a:latin typeface="Monotype Corsiva" pitchFamily="66" charset="0"/>
              </a:rPr>
              <a:t>                               “Роздуми про науку</a:t>
            </a:r>
          </a:p>
          <a:p>
            <a:pPr algn="ctr"/>
            <a:r>
              <a:rPr lang="uk-UA" sz="2000">
                <a:latin typeface="Monotype Corsiva" pitchFamily="66" charset="0"/>
              </a:rPr>
              <a:t>                       і мистецтво”</a:t>
            </a:r>
          </a:p>
        </p:txBody>
      </p:sp>
      <p:sp>
        <p:nvSpPr>
          <p:cNvPr id="4102" name="Line 9"/>
          <p:cNvSpPr>
            <a:spLocks noChangeShapeType="1"/>
          </p:cNvSpPr>
          <p:nvPr/>
        </p:nvSpPr>
        <p:spPr bwMode="auto">
          <a:xfrm>
            <a:off x="4267200" y="49530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3" name="Text Box 10"/>
          <p:cNvSpPr txBox="1">
            <a:spLocks noChangeArrowheads="1"/>
          </p:cNvSpPr>
          <p:nvPr/>
        </p:nvSpPr>
        <p:spPr bwMode="auto">
          <a:xfrm>
            <a:off x="4327525" y="4403725"/>
            <a:ext cx="866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Monotype Corsiva" pitchFamily="66" charset="0"/>
              </a:rPr>
              <a:t>20 років</a:t>
            </a:r>
          </a:p>
        </p:txBody>
      </p:sp>
      <p:sp>
        <p:nvSpPr>
          <p:cNvPr id="4104" name="Rectangle 11"/>
          <p:cNvSpPr>
            <a:spLocks noChangeArrowheads="1"/>
          </p:cNvSpPr>
          <p:nvPr/>
        </p:nvSpPr>
        <p:spPr bwMode="auto">
          <a:xfrm>
            <a:off x="5486400" y="3581400"/>
            <a:ext cx="3276600" cy="2667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4400">
                <a:latin typeface="Monotype Corsiva" pitchFamily="66" charset="0"/>
              </a:rPr>
              <a:t>ПРОСТАК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Простак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71463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23112" cy="490066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Нідерланди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142852"/>
            <a:ext cx="4460506" cy="659930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Нідерланди,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«найцінніший діамант» в  іспанській  короні.  Буржуазна  революція в Нідерландах    проголосила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Голландську республіку(1579 р.):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знищила феодальні порядки, підняла  економіку, з’явився найбільший у світі флот -  утворилася нова колоніальна імперія. </a:t>
            </a:r>
          </a:p>
          <a:p>
            <a:pPr marL="0" indent="0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Іспанія визнала їх незалежність в 1648 р.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Жителі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Амстердаму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святкують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Мюнстерський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мир 1648 року, картина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Бартоломеуса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дер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Гельста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Урочистості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приводу </a:t>
            </a:r>
            <a:r>
              <a:rPr lang="ru-RU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підписання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Мюнстерської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угоди"</a:t>
            </a:r>
            <a:r>
              <a:rPr lang="uk-UA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9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286520"/>
            <a:ext cx="9144000" cy="571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050" name="Picture 2" descr="Ve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820" y="182329"/>
            <a:ext cx="3500462" cy="1708558"/>
          </a:xfrm>
          <a:prstGeom prst="rect">
            <a:avLst/>
          </a:prstGeom>
          <a:noFill/>
        </p:spPr>
      </p:pic>
      <p:pic>
        <p:nvPicPr>
          <p:cNvPr id="2056" name="Picture 8" descr="https://upload.wikimedia.org/wikipedia/commons/thumb/1/1c/Helst%2C_Peace_of_M%C3%BCnster.jpg/400px-Helst%2C_Peace_of_M%C3%BCn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786322"/>
            <a:ext cx="3429024" cy="1955831"/>
          </a:xfrm>
          <a:prstGeom prst="rect">
            <a:avLst/>
          </a:prstGeom>
          <a:noFill/>
        </p:spPr>
      </p:pic>
      <p:pic>
        <p:nvPicPr>
          <p:cNvPr id="14" name="Рисунок 13" descr="http://dic.academic.ru/pictures/sie/niderl_burzh_re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857364"/>
            <a:ext cx="2071702" cy="2886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723677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Простак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                            Конфлікт</a:t>
            </a: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381000" y="1676400"/>
            <a:ext cx="3657600" cy="3124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600">
                <a:latin typeface="Monotype Corsiva" pitchFamily="66" charset="0"/>
              </a:rPr>
              <a:t>Світобачення </a:t>
            </a:r>
          </a:p>
          <a:p>
            <a:pPr algn="ctr"/>
            <a:r>
              <a:rPr lang="uk-UA" sz="3600">
                <a:latin typeface="Monotype Corsiva" pitchFamily="66" charset="0"/>
              </a:rPr>
              <a:t>природної людини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5105400" y="1676400"/>
            <a:ext cx="3657600" cy="3124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600">
                <a:latin typeface="Monotype Corsiva" pitchFamily="66" charset="0"/>
              </a:rPr>
              <a:t>Мораль </a:t>
            </a:r>
          </a:p>
          <a:p>
            <a:pPr algn="ctr"/>
            <a:r>
              <a:rPr lang="uk-UA" sz="3600">
                <a:latin typeface="Monotype Corsiva" pitchFamily="66" charset="0"/>
              </a:rPr>
              <a:t>європейського </a:t>
            </a:r>
          </a:p>
          <a:p>
            <a:pPr algn="ctr"/>
            <a:r>
              <a:rPr lang="uk-UA" sz="3600">
                <a:latin typeface="Monotype Corsiva" pitchFamily="66" charset="0"/>
              </a:rPr>
              <a:t>цивілізованого </a:t>
            </a:r>
          </a:p>
          <a:p>
            <a:pPr algn="ctr"/>
            <a:r>
              <a:rPr lang="uk-UA" sz="3600">
                <a:latin typeface="Monotype Corsiva" pitchFamily="66" charset="0"/>
              </a:rPr>
              <a:t>суспільства</a:t>
            </a:r>
          </a:p>
        </p:txBody>
      </p:sp>
      <p:sp>
        <p:nvSpPr>
          <p:cNvPr id="5125" name="Line 7"/>
          <p:cNvSpPr>
            <a:spLocks noChangeShapeType="1"/>
          </p:cNvSpPr>
          <p:nvPr/>
        </p:nvSpPr>
        <p:spPr bwMode="auto">
          <a:xfrm>
            <a:off x="4038600" y="29718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6" name="Line 8"/>
          <p:cNvSpPr>
            <a:spLocks noChangeShapeType="1"/>
          </p:cNvSpPr>
          <p:nvPr/>
        </p:nvSpPr>
        <p:spPr bwMode="auto">
          <a:xfrm flipH="1">
            <a:off x="4114800" y="32766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7" name="Text Box 9"/>
          <p:cNvSpPr txBox="1">
            <a:spLocks noChangeArrowheads="1"/>
          </p:cNvSpPr>
          <p:nvPr/>
        </p:nvSpPr>
        <p:spPr bwMode="auto">
          <a:xfrm>
            <a:off x="1143000" y="990600"/>
            <a:ext cx="14430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latin typeface="Monotype Corsiva" pitchFamily="66" charset="0"/>
              </a:rPr>
              <a:t>Гурон</a:t>
            </a:r>
          </a:p>
        </p:txBody>
      </p:sp>
      <p:sp>
        <p:nvSpPr>
          <p:cNvPr id="5128" name="Text Box 10"/>
          <p:cNvSpPr txBox="1">
            <a:spLocks noChangeArrowheads="1"/>
          </p:cNvSpPr>
          <p:nvPr/>
        </p:nvSpPr>
        <p:spPr bwMode="auto">
          <a:xfrm>
            <a:off x="5867400" y="914400"/>
            <a:ext cx="25034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800">
                <a:latin typeface="Monotype Corsiva" pitchFamily="66" charset="0"/>
              </a:rPr>
              <a:t>Французи</a:t>
            </a:r>
          </a:p>
        </p:txBody>
      </p:sp>
      <p:sp>
        <p:nvSpPr>
          <p:cNvPr id="5129" name="Line 12"/>
          <p:cNvSpPr>
            <a:spLocks noChangeShapeType="1"/>
          </p:cNvSpPr>
          <p:nvPr/>
        </p:nvSpPr>
        <p:spPr bwMode="auto">
          <a:xfrm>
            <a:off x="228600" y="4953000"/>
            <a:ext cx="868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0" name="Text Box 13"/>
          <p:cNvSpPr txBox="1">
            <a:spLocks noChangeArrowheads="1"/>
          </p:cNvSpPr>
          <p:nvPr/>
        </p:nvSpPr>
        <p:spPr bwMode="auto">
          <a:xfrm>
            <a:off x="533400" y="5181600"/>
            <a:ext cx="825341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800">
                <a:latin typeface="Monotype Corsiva" pitchFamily="66" charset="0"/>
              </a:rPr>
              <a:t>Гурон морально вищий від європейців, чесніший, розумніший</a:t>
            </a:r>
          </a:p>
          <a:p>
            <a:pPr algn="ctr"/>
            <a:r>
              <a:rPr lang="uk-UA" sz="2800">
                <a:latin typeface="Monotype Corsiva" pitchFamily="66" charset="0"/>
              </a:rPr>
              <a:t>Зло не в цивілізації чи культурі, науці, </a:t>
            </a:r>
          </a:p>
          <a:p>
            <a:pPr algn="ctr"/>
            <a:r>
              <a:rPr lang="uk-UA" sz="2800">
                <a:latin typeface="Monotype Corsiva" pitchFamily="66" charset="0"/>
              </a:rPr>
              <a:t>а в антиморальному суспільстві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21825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/>
              <a:t>             Ніякі розчарування не могли вплинути на загальний позитивний настрій епохи Просвітництва. Все нове спочатку зустрічає супротив старого. І просвітники не були винятком, їх </a:t>
            </a:r>
            <a:r>
              <a:rPr lang="uk-UA" sz="2800" dirty="0" err="1" smtClean="0"/>
              <a:t>ув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язнювали</a:t>
            </a:r>
            <a:r>
              <a:rPr lang="uk-UA" sz="2800" dirty="0" smtClean="0"/>
              <a:t>, на вогнищах палали їхні книги.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996952"/>
            <a:ext cx="352839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    Носії просвітницьких поглядів почали об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єднуватися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напів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таємні організації – масонські ложі, членів яких називали масонами</a:t>
            </a:r>
            <a:r>
              <a:rPr lang="uk-UA" sz="2200" dirty="0" smtClean="0"/>
              <a:t>.</a:t>
            </a:r>
            <a:endParaRPr lang="ru-RU" sz="2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8840"/>
            <a:ext cx="576064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Уся діяльність масонів пронизувалася таємними знаками, кодами, шифрами. І донині таємні знаки (наприклад,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“всевидяче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око”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 можна знайти на французькій 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“Декларації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прав людини…”, американському доларові чи українській купюрі.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772816"/>
            <a:ext cx="216024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653136"/>
            <a:ext cx="388843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72816"/>
            <a:ext cx="295232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4941168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2276873"/>
            <a:ext cx="187220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Усе, що ми нині називаємо європейськими цінностями, багато чим </a:t>
            </a:r>
            <a:r>
              <a:rPr lang="uk-UA" sz="2800" dirty="0" err="1" smtClean="0"/>
              <a:t>зобов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язане</a:t>
            </a:r>
            <a:r>
              <a:rPr lang="uk-UA" sz="2800" dirty="0" smtClean="0"/>
              <a:t> діяльності тих добре освічених і надзвичайно талановитих людей.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564904"/>
            <a:ext cx="324036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564904"/>
            <a:ext cx="3096344" cy="30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836712"/>
            <a:ext cx="7498080" cy="79208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/>
              <a:t>Завершуючи роботу над </a:t>
            </a:r>
            <a:r>
              <a:rPr lang="uk-UA" sz="2800" dirty="0" err="1" smtClean="0"/>
              <a:t>“Фаустом”</a:t>
            </a:r>
            <a:r>
              <a:rPr lang="uk-UA" sz="2800" dirty="0" smtClean="0"/>
              <a:t>, Гете сказав</a:t>
            </a:r>
            <a:r>
              <a:rPr lang="en-US" sz="2800" dirty="0" smtClean="0"/>
              <a:t>:</a:t>
            </a:r>
            <a:r>
              <a:rPr lang="uk-UA" sz="2800" dirty="0" smtClean="0"/>
              <a:t> </a:t>
            </a:r>
            <a:r>
              <a:rPr lang="uk-UA" sz="2800" dirty="0" err="1" smtClean="0"/>
              <a:t>“Зараз</a:t>
            </a:r>
            <a:r>
              <a:rPr lang="uk-UA" sz="2800" dirty="0" smtClean="0"/>
              <a:t> ми вступаємо в епоху світової </a:t>
            </a:r>
            <a:r>
              <a:rPr lang="uk-UA" sz="2800" dirty="0" err="1" smtClean="0"/>
              <a:t>літератури”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348880"/>
            <a:ext cx="302433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573016"/>
            <a:ext cx="259228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23112" cy="490066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Англія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48" y="404664"/>
            <a:ext cx="4643470" cy="6167608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000" dirty="0" smtClean="0"/>
          </a:p>
          <a:p>
            <a:pPr marL="0" indent="0">
              <a:buNone/>
            </a:pP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>
              <a:buNone/>
            </a:pP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Головною причиною на шляху розвитку       індустріального (промислового) суспільства – став абсолютизм, зокрема, правління династії  Стюартів. </a:t>
            </a:r>
          </a:p>
          <a:p>
            <a:pPr marL="0" indent="0">
              <a:buNone/>
            </a:pP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>
              <a:buNone/>
            </a:pP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900" b="1" dirty="0" err="1" smtClean="0">
                <a:latin typeface="Times New Roman" pitchFamily="18" charset="0"/>
                <a:cs typeface="Times New Roman" pitchFamily="18" charset="0"/>
              </a:rPr>
              <a:t>Протестанська</a:t>
            </a: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Англія не хотіла більше мати королів – католиків і запросила на престол з Голландії Вільгельма </a:t>
            </a:r>
            <a:r>
              <a:rPr lang="uk-UA" sz="4900" b="1" dirty="0" err="1" smtClean="0">
                <a:latin typeface="Times New Roman" pitchFamily="18" charset="0"/>
                <a:cs typeface="Times New Roman" pitchFamily="18" charset="0"/>
              </a:rPr>
              <a:t>Оранського</a:t>
            </a: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(зятя короля Якова ІІ).     1689 р.    він став королем Вільгельмом ІІІ. </a:t>
            </a:r>
          </a:p>
          <a:p>
            <a:pPr marL="0" indent="0">
              <a:buNone/>
            </a:pPr>
            <a:r>
              <a:rPr lang="uk-UA" sz="4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  Ці події в історії назвали «Славна революція». «Біль про права» обмежив права короля.  </a:t>
            </a:r>
          </a:p>
          <a:p>
            <a:pPr marL="0" indent="0">
              <a:buNone/>
            </a:pPr>
            <a:endParaRPr lang="uk-UA" sz="4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4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З того часу </a:t>
            </a:r>
            <a:r>
              <a:rPr lang="uk-UA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Англія</a:t>
            </a:r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 – конституційна монархія.  Влада належить парламенту в складі  партії  вігів і торі. А ще, Англія здійснила промислову революцію і стала економічно  розвинутою країною.</a:t>
            </a:r>
          </a:p>
          <a:p>
            <a:pPr marL="0" indent="0">
              <a:buNone/>
            </a:pPr>
            <a:endParaRPr lang="uk-UA" sz="4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Вільгельм </a:t>
            </a:r>
            <a:r>
              <a:rPr lang="uk-UA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Оранський</a:t>
            </a:r>
            <a:r>
              <a:rPr lang="uk-UA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(Вільгельм ІІІ)</a:t>
            </a:r>
            <a:endParaRPr lang="ru-RU" sz="49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9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9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9" name="Рисунок 8" descr="http://file2.answcdn.com/answ-cld/image/upload/w_760,c_fill,g_faces:center,q_60/v1401242890/yjlcxqj28bglikkpywq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200026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ukrmap.su/program2010/wh8/wh8_20_files/image08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214554"/>
            <a:ext cx="206488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g.reitix.com/foto/3cb578ed-86d9-4813-b5df-d98def803e8c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4214818"/>
            <a:ext cx="192882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723677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2">
      <a:dk1>
        <a:sysClr val="windowText" lastClr="000000"/>
      </a:dk1>
      <a:lt1>
        <a:sysClr val="window" lastClr="FFFFFF"/>
      </a:lt1>
      <a:dk2>
        <a:srgbClr val="BF654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3082</TotalTime>
  <Words>4571</Words>
  <Application>Microsoft Office PowerPoint</Application>
  <PresentationFormat>Экран (4:3)</PresentationFormat>
  <Paragraphs>714</Paragraphs>
  <Slides>86</Slides>
  <Notes>6</Notes>
  <HiddenSlides>1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86</vt:i4>
      </vt:variant>
    </vt:vector>
  </HeadingPairs>
  <TitlesOfParts>
    <vt:vector size="87" baseType="lpstr">
      <vt:lpstr>Солнцестояние</vt:lpstr>
      <vt:lpstr>                       Dare, sapere, aude                               Май мужність жити                                         власним розумом!                                                                 І.Кант</vt:lpstr>
      <vt:lpstr>    Там, де мешкають невігласи, існують монархії, а де    розквітла література і працюють великі уми, установлюються республіки.                                                                        Т. Боккаліні</vt:lpstr>
      <vt:lpstr> Філософія  Просвітництва</vt:lpstr>
      <vt:lpstr>Основні ідеї Просвітництва</vt:lpstr>
      <vt:lpstr> Географія  Просвітництва</vt:lpstr>
      <vt:lpstr>Філософія Просвітництва</vt:lpstr>
      <vt:lpstr>         Проблемне завдання</vt:lpstr>
      <vt:lpstr>                             Нідерланди</vt:lpstr>
      <vt:lpstr>                          Англія</vt:lpstr>
      <vt:lpstr>                   Джон Локк</vt:lpstr>
      <vt:lpstr> Найвідоміші праці  Локка</vt:lpstr>
      <vt:lpstr>  Праці  Джонна  Локка</vt:lpstr>
      <vt:lpstr>Основні погляди Джона Локка</vt:lpstr>
      <vt:lpstr>Педагогічні погляди Джона Локка</vt:lpstr>
      <vt:lpstr>            Афоризми Локка</vt:lpstr>
      <vt:lpstr>           Шарль Луї Монтеск’є    </vt:lpstr>
      <vt:lpstr>           Основні праці        Шарля Луї Монтеск’є </vt:lpstr>
      <vt:lpstr>          Основні погляди         Шарля Луї Монтеск’є </vt:lpstr>
      <vt:lpstr>               Афоризми           Шарля Луї Монтеск’є </vt:lpstr>
      <vt:lpstr>                     Жан Жак Руссо</vt:lpstr>
      <vt:lpstr>      Найвідоміші праці  Руссо</vt:lpstr>
      <vt:lpstr>                  Праці Жан Жака Руссо </vt:lpstr>
      <vt:lpstr>                 Руссо - композитор</vt:lpstr>
      <vt:lpstr>Основні погляди Жан Жака Руссо</vt:lpstr>
      <vt:lpstr>              Афоризми  Руссо</vt:lpstr>
      <vt:lpstr>                           Дені Дідро</vt:lpstr>
      <vt:lpstr>              Основні праці  Дідро  </vt:lpstr>
      <vt:lpstr>            Праці      Дідро</vt:lpstr>
      <vt:lpstr>              </vt:lpstr>
      <vt:lpstr>            </vt:lpstr>
      <vt:lpstr>Основні погляди Дені Дідро</vt:lpstr>
      <vt:lpstr>                Афоризми Дідро</vt:lpstr>
      <vt:lpstr>                   Жан Мельє</vt:lpstr>
      <vt:lpstr>       Праця Жана Мельє</vt:lpstr>
      <vt:lpstr>Основні погляди Жана Мельє</vt:lpstr>
      <vt:lpstr>     Афоризми  Жана Мельє</vt:lpstr>
      <vt:lpstr>     Просвітники  в історії</vt:lpstr>
      <vt:lpstr>        Ідеологи лібералізму   </vt:lpstr>
      <vt:lpstr>                            Франція</vt:lpstr>
      <vt:lpstr>      Вплив Просвітництва</vt:lpstr>
      <vt:lpstr>      Просвітництво на Україні</vt:lpstr>
      <vt:lpstr>          Вольтер і Україна</vt:lpstr>
      <vt:lpstr> Катерина ІІ  і  Просвітництво</vt:lpstr>
      <vt:lpstr>   Освічений абсолютизм в Росії</vt:lpstr>
      <vt:lpstr>…Несмотря на мою природную податливость, я умела быть упрямой, твердой, если хотите, когда мне это казалось необходимым. Я никогда не стесняла ничьих мнений, но при случае имела свое.</vt:lpstr>
      <vt:lpstr>«…Пустых слов на ее счет в Версале, холодности со стороны двора или императора – вполне достаточно для того, чтобы изменить ее намерения.»</vt:lpstr>
      <vt:lpstr>«…У нее хороший цвет лица, но она думает  улучшить его румянами по примеру женщин их страны. Рот красивого очертания с прекрасными зубами. Глаза синие с выражением пытливости…»</vt:lpstr>
      <vt:lpstr>         Листування  Катерини ІІ і Вольтера</vt:lpstr>
      <vt:lpstr>                Листування         Катерини ІІ і Вольтера   </vt:lpstr>
      <vt:lpstr>       </vt:lpstr>
      <vt:lpstr>           Вольтер і Україна</vt:lpstr>
      <vt:lpstr>                       Просвітники</vt:lpstr>
      <vt:lpstr>  Дух Просвітництва знайшов вияв   у різних галузях : </vt:lpstr>
      <vt:lpstr>      Філософи Просвітництва</vt:lpstr>
      <vt:lpstr>Слайд 55</vt:lpstr>
      <vt:lpstr>Слайд 56</vt:lpstr>
      <vt:lpstr>Слайд 57</vt:lpstr>
      <vt:lpstr>       Композитори Просвітництва             Бах                            Моцарт</vt:lpstr>
      <vt:lpstr>Слайд 59</vt:lpstr>
      <vt:lpstr>Слайд 60</vt:lpstr>
      <vt:lpstr>Слайд 61</vt:lpstr>
      <vt:lpstr>           Вольтер (Француа Марі Аруе)    (1694 - 1778) -   французький філософ, письменник, історик                     Гасло Вольтера - розум і наука </vt:lpstr>
      <vt:lpstr>Слайд 63</vt:lpstr>
      <vt:lpstr>Слайд 64</vt:lpstr>
      <vt:lpstr>                      Вірші привели мене вперше до в’язниці.                   Бастилія прийняла мене на довгих 11 місяців.</vt:lpstr>
      <vt:lpstr>     Я став модним письменником </vt:lpstr>
      <vt:lpstr>Місцем вигнання Вольтер обрав Велику Британію. Його вражали передові погляди англійців.</vt:lpstr>
      <vt:lpstr>      У 1731 році в Лондоні видають “Філософські листи” –  “Листи про англійську націю”. Їхній підтекст – порівняння Англії і Франції на користь Англії. Коли листи надрукували у Франції, парламент засудив їх до спалення.</vt:lpstr>
      <vt:lpstr>Саме завдяки історіографічним заняттям Вольтера в Європі стало широковідомим ім’я Івана Мазепи</vt:lpstr>
      <vt:lpstr>Доживав віку Вольтер у купленому ним маєтку Ферней, на кордоні Швейцарії з Францією </vt:lpstr>
      <vt:lpstr>Слайд 71</vt:lpstr>
      <vt:lpstr>     Протягом “фернейського” періоду ним написані філософські повісті "Кандід, або Оптимізм" (1759) і  "Простак" (1767). </vt:lpstr>
      <vt:lpstr>Жити йому залишалося всього два місяці. А церква  все наполягала на повному каятті філософа.</vt:lpstr>
      <vt:lpstr>        Зараз прах філософа знаходиться у Пантеоні видатних людей Франції. Просвітницька діяльність та художня творчість Вольтера мала значний вплив на європейську та українську культуру. </vt:lpstr>
      <vt:lpstr>Афоризми Вольтера</vt:lpstr>
      <vt:lpstr> Російський поет О. Пушкін писав:   "Вольтера можна вважати найкращим зразком розсудливого слова. Точність і влучність - ось перша позитивна риса прози. Вона вимагає думок і думок - без них блискучі вислови нічого не варті."</vt:lpstr>
      <vt:lpstr>Слайд 77</vt:lpstr>
      <vt:lpstr>Вольтер і Жан-Жак Руссо</vt:lpstr>
      <vt:lpstr>Слайд 79</vt:lpstr>
      <vt:lpstr>Слайд 80</vt:lpstr>
      <vt:lpstr>                            Конфлікт</vt:lpstr>
      <vt:lpstr>             Ніякі розчарування не могли вплинути на загальний позитивний настрій епохи Просвітництва. Все нове спочатку зустрічає супротив старого. І просвітники не були винятком, їх ув’язнювали, на вогнищах палали їхні книги.</vt:lpstr>
      <vt:lpstr>        Носії просвітницьких поглядів почали об’єднуватися в напів таємні організації – масонські ложі, членів яких називали масонами.</vt:lpstr>
      <vt:lpstr>       Уся діяльність масонів пронизувалася таємними знаками, кодами, шифрами. І донині таємні знаки (наприклад, “всевидяче око”) можна знайти на французькій  “Декларації прав людини…”, американському доларові чи українській купюрі.</vt:lpstr>
      <vt:lpstr>Усе, що ми нині називаємо європейськими цінностями, багато чим зобов’язане діяльності тих добре освічених і надзвичайно талановитих людей.</vt:lpstr>
      <vt:lpstr>Завершуючи роботу над “Фаустом”, Гете сказав: “Зараз ми вступаємо в епоху світової літератури”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Просвітництво.Доба освіти</dc:title>
  <dc:creator>Мороз С.В; Гененко Т.М.; « Основні   ідеї   просвітників»_x000d_
Питання для порівняння	Локк	Вольтер	Монтеск’є	Мельє	Руссо	Дідро _x000d_
Ставлення до людини						_x000d_
Ставлення до держави						_x000d_
Ставлення до приватної власності						_x000d_
Ставлення до релігії та церкви						_x000d_
Висновок_x000d_
_x000d_
						Доб</dc:creator>
  <cp:lastModifiedBy>Пользователь Windows</cp:lastModifiedBy>
  <cp:revision>307</cp:revision>
  <dcterms:created xsi:type="dcterms:W3CDTF">2011-05-10T13:05:01Z</dcterms:created>
  <dcterms:modified xsi:type="dcterms:W3CDTF">2016-01-28T20:09:56Z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2976724</vt:lpwstr>
  </property>
  <property fmtid="{D5CDD505-2E9C-101B-9397-08002B2CF9AE}" name="NXPowerLiteVersion" pid="3">
    <vt:lpwstr>D4.1.4</vt:lpwstr>
  </property>
</Properties>
</file>