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000108"/>
            <a:ext cx="7086600" cy="1042982"/>
          </a:xfrm>
        </p:spPr>
        <p:txBody>
          <a:bodyPr/>
          <a:lstStyle/>
          <a:p>
            <a:r>
              <a:rPr lang="uk-UA" dirty="0" smtClean="0"/>
              <a:t>    </a:t>
            </a:r>
            <a:r>
              <a:rPr lang="uk-UA" dirty="0" err="1" smtClean="0"/>
              <a:t>“Майдан</a:t>
            </a:r>
            <a:r>
              <a:rPr lang="uk-UA" dirty="0" smtClean="0"/>
              <a:t> </a:t>
            </a:r>
            <a:r>
              <a:rPr lang="uk-UA" dirty="0" err="1" smtClean="0"/>
              <a:t>Гідності”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214290"/>
            <a:ext cx="7086600" cy="85725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Пошуково-дослідницький проект</a:t>
            </a:r>
            <a:endParaRPr lang="ru-RU" sz="3600" dirty="0"/>
          </a:p>
        </p:txBody>
      </p:sp>
      <p:pic>
        <p:nvPicPr>
          <p:cNvPr id="4" name="Рисунок 3" descr="d6e0c71ca3722c71ddd73a242718257f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214554"/>
            <a:ext cx="7215238" cy="4261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43956" cy="866788"/>
          </a:xfrm>
        </p:spPr>
        <p:txBody>
          <a:bodyPr/>
          <a:lstStyle/>
          <a:p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Актуальність проекту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285860"/>
            <a:ext cx="8258204" cy="4929222"/>
          </a:xfrm>
        </p:spPr>
        <p:txBody>
          <a:bodyPr/>
          <a:lstStyle/>
          <a:p>
            <a:r>
              <a:rPr lang="uk-UA" dirty="0" smtClean="0"/>
              <a:t>Даний проект має на меті відстежити </a:t>
            </a:r>
            <a:r>
              <a:rPr lang="uk-UA" dirty="0" err="1" smtClean="0"/>
              <a:t>хроніку</a:t>
            </a:r>
            <a:r>
              <a:rPr lang="uk-UA" dirty="0" smtClean="0"/>
              <a:t> </a:t>
            </a:r>
            <a:r>
              <a:rPr lang="uk-UA" dirty="0" err="1" smtClean="0"/>
              <a:t>Євромайдану</a:t>
            </a:r>
            <a:r>
              <a:rPr lang="uk-UA" dirty="0" smtClean="0"/>
              <a:t> з метою глибокого усвідомлення учнями  його значущості  для новітньої історії України. Ця робота повинна сколихнути серце кожної дитини, наблизити її до розуміння </a:t>
            </a:r>
            <a:r>
              <a:rPr lang="uk-UA" dirty="0" err="1" smtClean="0"/>
              <a:t>істиної</a:t>
            </a:r>
            <a:r>
              <a:rPr lang="uk-UA" dirty="0" smtClean="0"/>
              <a:t> суті патріотизму. На живих прикладах героїв Майдану: відомих і безіменних, – учні вчитимуться не говорити красиві слова про Україну, не тікати туди, де краще, а тут долати перешкоди і  змусити всіх пишатися своїм краєм.</a:t>
            </a:r>
            <a:endParaRPr lang="ru-RU" dirty="0" smtClean="0"/>
          </a:p>
          <a:p>
            <a:endParaRPr lang="uk-UA" dirty="0" smtClean="0"/>
          </a:p>
          <a:p>
            <a:r>
              <a:rPr lang="uk-UA" dirty="0" smtClean="0"/>
              <a:t> І що найважливіше – робота над цією темою йтиме по живих слідах історії, адже діти самі спостерігали за подіями на Майдані, хвилювалися і вболівали, обурювалися і плакали, а значить – у них уже окреслилася власна громадянська  позиція. Треба їм лише допомогти осмислити та закарбувати у пам’яті історичну подію, яка відбулася на їхніх очах. Це і є завданням учителя, керівника проекту.  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8346"/>
          </a:xfrm>
        </p:spPr>
        <p:txBody>
          <a:bodyPr/>
          <a:lstStyle/>
          <a:p>
            <a:r>
              <a:rPr lang="uk-UA" dirty="0" smtClean="0"/>
              <a:t>Очікувані результати: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786874" cy="5715040"/>
          </a:xfrm>
        </p:spPr>
        <p:txBody>
          <a:bodyPr>
            <a:normAutofit fontScale="85000" lnSpcReduction="20000"/>
          </a:bodyPr>
          <a:lstStyle/>
          <a:p>
            <a:r>
              <a:rPr lang="uk-UA" b="1" dirty="0" smtClean="0"/>
              <a:t>Виховний аспект: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поглиблене розуміння учнями патріотизму як головної риси свідомого громадянина України.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b="1" dirty="0" smtClean="0"/>
              <a:t>Пошуковий аспект: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відтворення </a:t>
            </a:r>
            <a:r>
              <a:rPr lang="uk-UA" dirty="0" err="1" smtClean="0"/>
              <a:t>хроніки</a:t>
            </a:r>
            <a:r>
              <a:rPr lang="uk-UA" dirty="0" smtClean="0"/>
              <a:t> подій </a:t>
            </a:r>
            <a:r>
              <a:rPr lang="uk-UA" dirty="0" err="1" smtClean="0"/>
              <a:t>Євромайдану</a:t>
            </a:r>
            <a:r>
              <a:rPr lang="uk-UA" dirty="0" smtClean="0"/>
              <a:t> та представлення її у формі «польових вражень» в письмовому вигляді.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b="1" dirty="0" smtClean="0"/>
              <a:t>Інформаційний аспект: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вміння учнів орієнтуватися у сучасному інформаційному просторі, давати власну оцінку ключовим подіям.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r>
              <a:rPr lang="uk-UA" b="1" dirty="0" smtClean="0"/>
              <a:t>Творчий аспект: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представлення результатів проектної діяльності у загальношкільних виховних заходах «Майдан Гідності» та «Сотня Небесна у Січі твоїй, Україно!»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472518" cy="723912"/>
          </a:xfrm>
        </p:spPr>
        <p:txBody>
          <a:bodyPr/>
          <a:lstStyle/>
          <a:p>
            <a:r>
              <a:rPr lang="uk-UA" dirty="0" smtClean="0"/>
              <a:t>Хід виконання проекту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071546"/>
            <a:ext cx="4071966" cy="535785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1. Учні розподілились на групи, отримали завдання</a:t>
            </a:r>
            <a:r>
              <a:rPr lang="ru-RU" dirty="0" smtClean="0"/>
              <a:t> </a:t>
            </a:r>
            <a:r>
              <a:rPr lang="uk-UA" dirty="0" smtClean="0"/>
              <a:t>на березень – травень 2014 року:</a:t>
            </a:r>
            <a:endParaRPr lang="ru-RU" dirty="0" smtClean="0"/>
          </a:p>
          <a:p>
            <a:r>
              <a:rPr lang="uk-UA" dirty="0" smtClean="0"/>
              <a:t>-    групі з 10 -11 класів з допомогою вчителя опрацювати відібрану періодичну пресу, в якій висвітлено події </a:t>
            </a:r>
            <a:r>
              <a:rPr lang="uk-UA" dirty="0" err="1" smtClean="0"/>
              <a:t>Євромайдану</a:t>
            </a:r>
            <a:r>
              <a:rPr lang="uk-UA" dirty="0" smtClean="0"/>
              <a:t>;</a:t>
            </a:r>
            <a:endParaRPr lang="ru-RU" dirty="0" smtClean="0"/>
          </a:p>
          <a:p>
            <a:r>
              <a:rPr lang="uk-UA" dirty="0" smtClean="0"/>
              <a:t>-    групі з 9 класу, що мають навички роботи з Інтернетом, відшукати відеоматеріали про згадані події;</a:t>
            </a:r>
            <a:endParaRPr lang="ru-RU" dirty="0" smtClean="0"/>
          </a:p>
          <a:p>
            <a:r>
              <a:rPr lang="uk-UA" dirty="0" smtClean="0"/>
              <a:t>-    групі з 8 класу опрацювати книгу «</a:t>
            </a:r>
            <a:r>
              <a:rPr lang="uk-UA" dirty="0" err="1" smtClean="0"/>
              <a:t>Євромайдан</a:t>
            </a:r>
            <a:r>
              <a:rPr lang="uk-UA" dirty="0" smtClean="0"/>
              <a:t>. Лірична </a:t>
            </a:r>
            <a:r>
              <a:rPr lang="uk-UA" dirty="0" err="1" smtClean="0"/>
              <a:t>хроніка</a:t>
            </a:r>
            <a:r>
              <a:rPr lang="uk-UA" dirty="0" smtClean="0"/>
              <a:t>». Видання </a:t>
            </a:r>
            <a:r>
              <a:rPr lang="uk-UA" dirty="0" err="1" smtClean="0"/>
              <a:t>Дискурсус</a:t>
            </a:r>
            <a:r>
              <a:rPr lang="uk-UA" dirty="0" smtClean="0"/>
              <a:t>, 2014.;</a:t>
            </a:r>
            <a:endParaRPr lang="ru-RU" dirty="0" smtClean="0"/>
          </a:p>
          <a:p>
            <a:r>
              <a:rPr lang="uk-UA" dirty="0" smtClean="0"/>
              <a:t>-   групі учнів 7 класу опрацювати книгу Х.</a:t>
            </a:r>
            <a:r>
              <a:rPr lang="uk-UA" dirty="0" err="1" smtClean="0"/>
              <a:t>Бердинських</a:t>
            </a:r>
            <a:r>
              <a:rPr lang="uk-UA" dirty="0" smtClean="0"/>
              <a:t> «Є люди». Видання </a:t>
            </a:r>
            <a:r>
              <a:rPr lang="uk-UA" dirty="0" err="1" smtClean="0"/>
              <a:t>Брайт</a:t>
            </a:r>
            <a:r>
              <a:rPr lang="uk-UA" dirty="0" smtClean="0"/>
              <a:t> </a:t>
            </a:r>
            <a:r>
              <a:rPr lang="uk-UA" dirty="0" err="1" smtClean="0"/>
              <a:t>Стар</a:t>
            </a:r>
            <a:r>
              <a:rPr lang="uk-UA" dirty="0" smtClean="0"/>
              <a:t> </a:t>
            </a:r>
            <a:r>
              <a:rPr lang="uk-UA" dirty="0" err="1" smtClean="0"/>
              <a:t>Паблішинг</a:t>
            </a:r>
            <a:r>
              <a:rPr lang="uk-UA" dirty="0" smtClean="0"/>
              <a:t>, 2014.;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SCN66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714356"/>
            <a:ext cx="4643470" cy="3036115"/>
          </a:xfrm>
          <a:prstGeom prst="rect">
            <a:avLst/>
          </a:prstGeom>
        </p:spPr>
      </p:pic>
      <p:pic>
        <p:nvPicPr>
          <p:cNvPr id="5" name="Рисунок 4" descr="DSC_47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3857628"/>
            <a:ext cx="4679857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Хід виконання проекту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642918"/>
            <a:ext cx="4714908" cy="328614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uk-UA" dirty="0" smtClean="0"/>
              <a:t>На вересень – грудень 2014 року:</a:t>
            </a:r>
            <a:endParaRPr lang="ru-RU" dirty="0" smtClean="0"/>
          </a:p>
          <a:p>
            <a:pPr lvl="0" algn="l"/>
            <a:r>
              <a:rPr lang="uk-UA" dirty="0" smtClean="0"/>
              <a:t>групі 10-11 класів працювати над укладанням </a:t>
            </a:r>
            <a:r>
              <a:rPr lang="uk-UA" dirty="0" err="1" smtClean="0"/>
              <a:t>хроніки</a:t>
            </a:r>
            <a:r>
              <a:rPr lang="uk-UA" dirty="0" smtClean="0"/>
              <a:t> подій </a:t>
            </a:r>
            <a:r>
              <a:rPr lang="uk-UA" dirty="0" err="1" smtClean="0"/>
              <a:t>Євромайдану</a:t>
            </a:r>
            <a:r>
              <a:rPr lang="uk-UA" dirty="0" smtClean="0"/>
              <a:t>;</a:t>
            </a:r>
            <a:endParaRPr lang="ru-RU" dirty="0" smtClean="0"/>
          </a:p>
          <a:p>
            <a:pPr lvl="0" algn="l"/>
            <a:r>
              <a:rPr lang="uk-UA" dirty="0" smtClean="0"/>
              <a:t>групі 9 класу готувати приблизні копії </a:t>
            </a:r>
            <a:r>
              <a:rPr lang="uk-UA" dirty="0" err="1" smtClean="0"/>
              <a:t>майданівських</a:t>
            </a:r>
            <a:r>
              <a:rPr lang="uk-UA" dirty="0" smtClean="0"/>
              <a:t> плакатів для виховного заходу;      </a:t>
            </a:r>
            <a:endParaRPr lang="ru-RU" dirty="0" smtClean="0"/>
          </a:p>
          <a:p>
            <a:pPr lvl="0" algn="l"/>
            <a:r>
              <a:rPr lang="uk-UA" dirty="0" smtClean="0"/>
              <a:t>окремим учням 8, 9, 10 класів знайти у </a:t>
            </a:r>
            <a:r>
              <a:rPr lang="uk-UA" dirty="0" err="1" smtClean="0"/>
              <a:t>соцмережах</a:t>
            </a:r>
            <a:r>
              <a:rPr lang="uk-UA" dirty="0" smtClean="0"/>
              <a:t> та вивчити поезії про Майдан і Небесну Сотню;</a:t>
            </a:r>
            <a:endParaRPr lang="ru-RU" dirty="0" smtClean="0"/>
          </a:p>
          <a:p>
            <a:pPr lvl="0" algn="l"/>
            <a:r>
              <a:rPr lang="uk-UA" dirty="0" smtClean="0"/>
              <a:t>групі учнів 7 класу виготовити макет </a:t>
            </a:r>
            <a:r>
              <a:rPr lang="uk-UA" dirty="0" err="1" smtClean="0"/>
              <a:t>євроялинки</a:t>
            </a:r>
            <a:r>
              <a:rPr lang="uk-UA" dirty="0" smtClean="0"/>
              <a:t>;</a:t>
            </a:r>
            <a:endParaRPr lang="ru-RU" dirty="0" smtClean="0"/>
          </a:p>
          <a:p>
            <a:pPr lvl="0" algn="l"/>
            <a:r>
              <a:rPr lang="uk-UA" dirty="0" smtClean="0"/>
              <a:t>групі учнів 11 напередодні заходу спорудити імпровізовану барикаду.</a:t>
            </a:r>
            <a:endParaRPr lang="ru-RU" dirty="0" smtClean="0"/>
          </a:p>
          <a:p>
            <a:pPr algn="l"/>
            <a:endParaRPr lang="ru-RU" dirty="0"/>
          </a:p>
        </p:txBody>
      </p:sp>
      <p:pic>
        <p:nvPicPr>
          <p:cNvPr id="7" name="Рисунок 6" descr="P10414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573016"/>
            <a:ext cx="4278136" cy="3064586"/>
          </a:xfrm>
          <a:prstGeom prst="rect">
            <a:avLst/>
          </a:prstGeom>
        </p:spPr>
      </p:pic>
      <p:pic>
        <p:nvPicPr>
          <p:cNvPr id="8" name="Рисунок 7" descr="P10414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836712"/>
            <a:ext cx="4104456" cy="5819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0"/>
            <a:ext cx="8364812" cy="6286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Хід виконання проекту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642918"/>
            <a:ext cx="8786874" cy="242889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uk-UA" dirty="0" smtClean="0"/>
              <a:t>2. Дослідивши тему, учні готують тематичну стіну, представивши на ній частину матеріалу, зібраного за час роботи над проектом.</a:t>
            </a:r>
            <a:endParaRPr lang="ru-RU" dirty="0" smtClean="0"/>
          </a:p>
          <a:p>
            <a:pPr algn="l"/>
            <a:r>
              <a:rPr lang="uk-UA" dirty="0" smtClean="0"/>
              <a:t>3. Під керівництвом вчителя учні готують та презентують результат пошукової діяльності у загальношкільних виховних заходах «Майдан Гідності» (11.12.2014) та  «Сотня Небесна у Січі твоїй, Україно!» (18.02.2015) </a:t>
            </a:r>
            <a:endParaRPr lang="ru-RU" dirty="0" smtClean="0"/>
          </a:p>
          <a:p>
            <a:pPr algn="l"/>
            <a:endParaRPr lang="ru-RU" dirty="0"/>
          </a:p>
        </p:txBody>
      </p:sp>
      <p:pic>
        <p:nvPicPr>
          <p:cNvPr id="4" name="Рисунок 3" descr="DSCN5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357562"/>
            <a:ext cx="4238654" cy="3000396"/>
          </a:xfrm>
          <a:prstGeom prst="rect">
            <a:avLst/>
          </a:prstGeom>
        </p:spPr>
      </p:pic>
      <p:pic>
        <p:nvPicPr>
          <p:cNvPr id="5" name="Рисунок 4" descr="DSC_46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357562"/>
            <a:ext cx="4462742" cy="2955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Отри</a:t>
            </a:r>
            <a:r>
              <a:rPr lang="uk-UA" dirty="0" smtClean="0"/>
              <a:t>мані результати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620688"/>
            <a:ext cx="8075240" cy="748679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Загальношкільний виховний захід </a:t>
            </a:r>
            <a:r>
              <a:rPr lang="uk-UA" dirty="0" err="1" smtClean="0"/>
              <a:t>“Майдан</a:t>
            </a:r>
            <a:r>
              <a:rPr lang="uk-UA" dirty="0" smtClean="0"/>
              <a:t> </a:t>
            </a:r>
            <a:r>
              <a:rPr lang="uk-UA" dirty="0" err="1" smtClean="0"/>
              <a:t>Гідності”</a:t>
            </a:r>
            <a:endParaRPr lang="ru-RU" dirty="0"/>
          </a:p>
        </p:txBody>
      </p:sp>
      <p:pic>
        <p:nvPicPr>
          <p:cNvPr id="5" name="Содержимое 4" descr="DSC_465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4305598" cy="2851760"/>
          </a:xfrm>
        </p:spPr>
      </p:pic>
      <p:pic>
        <p:nvPicPr>
          <p:cNvPr id="6" name="Рисунок 5" descr="DSC_46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24744"/>
            <a:ext cx="3744416" cy="5653334"/>
          </a:xfrm>
          <a:prstGeom prst="rect">
            <a:avLst/>
          </a:prstGeom>
        </p:spPr>
      </p:pic>
      <p:pic>
        <p:nvPicPr>
          <p:cNvPr id="7" name="Рисунок 6" descr="DSC_46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44077"/>
            <a:ext cx="4320480" cy="2813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7370"/>
          </a:xfrm>
        </p:spPr>
        <p:txBody>
          <a:bodyPr/>
          <a:lstStyle/>
          <a:p>
            <a:r>
              <a:rPr dirty="0" lang="uk-UA" smtClean="0"/>
              <a:t>Отримані результати</a:t>
            </a:r>
            <a:endParaRPr dirty="0" lang="ru-RU"/>
          </a:p>
        </p:txBody>
      </p:sp>
      <p:sp>
        <p:nvSpPr>
          <p:cNvPr id="3" name="Текст 2"/>
          <p:cNvSpPr>
            <a:spLocks noGrp="1"/>
          </p:cNvSpPr>
          <p:nvPr>
            <p:ph idx="1" type="body"/>
          </p:nvPr>
        </p:nvSpPr>
        <p:spPr>
          <a:xfrm>
            <a:off x="0" y="4653137"/>
            <a:ext cx="4427984" cy="1008111"/>
          </a:xfrm>
        </p:spPr>
        <p:txBody>
          <a:bodyPr>
            <a:normAutofit fontScale="70000" lnSpcReduction="20000"/>
          </a:bodyPr>
          <a:lstStyle/>
          <a:p>
            <a:endParaRPr cap="none" dirty="0" lang="en-US" smtClean="0"/>
          </a:p>
          <a:p>
            <a:r>
              <a:rPr cap="none" dirty="0" lang="uk-UA" smtClean="0"/>
              <a:t>Залучення до проведення заходу студентки-практикантки </a:t>
            </a:r>
            <a:r>
              <a:rPr cap="none" dirty="0" err="1" lang="uk-UA" smtClean="0"/>
              <a:t>Доманської</a:t>
            </a:r>
            <a:r>
              <a:rPr cap="none" dirty="0" lang="uk-UA" smtClean="0"/>
              <a:t>  І. О.</a:t>
            </a:r>
            <a:endParaRPr cap="none" dirty="0" lang="ru-RU"/>
          </a:p>
        </p:txBody>
      </p:sp>
      <p:sp>
        <p:nvSpPr>
          <p:cNvPr id="4" name="Текст 3"/>
          <p:cNvSpPr>
            <a:spLocks noGrp="1"/>
          </p:cNvSpPr>
          <p:nvPr>
            <p:ph idx="3" sz="half" type="body"/>
          </p:nvPr>
        </p:nvSpPr>
        <p:spPr>
          <a:xfrm>
            <a:off x="4644008" y="5013176"/>
            <a:ext cx="4041775" cy="792088"/>
          </a:xfrm>
        </p:spPr>
        <p:txBody>
          <a:bodyPr>
            <a:normAutofit fontScale="77500" lnSpcReduction="20000"/>
          </a:bodyPr>
          <a:lstStyle/>
          <a:p>
            <a:r>
              <a:rPr cap="none" dirty="0" lang="uk-UA" smtClean="0"/>
              <a:t>На захід запрошений учасник АТО </a:t>
            </a:r>
            <a:r>
              <a:rPr cap="none" dirty="0" err="1" lang="uk-UA" smtClean="0"/>
              <a:t>Красюков</a:t>
            </a:r>
            <a:r>
              <a:rPr cap="none" lang="uk-UA" smtClean="0"/>
              <a:t> Роман Віталійович</a:t>
            </a:r>
            <a:r>
              <a:rPr cap="none" dirty="0" lang="uk-UA" smtClean="0"/>
              <a:t>, житель С. Гряди</a:t>
            </a:r>
            <a:endParaRPr cap="none" dirty="0" lang="ru-RU" smtClean="0"/>
          </a:p>
          <a:p>
            <a:endParaRPr dirty="0" lang="ru-RU"/>
          </a:p>
        </p:txBody>
      </p:sp>
      <p:pic>
        <p:nvPicPr>
          <p:cNvPr descr="DSC_4745.JPG" id="7" name="Содержимое 6"/>
          <p:cNvPicPr>
            <a:picLocks noChangeAspect="1" noGrp="1"/>
          </p:cNvPicPr>
          <p:nvPr>
            <p:ph idx="2" sz="quarter"/>
          </p:nvPr>
        </p:nvPicPr>
        <p:blipFill>
          <a:blip cstate="print" r:embed="rId2"/>
          <a:stretch>
            <a:fillRect/>
          </a:stretch>
        </p:blipFill>
        <p:spPr>
          <a:xfrm>
            <a:off x="0" y="1700808"/>
            <a:ext cx="4475060" cy="2964001"/>
          </a:xfrm>
        </p:spPr>
      </p:pic>
      <p:sp>
        <p:nvSpPr>
          <p:cNvPr id="6" name="Содержимое 5"/>
          <p:cNvSpPr>
            <a:spLocks noGrp="1"/>
          </p:cNvSpPr>
          <p:nvPr>
            <p:ph idx="4" sz="quarter"/>
          </p:nvPr>
        </p:nvSpPr>
        <p:spPr>
          <a:xfrm>
            <a:off x="251520" y="836712"/>
            <a:ext cx="8568952" cy="576064"/>
          </a:xfrm>
        </p:spPr>
        <p:txBody>
          <a:bodyPr/>
          <a:lstStyle/>
          <a:p>
            <a:pPr>
              <a:buNone/>
            </a:pPr>
            <a:r>
              <a:rPr dirty="0" lang="uk-UA" smtClean="0"/>
              <a:t>Загальношкільний виховний захід </a:t>
            </a:r>
            <a:r>
              <a:rPr dirty="0" err="1" lang="uk-UA" smtClean="0"/>
              <a:t>“Майдан</a:t>
            </a:r>
            <a:r>
              <a:rPr dirty="0" lang="uk-UA" smtClean="0"/>
              <a:t> </a:t>
            </a:r>
            <a:r>
              <a:rPr dirty="0" err="1" lang="uk-UA" smtClean="0"/>
              <a:t>Гідності”</a:t>
            </a:r>
            <a:endParaRPr dirty="0" lang="ru-RU"/>
          </a:p>
        </p:txBody>
      </p:sp>
      <p:pic>
        <p:nvPicPr>
          <p:cNvPr descr="итс (86).JPG" id="8" name="Рисунок 7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4932040" y="1700808"/>
            <a:ext cx="3635896" cy="299999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11760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dirty="0" lang="uk-UA" smtClean="0"/>
              <a:t>Тематичну стіну оформлено групою учнів </a:t>
            </a:r>
            <a:r>
              <a:rPr dirty="0" err="1" lang="uk-UA" smtClean="0"/>
              <a:t>“Кореспорденти”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9934"/>
          </a:xfrm>
        </p:spPr>
        <p:txBody>
          <a:bodyPr/>
          <a:lstStyle/>
          <a:p>
            <a:r>
              <a:rPr lang="uk-UA" dirty="0" smtClean="0"/>
              <a:t>Отримані результати: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5572140"/>
            <a:ext cx="3643338" cy="1000132"/>
          </a:xfrm>
        </p:spPr>
        <p:txBody>
          <a:bodyPr>
            <a:normAutofit fontScale="55000" lnSpcReduction="20000"/>
          </a:bodyPr>
          <a:lstStyle/>
          <a:p>
            <a:r>
              <a:rPr lang="uk-UA" dirty="0" smtClean="0"/>
              <a:t>Коктейль Молотова як спалах надії, квітка мрії про краще майбутнє. Таким побачила його учениця 9 класу </a:t>
            </a:r>
            <a:r>
              <a:rPr lang="uk-UA" dirty="0" err="1" smtClean="0"/>
              <a:t>Головенко</a:t>
            </a:r>
            <a:r>
              <a:rPr lang="uk-UA" dirty="0" smtClean="0"/>
              <a:t> Анжела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5572140"/>
            <a:ext cx="4041775" cy="822325"/>
          </a:xfrm>
        </p:spPr>
        <p:txBody>
          <a:bodyPr>
            <a:normAutofit fontScale="55000" lnSpcReduction="20000"/>
          </a:bodyPr>
          <a:lstStyle/>
          <a:p>
            <a:r>
              <a:rPr lang="uk-UA" dirty="0" err="1" smtClean="0"/>
              <a:t>“Майдан</a:t>
            </a:r>
            <a:r>
              <a:rPr lang="uk-UA" dirty="0" smtClean="0"/>
              <a:t> – це мужність, переплетена з ніжністю, це віра вкупі з любов’ю, це правда і </a:t>
            </a:r>
            <a:r>
              <a:rPr lang="uk-UA" dirty="0" err="1" smtClean="0"/>
              <a:t>рівність”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42910" y="785794"/>
            <a:ext cx="7572428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              Загальношкільний виховний захід </a:t>
            </a:r>
          </a:p>
          <a:p>
            <a:pPr>
              <a:buNone/>
            </a:pPr>
            <a:r>
              <a:rPr lang="uk-UA" dirty="0" smtClean="0"/>
              <a:t>               </a:t>
            </a:r>
            <a:r>
              <a:rPr lang="uk-UA" dirty="0" err="1" smtClean="0"/>
              <a:t>“Сотня</a:t>
            </a:r>
            <a:r>
              <a:rPr lang="uk-UA" dirty="0" smtClean="0"/>
              <a:t> Небесна у Січі твоїй, Україно!”</a:t>
            </a:r>
            <a:endParaRPr lang="ru-RU" dirty="0"/>
          </a:p>
        </p:txBody>
      </p:sp>
      <p:pic>
        <p:nvPicPr>
          <p:cNvPr id="7" name="Содержимое 6" descr="DSCN6689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05994"/>
            <a:ext cx="2928958" cy="3905277"/>
          </a:xfrm>
        </p:spPr>
      </p:pic>
      <p:pic>
        <p:nvPicPr>
          <p:cNvPr id="8" name="Рисунок 7" descr="DSCN5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643050"/>
            <a:ext cx="4762532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060848"/>
          </a:xfrm>
        </p:spPr>
        <p:txBody>
          <a:bodyPr>
            <a:normAutofit/>
          </a:bodyPr>
          <a:lstStyle/>
          <a:p>
            <a:pPr algn="l"/>
            <a:r>
              <a:rPr lang="uk-UA" sz="2800" dirty="0" smtClean="0">
                <a:solidFill>
                  <a:schemeClr val="tx1">
                    <a:lumMod val="95000"/>
                  </a:schemeClr>
                </a:solidFill>
              </a:rPr>
              <a:t>Робота над проектом </a:t>
            </a:r>
            <a:r>
              <a:rPr lang="uk-UA" sz="2800" dirty="0" err="1" smtClean="0">
                <a:solidFill>
                  <a:schemeClr val="tx1">
                    <a:lumMod val="95000"/>
                  </a:schemeClr>
                </a:solidFill>
              </a:rPr>
              <a:t>“Майдан</a:t>
            </a:r>
            <a:r>
              <a:rPr lang="uk-UA" sz="2800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uk-UA" sz="2800" dirty="0" err="1" smtClean="0">
                <a:solidFill>
                  <a:schemeClr val="tx1">
                    <a:lumMod val="95000"/>
                  </a:schemeClr>
                </a:solidFill>
              </a:rPr>
              <a:t>Гідності”</a:t>
            </a:r>
            <a:r>
              <a:rPr lang="uk-UA" sz="2800" dirty="0" smtClean="0">
                <a:solidFill>
                  <a:schemeClr val="tx1">
                    <a:lumMod val="95000"/>
                  </a:schemeClr>
                </a:solidFill>
              </a:rPr>
              <a:t> не має точки завершення. Вона перейшла у наступний етап: відстеження подій та збір матеріалу про АТО.</a:t>
            </a: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3" name="Рисунок 2" descr="ukrainakaraviri-447206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512" y="2204863"/>
            <a:ext cx="8241944" cy="43156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err="1" smtClean="0"/>
              <a:t>“Дякую</a:t>
            </a:r>
            <a:r>
              <a:rPr lang="uk-UA" dirty="0" smtClean="0"/>
              <a:t>, що дав жити в такі часи, </a:t>
            </a:r>
            <a:r>
              <a:rPr lang="uk-UA" dirty="0" err="1" smtClean="0"/>
              <a:t>Господи”</a:t>
            </a:r>
            <a:r>
              <a:rPr lang="uk-UA" dirty="0" smtClean="0"/>
              <a:t> Ю. Андрухович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3857628"/>
            <a:ext cx="4186238" cy="27146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«</a:t>
            </a:r>
            <a:r>
              <a:rPr lang="uk-UA" dirty="0" err="1" smtClean="0"/>
              <a:t>Борітеся</a:t>
            </a:r>
            <a:r>
              <a:rPr lang="uk-UA" dirty="0" smtClean="0"/>
              <a:t>, поборете,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Вам Бог помагає.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За вас правда, за вас слава, </a:t>
            </a:r>
          </a:p>
          <a:p>
            <a:pPr>
              <a:buNone/>
            </a:pPr>
            <a:r>
              <a:rPr lang="uk-UA" dirty="0" smtClean="0"/>
              <a:t>І воля </a:t>
            </a:r>
            <a:r>
              <a:rPr lang="uk-UA" dirty="0" err="1" smtClean="0"/>
              <a:t>святая”</a:t>
            </a:r>
            <a:r>
              <a:rPr lang="uk-UA" dirty="0" smtClean="0"/>
              <a:t>                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      Тарас Шевченко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3714728"/>
            <a:ext cx="4643438" cy="3143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   «Є три політичні феномени, які створила Україна. Це Запорізька Січ – перша демократична держава у світі, УПА. І третій це – Майдан, українська революція»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Мирослав </a:t>
            </a:r>
            <a:r>
              <a:rPr lang="uk-UA" dirty="0" err="1" smtClean="0"/>
              <a:t>Дочинець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1386317598-fa12684325bae820643d71d88fe4eb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14422"/>
            <a:ext cx="3576968" cy="2500330"/>
          </a:xfrm>
          <a:prstGeom prst="rect">
            <a:avLst/>
          </a:prstGeom>
        </p:spPr>
      </p:pic>
      <p:pic>
        <p:nvPicPr>
          <p:cNvPr id="6" name="Рисунок 5" descr="chr-image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214422"/>
            <a:ext cx="3638790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001156" cy="292895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Термін реалізації проекту: </a:t>
            </a:r>
            <a:br>
              <a:rPr lang="uk-UA" dirty="0" smtClean="0"/>
            </a:br>
            <a:r>
              <a:rPr lang="uk-UA" dirty="0" smtClean="0"/>
              <a:t>лютий 2014р. – лютий 2015р.</a:t>
            </a:r>
            <a:br>
              <a:rPr lang="uk-UA" dirty="0" smtClean="0"/>
            </a:br>
            <a:r>
              <a:rPr lang="uk-UA" dirty="0" smtClean="0"/>
              <a:t>Учасники проекту: </a:t>
            </a:r>
            <a:br>
              <a:rPr lang="uk-UA" dirty="0" smtClean="0"/>
            </a:br>
            <a:r>
              <a:rPr lang="uk-UA" dirty="0" smtClean="0"/>
              <a:t>учні 6 - 11 класів, вчитель.</a:t>
            </a:r>
            <a:br>
              <a:rPr lang="uk-UA" dirty="0" smtClean="0"/>
            </a:br>
            <a:endParaRPr lang="ru-RU" dirty="0"/>
          </a:p>
        </p:txBody>
      </p:sp>
      <p:pic>
        <p:nvPicPr>
          <p:cNvPr id="3" name="Рисунок 2" descr="DSC_46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571744"/>
            <a:ext cx="6000760" cy="397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5929354" cy="1143000"/>
          </a:xfrm>
        </p:spPr>
        <p:txBody>
          <a:bodyPr/>
          <a:lstStyle/>
          <a:p>
            <a:r>
              <a:rPr lang="uk-UA" dirty="0" smtClean="0"/>
              <a:t>Мета проекту: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uk-UA" dirty="0" smtClean="0"/>
              <a:t>виховувати в учнів патріотичні почуття, свідому громадянську позицію;</a:t>
            </a:r>
            <a:endParaRPr lang="ru-RU" dirty="0" smtClean="0"/>
          </a:p>
          <a:p>
            <a:pPr lvl="0"/>
            <a:r>
              <a:rPr lang="uk-UA" dirty="0" smtClean="0"/>
              <a:t> сприяти усвідомленню учнями історичної важливості подій в Україні, свідками яких вони є;</a:t>
            </a:r>
            <a:endParaRPr lang="ru-RU" dirty="0" smtClean="0"/>
          </a:p>
          <a:p>
            <a:pPr lvl="0"/>
            <a:r>
              <a:rPr lang="uk-UA" dirty="0" smtClean="0"/>
              <a:t>формувати постійний інтерес до того, що відбувається в країні, вчити давати йому свідому оцінку;</a:t>
            </a:r>
            <a:endParaRPr lang="ru-RU" dirty="0" smtClean="0"/>
          </a:p>
          <a:p>
            <a:pPr lvl="0"/>
            <a:r>
              <a:rPr lang="uk-UA" dirty="0" smtClean="0"/>
              <a:t>сприяти формуванню в учнів справжніх  духовних цінностей, загальної культури;</a:t>
            </a:r>
            <a:endParaRPr lang="ru-RU" dirty="0" smtClean="0"/>
          </a:p>
          <a:p>
            <a:pPr lvl="0"/>
            <a:r>
              <a:rPr lang="uk-UA" dirty="0" smtClean="0"/>
              <a:t>формувати політичну та правову культуру, виховувати повагу до законодавства, державної мови та символів України;</a:t>
            </a:r>
            <a:endParaRPr lang="ru-RU" dirty="0" smtClean="0"/>
          </a:p>
          <a:p>
            <a:pPr lvl="0"/>
            <a:r>
              <a:rPr lang="uk-UA" dirty="0" smtClean="0"/>
              <a:t>виховувати інтерес  до сучасної літератури, яка  відображає ріст свідомості та духовний рівень сучасного суспільства;</a:t>
            </a:r>
            <a:endParaRPr lang="ru-RU" dirty="0" smtClean="0"/>
          </a:p>
          <a:p>
            <a:pPr lvl="0"/>
            <a:r>
              <a:rPr lang="uk-UA" dirty="0" smtClean="0"/>
              <a:t>формувати навики колективної праці, уміння взаємодіяти у групі, що </a:t>
            </a:r>
            <a:r>
              <a:rPr lang="uk-UA" dirty="0" err="1" smtClean="0"/>
              <a:t>об’</a:t>
            </a:r>
            <a:r>
              <a:rPr lang="ru-RU" dirty="0" err="1" smtClean="0"/>
              <a:t>єднана</a:t>
            </a:r>
            <a:r>
              <a:rPr lang="ru-RU" dirty="0" smtClean="0"/>
              <a:t> </a:t>
            </a:r>
            <a:r>
              <a:rPr lang="ru-RU" dirty="0" err="1" smtClean="0"/>
              <a:t>спільною</a:t>
            </a:r>
            <a:r>
              <a:rPr lang="ru-RU" dirty="0" smtClean="0"/>
              <a:t> метою.</a:t>
            </a:r>
          </a:p>
          <a:p>
            <a:endParaRPr lang="ru-RU" dirty="0"/>
          </a:p>
        </p:txBody>
      </p:sp>
      <p:pic>
        <p:nvPicPr>
          <p:cNvPr id="4" name="Рисунок 3" descr="f08aea261a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214290"/>
            <a:ext cx="2080706" cy="1240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5757874" cy="1143000"/>
          </a:xfrm>
        </p:spPr>
        <p:txBody>
          <a:bodyPr/>
          <a:lstStyle/>
          <a:p>
            <a:r>
              <a:rPr lang="uk-UA" dirty="0" smtClean="0"/>
              <a:t>Завдання проекту: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229600" cy="550072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uk-UA" dirty="0" smtClean="0"/>
              <a:t>дослідити </a:t>
            </a:r>
            <a:r>
              <a:rPr lang="uk-UA" dirty="0" err="1" smtClean="0"/>
              <a:t>хроніку</a:t>
            </a:r>
            <a:r>
              <a:rPr lang="uk-UA" dirty="0" smtClean="0"/>
              <a:t> подій </a:t>
            </a:r>
            <a:r>
              <a:rPr lang="uk-UA" dirty="0" err="1" smtClean="0"/>
              <a:t>Євромайдану</a:t>
            </a:r>
            <a:r>
              <a:rPr lang="uk-UA" dirty="0" smtClean="0"/>
              <a:t>;</a:t>
            </a:r>
            <a:endParaRPr lang="ru-RU" dirty="0" smtClean="0"/>
          </a:p>
          <a:p>
            <a:pPr lvl="0"/>
            <a:r>
              <a:rPr lang="uk-UA" dirty="0" smtClean="0"/>
              <a:t>розкрити перед учнями унікальність Майдану як явища, що доводить нескореність українського духу; </a:t>
            </a:r>
            <a:endParaRPr lang="ru-RU" dirty="0" smtClean="0"/>
          </a:p>
          <a:p>
            <a:pPr lvl="0"/>
            <a:r>
              <a:rPr lang="uk-UA" dirty="0" smtClean="0"/>
              <a:t>доносити до дітей інформацію про сучасних героїв, які у складний для країни час стали на її захист;</a:t>
            </a:r>
            <a:endParaRPr lang="ru-RU" dirty="0" smtClean="0"/>
          </a:p>
          <a:p>
            <a:pPr lvl="0"/>
            <a:r>
              <a:rPr lang="uk-UA" dirty="0" smtClean="0"/>
              <a:t>зібрати матеріали (періодична преса, публікації, </a:t>
            </a:r>
            <a:r>
              <a:rPr lang="uk-UA" dirty="0" err="1" smtClean="0"/>
              <a:t>інтернет-ресурси</a:t>
            </a:r>
            <a:r>
              <a:rPr lang="uk-UA" dirty="0" smtClean="0"/>
              <a:t>, тощо), у яких висвітлювались події у Києві з 21.11.2013 по лютий 2014 року.</a:t>
            </a:r>
            <a:endParaRPr lang="ru-RU" dirty="0" smtClean="0"/>
          </a:p>
          <a:p>
            <a:pPr lvl="0"/>
            <a:r>
              <a:rPr lang="uk-UA" dirty="0" smtClean="0"/>
              <a:t>вчити </a:t>
            </a:r>
            <a:r>
              <a:rPr lang="ru-RU" dirty="0" err="1" smtClean="0"/>
              <a:t>учнів</a:t>
            </a:r>
            <a:r>
              <a:rPr lang="ru-RU" dirty="0" smtClean="0"/>
              <a:t> </a:t>
            </a:r>
            <a:r>
              <a:rPr lang="uk-UA" dirty="0" smtClean="0"/>
              <a:t>відбирати та </a:t>
            </a:r>
            <a:r>
              <a:rPr lang="uk-UA" dirty="0" err="1" smtClean="0"/>
              <a:t>систематизовувати</a:t>
            </a:r>
            <a:r>
              <a:rPr lang="uk-UA" dirty="0" smtClean="0"/>
              <a:t> матеріал для складання сценарію виховного заходу;</a:t>
            </a:r>
            <a:endParaRPr lang="ru-RU" dirty="0" smtClean="0"/>
          </a:p>
          <a:p>
            <a:pPr lvl="0"/>
            <a:r>
              <a:rPr lang="uk-UA" dirty="0" smtClean="0"/>
              <a:t>окремо дослідити «польові враження» сучасних українських письменників, які були учасниками Майдану з перших днів;</a:t>
            </a:r>
            <a:endParaRPr lang="ru-RU" dirty="0" smtClean="0"/>
          </a:p>
          <a:p>
            <a:pPr lvl="0"/>
            <a:r>
              <a:rPr lang="uk-UA" dirty="0" smtClean="0"/>
              <a:t>відстежити мистецький пласт Майдану та розкрити учням його глибокий народний зміст;</a:t>
            </a:r>
            <a:endParaRPr lang="ru-RU" dirty="0" smtClean="0"/>
          </a:p>
          <a:p>
            <a:pPr lvl="0"/>
            <a:r>
              <a:rPr lang="uk-UA" dirty="0" smtClean="0"/>
              <a:t>стимулювати бажання учнів вивчати історію свого народу, сприяти усвідомленню своєї причетності до її творення.</a:t>
            </a:r>
            <a:endParaRPr lang="ru-RU" dirty="0" smtClean="0"/>
          </a:p>
          <a:p>
            <a:pPr lvl="0"/>
            <a:r>
              <a:rPr lang="uk-UA" dirty="0" smtClean="0"/>
              <a:t>розвивати творчі здібності школярів.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0e82d93a6bec4490ce92b4159272fa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0"/>
            <a:ext cx="2214546" cy="1512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472518" cy="795350"/>
          </a:xfrm>
        </p:spPr>
        <p:txBody>
          <a:bodyPr/>
          <a:lstStyle/>
          <a:p>
            <a:r>
              <a:rPr lang="uk-UA" dirty="0" smtClean="0"/>
              <a:t>Характеристика проекту: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000108"/>
            <a:ext cx="8715436" cy="5572164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методом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діяльності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: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дослідницько-пошуковий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змістовим аспектом: країнознавчий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характером контактів: внутрішній та зовнішній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кількістю учасників: груповий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 тривалістю: довготривалий</a:t>
            </a: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</a:rPr>
              <a:t>                </a:t>
            </a: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					</a:t>
            </a:r>
            <a:r>
              <a:rPr lang="uk-U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“Влада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боїться свободи в серцях 				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набагато 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більше, ніж голодного 				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бунту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Бо голодного можна  					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купити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а вільного – тільки     					</a:t>
            </a:r>
            <a:r>
              <a:rPr lang="uk-U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вбити”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						        </a:t>
            </a:r>
            <a:r>
              <a:rPr lang="uk-UA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Любомир </a:t>
            </a:r>
            <a:r>
              <a:rPr lang="uk-UA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Гузар</a:t>
            </a: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 descr="8A2EC7EE-9D63-4133-9AA5-89EB8C08BD81_mw1024_n_s-1728x800_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143248"/>
            <a:ext cx="4464844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Ключове</a:t>
            </a:r>
            <a:r>
              <a:rPr lang="uk-UA" sz="4800" dirty="0" smtClean="0"/>
              <a:t> </a:t>
            </a:r>
            <a:r>
              <a:rPr lang="uk-UA" sz="3200" dirty="0" smtClean="0"/>
              <a:t>питання       Тематичні питання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5"/>
            <a:ext cx="4572000" cy="25003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   Як Майдан став символом гідності українського народу та найвищим проявом його патріотизму?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uk-UA" dirty="0" smtClean="0"/>
              <a:t>Які події розгорталися на Майдані Незалежності у Києві з 21.11.2013 року по 22.02.2014року?</a:t>
            </a:r>
            <a:endParaRPr lang="ru-RU" dirty="0" smtClean="0"/>
          </a:p>
          <a:p>
            <a:pPr lvl="0"/>
            <a:r>
              <a:rPr lang="uk-UA" dirty="0" smtClean="0"/>
              <a:t>Як ці події висвітлювалися у засобах інформації?</a:t>
            </a:r>
            <a:endParaRPr lang="ru-RU" dirty="0" smtClean="0"/>
          </a:p>
          <a:p>
            <a:pPr lvl="0"/>
            <a:r>
              <a:rPr lang="uk-UA" dirty="0" smtClean="0"/>
              <a:t>Які люди творили новітню історію України у ці дні?</a:t>
            </a:r>
            <a:endParaRPr lang="ru-RU" dirty="0" smtClean="0"/>
          </a:p>
          <a:p>
            <a:pPr lvl="0"/>
            <a:r>
              <a:rPr lang="uk-UA" dirty="0" smtClean="0"/>
              <a:t>Майдан мистецький – який він?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009077d17bda5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214686"/>
            <a:ext cx="4572000" cy="304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0"/>
            <a:ext cx="7651530" cy="84297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Актуальність проекту</a:t>
            </a:r>
            <a:endParaRPr lang="ru-RU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142984"/>
            <a:ext cx="8786874" cy="5143536"/>
          </a:xfrm>
        </p:spPr>
        <p:txBody>
          <a:bodyPr>
            <a:normAutofit/>
          </a:bodyPr>
          <a:lstStyle/>
          <a:p>
            <a:pPr algn="l"/>
            <a:r>
              <a:rPr lang="uk-UA" dirty="0" smtClean="0"/>
              <a:t>Державотворчі процеси, що відбуваються в Україні, зумовлюють необхідність вирішення проблеми виховання національно свідомих громадян, патріотів своєї Батьківщини, спадкоємців і продовжувачів національно-патріотичних традицій.</a:t>
            </a:r>
            <a:endParaRPr lang="ru-RU" dirty="0" smtClean="0"/>
          </a:p>
          <a:p>
            <a:pPr algn="l"/>
            <a:endParaRPr lang="uk-UA" dirty="0" smtClean="0"/>
          </a:p>
          <a:p>
            <a:pPr algn="l"/>
            <a:r>
              <a:rPr lang="uk-UA" dirty="0" smtClean="0"/>
              <a:t>Патріотичне виховання учнівської молоді стає важливою складовою частиною процесу формування зрілої особистості з активною громадянською позицією. Патріотизм – одне з найглибших людських почуттів.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86800" cy="795350"/>
          </a:xfrm>
        </p:spPr>
        <p:txBody>
          <a:bodyPr/>
          <a:lstStyle/>
          <a:p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Актуальність проекту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857232"/>
            <a:ext cx="9144000" cy="5857916"/>
          </a:xfrm>
        </p:spPr>
        <p:txBody>
          <a:bodyPr>
            <a:normAutofit/>
          </a:bodyPr>
          <a:lstStyle/>
          <a:p>
            <a:r>
              <a:rPr lang="uk-UA" dirty="0" smtClean="0"/>
              <a:t>Сьогодні патріотизм має бути активною діючою силою, а не пасивним гаслом. Сучасні  події довели, що в Україні виросло покоління  справжніх  патріотів, які готові віддати життя за свою Вітчизну. </a:t>
            </a:r>
          </a:p>
          <a:p>
            <a:endParaRPr lang="uk-UA" dirty="0" smtClean="0"/>
          </a:p>
          <a:p>
            <a:pPr algn="just"/>
            <a:r>
              <a:rPr lang="uk-UA" dirty="0" smtClean="0"/>
              <a:t> 					Події, що відбувалися в серці 						нашої столиці, сколихнули весь 						світ і показали, що таке справжня 					гідність. Активною силою 						першої хвилі протесту в 							листопаді 2013-го була 							студентська молодь, яка виросла 						у незалежній державі і не 						потерпіла, коли її позбавили 						права вибору. Це доводить не 						просто  важливість, а 							пріоритетність патріотичного 						виховання серед інших напрямів 						виховної роботи з молоддю.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138876_1412597645-93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571744"/>
            <a:ext cx="4357718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250</TotalTime>
  <Words>1021</Words>
  <Application>Microsoft Office PowerPoint</Application>
  <PresentationFormat>Экран (4:3)</PresentationFormat>
  <Paragraphs>98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    “Майдан Гідності”</vt:lpstr>
      <vt:lpstr>“Дякую, що дав жити в такі часи, Господи” Ю. Андрухович</vt:lpstr>
      <vt:lpstr>Термін реалізації проекту:  лютий 2014р. – лютий 2015р. Учасники проекту:  учні 6 - 11 класів, вчитель. </vt:lpstr>
      <vt:lpstr>Мета проекту:</vt:lpstr>
      <vt:lpstr>Завдання проекту:</vt:lpstr>
      <vt:lpstr>Характеристика проекту:</vt:lpstr>
      <vt:lpstr>Ключове питання       Тематичні питання</vt:lpstr>
      <vt:lpstr>Актуальність проекту</vt:lpstr>
      <vt:lpstr>  Актуальність проекту</vt:lpstr>
      <vt:lpstr>Актуальність проекту</vt:lpstr>
      <vt:lpstr>Очікувані результати:</vt:lpstr>
      <vt:lpstr>Хід виконання проекту</vt:lpstr>
      <vt:lpstr>Хід виконання проекту</vt:lpstr>
      <vt:lpstr>Хід виконання проекту</vt:lpstr>
      <vt:lpstr>Отримані результати</vt:lpstr>
      <vt:lpstr>Отримані результати</vt:lpstr>
      <vt:lpstr>Отримані результати:</vt:lpstr>
      <vt:lpstr>Робота над проектом “Майдан Гідності” не має точки завершення. Вона перейшла у наступний етап: відстеження подій та збір матеріалу про АТО.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30</cp:revision>
  <dcterms:modified xsi:type="dcterms:W3CDTF">2016-02-26T11:48:11Z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908666</vt:lpwstr>
  </property>
  <property fmtid="{D5CDD505-2E9C-101B-9397-08002B2CF9AE}" name="NXPowerLiteVersion" pid="3">
    <vt:lpwstr>D4.1.4</vt:lpwstr>
  </property>
</Properties>
</file>