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FDB19"/>
    <a:srgbClr val="E0104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7" autoAdjust="0"/>
    <p:restoredTop sz="94660"/>
  </p:normalViewPr>
  <p:slideViewPr>
    <p:cSldViewPr>
      <p:cViewPr varScale="1">
        <p:scale>
          <a:sx n="65" d="100"/>
          <a:sy n="65" d="100"/>
        </p:scale>
        <p:origin x="-9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E6EA3-9E29-44C1-906C-5A2038AB8086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9581A-E1FA-43D3-993B-1E1915F62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638728" cy="5832647"/>
          </a:xfrm>
        </p:spPr>
        <p:txBody>
          <a:bodyPr>
            <a:normAutofit/>
          </a:bodyPr>
          <a:lstStyle/>
          <a:p>
            <a:r>
              <a:rPr lang="uk-UA" sz="9600" b="1" dirty="0" smtClean="0">
                <a:solidFill>
                  <a:schemeClr val="bg2">
                    <a:lumMod val="10000"/>
                  </a:schemeClr>
                </a:solidFill>
              </a:rPr>
              <a:t>Хвороби </a:t>
            </a:r>
            <a:r>
              <a:rPr lang="uk-UA" sz="9600" b="1" dirty="0" smtClean="0">
                <a:solidFill>
                  <a:schemeClr val="bg2">
                    <a:lumMod val="10000"/>
                  </a:schemeClr>
                </a:solidFill>
              </a:rPr>
              <a:t>нервової системи</a:t>
            </a:r>
            <a:endParaRPr lang="ru-RU" sz="96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Лікування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0080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/>
              <a:t>Наріжним</a:t>
            </a:r>
            <a:r>
              <a:rPr lang="ru-RU" b="1" dirty="0" smtClean="0"/>
              <a:t> </a:t>
            </a:r>
            <a:r>
              <a:rPr lang="ru-RU" b="1" dirty="0" err="1" smtClean="0"/>
              <a:t>каменем</a:t>
            </a:r>
            <a:r>
              <a:rPr lang="ru-RU" b="1" dirty="0" smtClean="0"/>
              <a:t> у </a:t>
            </a:r>
            <a:r>
              <a:rPr lang="ru-RU" b="1" dirty="0" err="1" smtClean="0"/>
              <a:t>лікуванні</a:t>
            </a:r>
            <a:r>
              <a:rPr lang="ru-RU" b="1" dirty="0" smtClean="0"/>
              <a:t> </a:t>
            </a:r>
            <a:r>
              <a:rPr lang="ru-RU" b="1" dirty="0" err="1" smtClean="0"/>
              <a:t>шизофренії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антипсихотичні</a:t>
            </a:r>
            <a:r>
              <a:rPr lang="ru-RU" b="1" dirty="0" smtClean="0"/>
              <a:t> </a:t>
            </a:r>
            <a:r>
              <a:rPr lang="ru-RU" b="1" dirty="0" err="1" smtClean="0"/>
              <a:t>препарати</a:t>
            </a:r>
            <a:r>
              <a:rPr lang="ru-RU" b="1" dirty="0" smtClean="0"/>
              <a:t>. На початку </a:t>
            </a:r>
            <a:r>
              <a:rPr lang="ru-RU" b="1" dirty="0" err="1" smtClean="0"/>
              <a:t>і</a:t>
            </a:r>
            <a:r>
              <a:rPr lang="ru-RU" b="1" dirty="0" smtClean="0"/>
              <a:t> при </a:t>
            </a:r>
            <a:r>
              <a:rPr lang="ru-RU" b="1" dirty="0" err="1" smtClean="0"/>
              <a:t>гострих</a:t>
            </a:r>
            <a:r>
              <a:rPr lang="ru-RU" b="1" dirty="0" smtClean="0"/>
              <a:t> фазах </a:t>
            </a:r>
            <a:r>
              <a:rPr lang="ru-RU" b="1" dirty="0" err="1" smtClean="0"/>
              <a:t>захворювання</a:t>
            </a:r>
            <a:r>
              <a:rPr lang="ru-RU" b="1" dirty="0" smtClean="0"/>
              <a:t> </a:t>
            </a:r>
            <a:r>
              <a:rPr lang="ru-RU" b="1" dirty="0" err="1" smtClean="0"/>
              <a:t>ключовим</a:t>
            </a:r>
            <a:r>
              <a:rPr lang="ru-RU" b="1" dirty="0" smtClean="0"/>
              <a:t> </a:t>
            </a:r>
            <a:r>
              <a:rPr lang="ru-RU" b="1" dirty="0" err="1" smtClean="0"/>
              <a:t>може</a:t>
            </a:r>
            <a:r>
              <a:rPr lang="ru-RU" b="1" dirty="0" smtClean="0"/>
              <a:t> бути </a:t>
            </a:r>
            <a:r>
              <a:rPr lang="ru-RU" b="1" dirty="0" err="1" smtClean="0"/>
              <a:t>лікування</a:t>
            </a:r>
            <a:r>
              <a:rPr lang="ru-RU" b="1" dirty="0" smtClean="0"/>
              <a:t> в </a:t>
            </a:r>
            <a:r>
              <a:rPr lang="ru-RU" b="1" dirty="0" err="1" smtClean="0"/>
              <a:t>стаціонарі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терапевтичному</a:t>
            </a:r>
            <a:r>
              <a:rPr lang="ru-RU" b="1" dirty="0" smtClean="0"/>
              <a:t> </a:t>
            </a:r>
            <a:r>
              <a:rPr lang="ru-RU" b="1" dirty="0" err="1" smtClean="0"/>
              <a:t>середовищі</a:t>
            </a:r>
            <a:r>
              <a:rPr lang="ru-RU" b="1" dirty="0" smtClean="0"/>
              <a:t>. </a:t>
            </a:r>
            <a:r>
              <a:rPr lang="ru-RU" b="1" dirty="0" err="1" smtClean="0"/>
              <a:t>Підтримуюча</a:t>
            </a:r>
            <a:r>
              <a:rPr lang="ru-RU" b="1" dirty="0" smtClean="0"/>
              <a:t> </a:t>
            </a:r>
            <a:r>
              <a:rPr lang="ru-RU" b="1" dirty="0" err="1" smtClean="0"/>
              <a:t>індивідуальна</a:t>
            </a:r>
            <a:r>
              <a:rPr lang="ru-RU" b="1" dirty="0" smtClean="0"/>
              <a:t> та </a:t>
            </a:r>
            <a:r>
              <a:rPr lang="ru-RU" b="1" dirty="0" err="1" smtClean="0"/>
              <a:t>групова</a:t>
            </a:r>
            <a:r>
              <a:rPr lang="ru-RU" b="1" dirty="0" smtClean="0"/>
              <a:t> </a:t>
            </a:r>
            <a:r>
              <a:rPr lang="ru-RU" b="1" dirty="0" err="1" smtClean="0"/>
              <a:t>психотерапія</a:t>
            </a:r>
            <a:r>
              <a:rPr lang="ru-RU" b="1" dirty="0" smtClean="0"/>
              <a:t> </a:t>
            </a:r>
            <a:r>
              <a:rPr lang="ru-RU" b="1" dirty="0" err="1" smtClean="0"/>
              <a:t>може</a:t>
            </a:r>
            <a:r>
              <a:rPr lang="ru-RU" b="1" dirty="0" smtClean="0"/>
              <a:t> </a:t>
            </a:r>
            <a:r>
              <a:rPr lang="ru-RU" b="1" dirty="0" err="1" smtClean="0"/>
              <a:t>допомогти</a:t>
            </a:r>
            <a:r>
              <a:rPr lang="ru-RU" b="1" dirty="0" smtClean="0"/>
              <a:t> </a:t>
            </a:r>
            <a:r>
              <a:rPr lang="ru-RU" b="1" dirty="0" err="1" smtClean="0"/>
              <a:t>пацієнтові</a:t>
            </a:r>
            <a:r>
              <a:rPr lang="ru-RU" b="1" dirty="0" smtClean="0"/>
              <a:t> </a:t>
            </a:r>
            <a:r>
              <a:rPr lang="ru-RU" b="1" dirty="0" err="1" smtClean="0"/>
              <a:t>зрозуміти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усвідомити</a:t>
            </a:r>
            <a:r>
              <a:rPr lang="ru-RU" b="1" dirty="0" smtClean="0"/>
              <a:t> свою хворобу, а </a:t>
            </a:r>
            <a:r>
              <a:rPr lang="ru-RU" b="1" dirty="0" err="1" smtClean="0"/>
              <a:t>також</a:t>
            </a:r>
            <a:r>
              <a:rPr lang="ru-RU" b="1" dirty="0" smtClean="0"/>
              <a:t> </a:t>
            </a:r>
            <a:r>
              <a:rPr lang="ru-RU" b="1" dirty="0" err="1" smtClean="0"/>
              <a:t>необхідність</a:t>
            </a:r>
            <a:r>
              <a:rPr lang="ru-RU" b="1" dirty="0" smtClean="0"/>
              <a:t> </a:t>
            </a:r>
            <a:r>
              <a:rPr lang="ru-RU" b="1" dirty="0" err="1" smtClean="0"/>
              <a:t>лікування</a:t>
            </a:r>
            <a:r>
              <a:rPr lang="ru-RU" b="1" dirty="0" smtClean="0"/>
              <a:t>, </a:t>
            </a:r>
            <a:r>
              <a:rPr lang="ru-RU" b="1" dirty="0" err="1" smtClean="0"/>
              <a:t>виявити</a:t>
            </a:r>
            <a:r>
              <a:rPr lang="ru-RU" b="1" dirty="0" smtClean="0"/>
              <a:t> </a:t>
            </a:r>
            <a:r>
              <a:rPr lang="ru-RU" b="1" dirty="0" err="1" smtClean="0"/>
              <a:t>фактори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впливають</a:t>
            </a:r>
            <a:r>
              <a:rPr lang="ru-RU" b="1" dirty="0" smtClean="0"/>
              <a:t> на </a:t>
            </a:r>
            <a:r>
              <a:rPr lang="ru-RU" b="1" dirty="0" err="1" smtClean="0"/>
              <a:t>симптоми</a:t>
            </a:r>
            <a:r>
              <a:rPr lang="ru-RU" b="1" dirty="0" smtClean="0"/>
              <a:t>,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розробити</a:t>
            </a:r>
            <a:r>
              <a:rPr lang="ru-RU" b="1" dirty="0" smtClean="0"/>
              <a:t> </a:t>
            </a:r>
            <a:r>
              <a:rPr lang="ru-RU" b="1" dirty="0" err="1" smtClean="0"/>
              <a:t>стратегію</a:t>
            </a:r>
            <a:r>
              <a:rPr lang="ru-RU" b="1" dirty="0" smtClean="0"/>
              <a:t> </a:t>
            </a:r>
            <a:r>
              <a:rPr lang="ru-RU" b="1" dirty="0" err="1" smtClean="0"/>
              <a:t>більш</a:t>
            </a:r>
            <a:r>
              <a:rPr lang="ru-RU" b="1" dirty="0" smtClean="0"/>
              <a:t> </a:t>
            </a:r>
            <a:r>
              <a:rPr lang="ru-RU" b="1" dirty="0" err="1" smtClean="0"/>
              <a:t>ефективної</a:t>
            </a:r>
            <a:r>
              <a:rPr lang="ru-RU" b="1" dirty="0" smtClean="0"/>
              <a:t> </a:t>
            </a:r>
            <a:r>
              <a:rPr lang="ru-RU" b="1" dirty="0" err="1" smtClean="0"/>
              <a:t>боротьби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smtClean="0"/>
              <a:t>хворобою.</a:t>
            </a:r>
            <a:endParaRPr lang="ru-RU" b="1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e4d0cf262d14436f26520a148157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0"/>
            <a:ext cx="4816501" cy="3221704"/>
          </a:xfrm>
          <a:prstGeom prst="rect">
            <a:avLst/>
          </a:prstGeom>
        </p:spPr>
      </p:pic>
      <p:pic>
        <p:nvPicPr>
          <p:cNvPr id="5" name="Рисунок 4" descr="ct-scan-brain-162419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3645024"/>
            <a:ext cx="3995936" cy="2993878"/>
          </a:xfrm>
          <a:prstGeom prst="rect">
            <a:avLst/>
          </a:prstGeom>
        </p:spPr>
      </p:pic>
      <p:pic>
        <p:nvPicPr>
          <p:cNvPr id="7" name="Рисунок 6" descr="джьє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1484784"/>
            <a:ext cx="3619500" cy="204787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Виконувала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16832"/>
            <a:ext cx="5554960" cy="2332856"/>
          </a:xfrm>
        </p:spPr>
        <p:txBody>
          <a:bodyPr/>
          <a:lstStyle/>
          <a:p>
            <a:r>
              <a:rPr lang="uk-UA" b="1" dirty="0" smtClean="0"/>
              <a:t>Пилипенко Ростислава</a:t>
            </a:r>
            <a:endParaRPr lang="ru-RU" b="1" dirty="0"/>
          </a:p>
        </p:txBody>
      </p:sp>
      <p:pic>
        <p:nvPicPr>
          <p:cNvPr id="4" name="Рисунок 3" descr="ei9ttyczPz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448443"/>
            <a:ext cx="3600400" cy="5409557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Епілепсія</a:t>
            </a:r>
            <a:r>
              <a:rPr lang="uk-UA" sz="9600" b="1" dirty="0" smtClean="0">
                <a:solidFill>
                  <a:srgbClr val="0FDB19"/>
                </a:solidFill>
              </a:rPr>
              <a:t> </a:t>
            </a:r>
            <a:endParaRPr lang="ru-RU" sz="9600" b="1" dirty="0">
              <a:solidFill>
                <a:srgbClr val="0FDB19"/>
              </a:solidFill>
            </a:endParaRPr>
          </a:p>
        </p:txBody>
      </p:sp>
      <p:sp>
        <p:nvSpPr>
          <p:cNvPr id="1026" name="AutoShape 2" descr="http://i.ytimg.com/vi/S-lVX8s_iI8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844824"/>
            <a:ext cx="7144455" cy="432048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Симптоми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- </a:t>
            </a:r>
            <a:r>
              <a:rPr lang="ru-RU" b="1" dirty="0" err="1" smtClean="0"/>
              <a:t>Раптове</a:t>
            </a:r>
            <a:r>
              <a:rPr lang="ru-RU" b="1" dirty="0" smtClean="0"/>
              <a:t> </a:t>
            </a:r>
            <a:r>
              <a:rPr lang="ru-RU" b="1" dirty="0" err="1" smtClean="0"/>
              <a:t>виникнення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зникнення</a:t>
            </a:r>
            <a:r>
              <a:rPr lang="ru-RU" b="1" dirty="0" smtClean="0"/>
              <a:t>, </a:t>
            </a:r>
            <a:r>
              <a:rPr lang="ru-RU" b="1" dirty="0" err="1" smtClean="0"/>
              <a:t>сіпання</a:t>
            </a:r>
            <a:r>
              <a:rPr lang="ru-RU" b="1" dirty="0" smtClean="0"/>
              <a:t> </a:t>
            </a:r>
            <a:r>
              <a:rPr lang="ru-RU" b="1" dirty="0" err="1" smtClean="0"/>
              <a:t>м'язів</a:t>
            </a:r>
            <a:r>
              <a:rPr lang="ru-RU" b="1" dirty="0" smtClean="0"/>
              <a:t>;</a:t>
            </a:r>
            <a:br>
              <a:rPr lang="ru-RU" b="1" dirty="0" smtClean="0"/>
            </a:br>
            <a:r>
              <a:rPr lang="ru-RU" b="1" dirty="0" smtClean="0"/>
              <a:t>- Перед </a:t>
            </a:r>
            <a:r>
              <a:rPr lang="ru-RU" b="1" dirty="0" err="1" smtClean="0"/>
              <a:t>основним</a:t>
            </a:r>
            <a:r>
              <a:rPr lang="ru-RU" b="1" dirty="0" smtClean="0"/>
              <a:t> припадком у хворого </a:t>
            </a:r>
            <a:r>
              <a:rPr lang="ru-RU" b="1" dirty="0" err="1" smtClean="0"/>
              <a:t>можуть</a:t>
            </a:r>
            <a:r>
              <a:rPr lang="ru-RU" b="1" dirty="0" smtClean="0"/>
              <a:t> </a:t>
            </a:r>
            <a:r>
              <a:rPr lang="ru-RU" b="1" dirty="0" err="1" smtClean="0"/>
              <a:t>виникнути</a:t>
            </a:r>
            <a:r>
              <a:rPr lang="ru-RU" b="1" dirty="0" smtClean="0"/>
              <a:t> </a:t>
            </a:r>
            <a:r>
              <a:rPr lang="ru-RU" b="1" dirty="0" err="1" smtClean="0"/>
              <a:t>такі</a:t>
            </a:r>
            <a:r>
              <a:rPr lang="ru-RU" b="1" dirty="0" smtClean="0"/>
              <a:t> «</a:t>
            </a:r>
            <a:r>
              <a:rPr lang="ru-RU" b="1" dirty="0" err="1" smtClean="0"/>
              <a:t>провісники</a:t>
            </a:r>
            <a:r>
              <a:rPr lang="ru-RU" b="1" dirty="0" smtClean="0"/>
              <a:t>» припадку як </a:t>
            </a:r>
            <a:r>
              <a:rPr lang="ru-RU" b="1" dirty="0" err="1" smtClean="0"/>
              <a:t>недолік</a:t>
            </a:r>
            <a:r>
              <a:rPr lang="ru-RU" b="1" dirty="0" smtClean="0"/>
              <a:t> сил, </a:t>
            </a:r>
            <a:r>
              <a:rPr lang="ru-RU" b="1" dirty="0" err="1" smtClean="0"/>
              <a:t>гостра</a:t>
            </a:r>
            <a:r>
              <a:rPr lang="ru-RU" b="1" dirty="0" smtClean="0"/>
              <a:t> </a:t>
            </a:r>
            <a:r>
              <a:rPr lang="ru-RU" b="1" dirty="0" err="1" smtClean="0"/>
              <a:t>або</a:t>
            </a:r>
            <a:r>
              <a:rPr lang="ru-RU" b="1" dirty="0" smtClean="0"/>
              <a:t> </a:t>
            </a:r>
            <a:r>
              <a:rPr lang="ru-RU" b="1" dirty="0" err="1" smtClean="0"/>
              <a:t>ниючий</a:t>
            </a:r>
            <a:r>
              <a:rPr lang="ru-RU" b="1" dirty="0" smtClean="0"/>
              <a:t> </a:t>
            </a:r>
            <a:r>
              <a:rPr lang="ru-RU" b="1" dirty="0" err="1" smtClean="0"/>
              <a:t>головний</a:t>
            </a:r>
            <a:r>
              <a:rPr lang="ru-RU" b="1" dirty="0" smtClean="0"/>
              <a:t> </a:t>
            </a:r>
            <a:r>
              <a:rPr lang="ru-RU" b="1" dirty="0" err="1" smtClean="0"/>
              <a:t>біль</a:t>
            </a:r>
            <a:r>
              <a:rPr lang="ru-RU" b="1" dirty="0" smtClean="0"/>
              <a:t>, </a:t>
            </a:r>
            <a:r>
              <a:rPr lang="ru-RU" b="1" dirty="0" err="1" smtClean="0"/>
              <a:t>пригнічений</a:t>
            </a:r>
            <a:r>
              <a:rPr lang="ru-RU" b="1" dirty="0" smtClean="0"/>
              <a:t> стан;</a:t>
            </a:r>
            <a:br>
              <a:rPr lang="ru-RU" b="1" dirty="0" smtClean="0"/>
            </a:br>
            <a:r>
              <a:rPr lang="ru-RU" b="1" dirty="0" err="1" smtClean="0"/>
              <a:t>Основний</a:t>
            </a:r>
            <a:r>
              <a:rPr lang="ru-RU" b="1" dirty="0" smtClean="0"/>
              <a:t> </a:t>
            </a:r>
            <a:r>
              <a:rPr lang="ru-RU" b="1" dirty="0" err="1" smtClean="0"/>
              <a:t>судомний</a:t>
            </a:r>
            <a:r>
              <a:rPr lang="ru-RU" b="1" dirty="0" smtClean="0"/>
              <a:t> </a:t>
            </a:r>
            <a:r>
              <a:rPr lang="ru-RU" b="1" dirty="0" err="1" smtClean="0"/>
              <a:t>сплеск</a:t>
            </a:r>
            <a:r>
              <a:rPr lang="ru-RU" b="1" dirty="0" smtClean="0"/>
              <a:t> </a:t>
            </a:r>
            <a:r>
              <a:rPr lang="ru-RU" b="1" dirty="0" err="1" smtClean="0"/>
              <a:t>проявляється</a:t>
            </a:r>
            <a:r>
              <a:rPr lang="ru-RU" b="1" dirty="0" smtClean="0"/>
              <a:t> </a:t>
            </a:r>
            <a:r>
              <a:rPr lang="ru-RU" b="1" dirty="0" err="1" smtClean="0"/>
              <a:t>частками</a:t>
            </a:r>
            <a:r>
              <a:rPr lang="ru-RU" b="1" dirty="0" smtClean="0"/>
              <a:t> </a:t>
            </a:r>
            <a:r>
              <a:rPr lang="ru-RU" b="1" dirty="0" err="1" smtClean="0"/>
              <a:t>запам'ятовуються</a:t>
            </a:r>
            <a:r>
              <a:rPr lang="ru-RU" b="1" dirty="0" smtClean="0"/>
              <a:t> </a:t>
            </a:r>
            <a:r>
              <a:rPr lang="ru-RU" b="1" dirty="0" err="1" smtClean="0"/>
              <a:t>хворими</a:t>
            </a:r>
            <a:r>
              <a:rPr lang="ru-RU" b="1" dirty="0" smtClean="0"/>
              <a:t> секунд. </a:t>
            </a:r>
            <a:r>
              <a:rPr lang="ru-RU" b="1" dirty="0" err="1" smtClean="0"/>
              <a:t>Характеризується</a:t>
            </a:r>
            <a:r>
              <a:rPr lang="ru-RU" b="1" dirty="0" smtClean="0"/>
              <a:t> </a:t>
            </a:r>
            <a:r>
              <a:rPr lang="ru-RU" b="1" dirty="0" err="1" smtClean="0"/>
              <a:t>цей</a:t>
            </a:r>
            <a:r>
              <a:rPr lang="ru-RU" b="1" dirty="0" smtClean="0"/>
              <a:t> </a:t>
            </a:r>
            <a:r>
              <a:rPr lang="ru-RU" b="1" dirty="0" err="1" smtClean="0"/>
              <a:t>спалах</a:t>
            </a:r>
            <a:r>
              <a:rPr lang="ru-RU" b="1" dirty="0" smtClean="0"/>
              <a:t> дискомфортом в </a:t>
            </a:r>
            <a:r>
              <a:rPr lang="ru-RU" b="1" dirty="0" err="1" smtClean="0"/>
              <a:t>черевній</a:t>
            </a:r>
            <a:r>
              <a:rPr lang="ru-RU" b="1" dirty="0" smtClean="0"/>
              <a:t> </a:t>
            </a:r>
            <a:r>
              <a:rPr lang="ru-RU" b="1" dirty="0" err="1" smtClean="0"/>
              <a:t>області</a:t>
            </a:r>
            <a:r>
              <a:rPr lang="ru-RU" b="1" dirty="0" smtClean="0"/>
              <a:t>, </a:t>
            </a:r>
            <a:r>
              <a:rPr lang="ru-RU" b="1" dirty="0" err="1" smtClean="0"/>
              <a:t>різкими</a:t>
            </a:r>
            <a:r>
              <a:rPr lang="ru-RU" b="1" dirty="0" smtClean="0"/>
              <a:t> </a:t>
            </a:r>
            <a:r>
              <a:rPr lang="ru-RU" b="1" dirty="0" err="1" smtClean="0"/>
              <a:t>помутнінням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мозку</a:t>
            </a:r>
            <a:r>
              <a:rPr lang="ru-RU" b="1" dirty="0" smtClean="0"/>
              <a:t>, а </a:t>
            </a:r>
            <a:r>
              <a:rPr lang="ru-RU" b="1" dirty="0" err="1" smtClean="0"/>
              <a:t>також</a:t>
            </a:r>
            <a:r>
              <a:rPr lang="ru-RU" b="1" dirty="0" smtClean="0"/>
              <a:t> </a:t>
            </a:r>
            <a:r>
              <a:rPr lang="ru-RU" b="1" dirty="0" err="1" smtClean="0"/>
              <a:t>плямами</a:t>
            </a:r>
            <a:r>
              <a:rPr lang="ru-RU" b="1" dirty="0" smtClean="0"/>
              <a:t> - </a:t>
            </a:r>
            <a:r>
              <a:rPr lang="ru-RU" b="1" dirty="0" err="1" smtClean="0"/>
              <a:t>галюцинаціями</a:t>
            </a:r>
            <a:r>
              <a:rPr lang="ru-RU" b="1" dirty="0" smtClean="0"/>
              <a:t> </a:t>
            </a:r>
            <a:r>
              <a:rPr lang="ru-RU" b="1" dirty="0" err="1" smtClean="0"/>
              <a:t>синього</a:t>
            </a:r>
            <a:r>
              <a:rPr lang="ru-RU" b="1" dirty="0" smtClean="0"/>
              <a:t>, </a:t>
            </a:r>
            <a:r>
              <a:rPr lang="ru-RU" b="1" dirty="0" err="1" smtClean="0"/>
              <a:t>помаранчевого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червоного</a:t>
            </a:r>
            <a:r>
              <a:rPr lang="ru-RU" b="1" dirty="0" smtClean="0"/>
              <a:t> </a:t>
            </a:r>
            <a:r>
              <a:rPr lang="ru-RU" b="1" dirty="0" err="1" smtClean="0"/>
              <a:t>кольору</a:t>
            </a:r>
            <a:r>
              <a:rPr lang="ru-RU" b="1" dirty="0" smtClean="0"/>
              <a:t>. </a:t>
            </a:r>
            <a:r>
              <a:rPr lang="ru-RU" b="1" dirty="0" err="1" smtClean="0"/>
              <a:t>Далі</a:t>
            </a:r>
            <a:r>
              <a:rPr lang="ru-RU" b="1" dirty="0" smtClean="0"/>
              <a:t> </a:t>
            </a:r>
            <a:r>
              <a:rPr lang="ru-RU" b="1" dirty="0" err="1" smtClean="0"/>
              <a:t>втрата</a:t>
            </a:r>
            <a:r>
              <a:rPr lang="ru-RU" b="1" dirty="0" smtClean="0"/>
              <a:t> </a:t>
            </a:r>
            <a:r>
              <a:rPr lang="ru-RU" b="1" dirty="0" err="1" smtClean="0"/>
              <a:t>свідомості</a:t>
            </a:r>
            <a:r>
              <a:rPr lang="ru-RU" b="1" dirty="0" smtClean="0"/>
              <a:t>, </a:t>
            </a:r>
            <a:r>
              <a:rPr lang="ru-RU" b="1" dirty="0" err="1" smtClean="0"/>
              <a:t>непритомність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видання</a:t>
            </a:r>
            <a:r>
              <a:rPr lang="ru-RU" b="1" dirty="0" smtClean="0"/>
              <a:t> </a:t>
            </a:r>
            <a:r>
              <a:rPr lang="ru-RU" b="1" dirty="0" err="1" smtClean="0"/>
              <a:t>своєрідного</a:t>
            </a:r>
            <a:r>
              <a:rPr lang="ru-RU" b="1" dirty="0" smtClean="0"/>
              <a:t> неприродного крику.</a:t>
            </a:r>
            <a:endParaRPr lang="ru-RU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74746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88640"/>
            <a:ext cx="6281936" cy="3140968"/>
          </a:xfrm>
          <a:prstGeom prst="rect">
            <a:avLst/>
          </a:prstGeom>
        </p:spPr>
      </p:pic>
      <p:pic>
        <p:nvPicPr>
          <p:cNvPr id="5" name="Рисунок 4" descr="e087665d7d870c3dd2c1360859474d86_400x1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429000"/>
            <a:ext cx="3530197" cy="3168352"/>
          </a:xfrm>
          <a:prstGeom prst="rect">
            <a:avLst/>
          </a:prstGeom>
        </p:spPr>
      </p:pic>
      <p:pic>
        <p:nvPicPr>
          <p:cNvPr id="6" name="Рисунок 5" descr="gipoglikemiya-natoshcha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3429000"/>
            <a:ext cx="4844438" cy="322007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Лікування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Лікування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епілепсії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відрізняється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лікування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інших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хвороб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її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особливості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Тому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необхідно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слідувати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основним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принципам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правилам: </a:t>
            </a:r>
            <a:b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Захворілому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його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родичам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необхідно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пояснити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мету,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сенс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особливості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лікування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епілепсії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b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Прийом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повинен бути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регулярним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тривалим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Довільна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відміна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може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викликати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різке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ускладнення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стану хворого. </a:t>
            </a:r>
            <a:b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При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встановленні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діагнозу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епілепсії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потрібно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відразу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почати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лікування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щоб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уникнути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прогресування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хвороби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попередження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подальших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нападів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прописують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залежно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характеру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припадків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та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інших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психічних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змін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5. Доза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ліків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залежить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від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частоти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припадків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тривалості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захворювання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віку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та ваги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пацієнта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а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також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індивідуальної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переносимості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препаратів</a:t>
            </a:r>
            <a:r>
              <a:rPr lang="ru-RU" sz="3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Шизофренія</a:t>
            </a: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image259052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564904"/>
            <a:ext cx="4619238" cy="3849365"/>
          </a:xfrm>
        </p:spPr>
      </p:pic>
      <p:pic>
        <p:nvPicPr>
          <p:cNvPr id="5" name="Рисунок 4" descr="ubfa1zq0hitxa0c8t4q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1988840"/>
            <a:ext cx="3530688" cy="29314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4968552" cy="626469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/>
              <a:t>Шизофренія</a:t>
            </a:r>
            <a:r>
              <a:rPr lang="ru-RU" b="1" dirty="0" smtClean="0"/>
              <a:t> </a:t>
            </a:r>
            <a:r>
              <a:rPr lang="ru-RU" b="1" dirty="0" smtClean="0"/>
              <a:t>— </a:t>
            </a:r>
            <a:r>
              <a:rPr lang="ru-RU" b="1" dirty="0" err="1" smtClean="0"/>
              <a:t>психічне</a:t>
            </a:r>
            <a:r>
              <a:rPr lang="ru-RU" b="1" dirty="0" smtClean="0"/>
              <a:t> </a:t>
            </a:r>
            <a:r>
              <a:rPr lang="ru-RU" b="1" dirty="0" err="1" smtClean="0"/>
              <a:t>захворювання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характеризується</a:t>
            </a:r>
            <a:r>
              <a:rPr lang="ru-RU" b="1" dirty="0" smtClean="0"/>
              <a:t> </a:t>
            </a:r>
            <a:r>
              <a:rPr lang="ru-RU" b="1" dirty="0" err="1" smtClean="0"/>
              <a:t>розладом</a:t>
            </a:r>
            <a:r>
              <a:rPr lang="ru-RU" b="1" dirty="0" smtClean="0"/>
              <a:t> </a:t>
            </a:r>
            <a:r>
              <a:rPr lang="ru-RU" b="1" dirty="0" err="1" smtClean="0"/>
              <a:t>розумових</a:t>
            </a:r>
            <a:r>
              <a:rPr lang="ru-RU" b="1" dirty="0" smtClean="0"/>
              <a:t> </a:t>
            </a:r>
            <a:r>
              <a:rPr lang="ru-RU" b="1" dirty="0" err="1" smtClean="0"/>
              <a:t>процесів</a:t>
            </a:r>
            <a:r>
              <a:rPr lang="ru-RU" b="1" dirty="0" smtClean="0"/>
              <a:t>.</a:t>
            </a:r>
            <a:r>
              <a:rPr lang="ru-RU" b="1" baseline="30000" dirty="0" smtClean="0"/>
              <a:t> </a:t>
            </a:r>
            <a:r>
              <a:rPr lang="ru-RU" b="1" dirty="0" smtClean="0"/>
              <a:t>Вона </a:t>
            </a:r>
            <a:r>
              <a:rPr lang="ru-RU" b="1" dirty="0" err="1" smtClean="0"/>
              <a:t>найчастіше</a:t>
            </a:r>
            <a:r>
              <a:rPr lang="ru-RU" b="1" dirty="0" smtClean="0"/>
              <a:t> </a:t>
            </a:r>
            <a:r>
              <a:rPr lang="ru-RU" b="1" dirty="0" err="1" smtClean="0"/>
              <a:t>проявляється</a:t>
            </a:r>
            <a:r>
              <a:rPr lang="ru-RU" b="1" dirty="0" smtClean="0"/>
              <a:t> у </a:t>
            </a:r>
            <a:r>
              <a:rPr lang="ru-RU" b="1" dirty="0" err="1" smtClean="0"/>
              <a:t>вигляді</a:t>
            </a:r>
            <a:r>
              <a:rPr lang="ru-RU" b="1" dirty="0" smtClean="0"/>
              <a:t> </a:t>
            </a:r>
            <a:r>
              <a:rPr lang="ru-RU" b="1" dirty="0" err="1" smtClean="0"/>
              <a:t>слухової</a:t>
            </a:r>
            <a:r>
              <a:rPr lang="ru-RU" b="1" dirty="0" smtClean="0"/>
              <a:t> </a:t>
            </a:r>
            <a:r>
              <a:rPr lang="ru-RU" b="1" dirty="0" err="1" smtClean="0"/>
              <a:t>галюцинації</a:t>
            </a:r>
            <a:r>
              <a:rPr lang="ru-RU" b="1" dirty="0" smtClean="0"/>
              <a:t> та </a:t>
            </a:r>
            <a:r>
              <a:rPr lang="ru-RU" b="1" dirty="0" err="1" smtClean="0"/>
              <a:t>параної</a:t>
            </a:r>
            <a:r>
              <a:rPr lang="ru-RU" b="1" dirty="0" smtClean="0"/>
              <a:t> </a:t>
            </a:r>
            <a:r>
              <a:rPr lang="ru-RU" b="1" dirty="0" err="1" smtClean="0"/>
              <a:t>або</a:t>
            </a:r>
            <a:r>
              <a:rPr lang="ru-RU" b="1" dirty="0" smtClean="0"/>
              <a:t> </a:t>
            </a:r>
            <a:r>
              <a:rPr lang="ru-RU" b="1" dirty="0" err="1" smtClean="0"/>
              <a:t>дивних</a:t>
            </a:r>
            <a:r>
              <a:rPr lang="ru-RU" b="1" dirty="0" smtClean="0"/>
              <a:t> </a:t>
            </a:r>
            <a:r>
              <a:rPr lang="ru-RU" b="1" dirty="0" err="1" smtClean="0"/>
              <a:t>маній</a:t>
            </a:r>
            <a:r>
              <a:rPr lang="ru-RU" b="1" dirty="0" smtClean="0"/>
              <a:t> </a:t>
            </a:r>
            <a:r>
              <a:rPr lang="ru-RU" b="1" dirty="0" err="1" smtClean="0"/>
              <a:t>чи</a:t>
            </a:r>
            <a:r>
              <a:rPr lang="ru-RU" b="1" dirty="0" smtClean="0"/>
              <a:t> </a:t>
            </a:r>
            <a:r>
              <a:rPr lang="ru-RU" b="1" dirty="0" err="1" smtClean="0"/>
              <a:t>дезорганізованості</a:t>
            </a:r>
            <a:r>
              <a:rPr lang="ru-RU" b="1" dirty="0" smtClean="0"/>
              <a:t> </a:t>
            </a:r>
            <a:r>
              <a:rPr lang="ru-RU" b="1" dirty="0" err="1" smtClean="0"/>
              <a:t>мови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мислення</a:t>
            </a:r>
            <a:r>
              <a:rPr lang="ru-RU" b="1" dirty="0" smtClean="0"/>
              <a:t>. </a:t>
            </a: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 smtClean="0"/>
              <a:t>супроводжується</a:t>
            </a:r>
            <a:r>
              <a:rPr lang="ru-RU" b="1" dirty="0" smtClean="0"/>
              <a:t> </a:t>
            </a:r>
            <a:r>
              <a:rPr lang="ru-RU" b="1" dirty="0" err="1" smtClean="0"/>
              <a:t>значною</a:t>
            </a:r>
            <a:r>
              <a:rPr lang="ru-RU" b="1" dirty="0" smtClean="0"/>
              <a:t> </a:t>
            </a:r>
            <a:r>
              <a:rPr lang="ru-RU" b="1" dirty="0" err="1" smtClean="0"/>
              <a:t>соціальною</a:t>
            </a:r>
            <a:r>
              <a:rPr lang="ru-RU" b="1" dirty="0" smtClean="0"/>
              <a:t> </a:t>
            </a:r>
            <a:r>
              <a:rPr lang="ru-RU" b="1" dirty="0" err="1" smtClean="0"/>
              <a:t>або</a:t>
            </a:r>
            <a:r>
              <a:rPr lang="ru-RU" b="1" dirty="0" smtClean="0"/>
              <a:t> </a:t>
            </a:r>
            <a:r>
              <a:rPr lang="ru-RU" b="1" dirty="0" err="1" smtClean="0"/>
              <a:t>професійною</a:t>
            </a:r>
            <a:r>
              <a:rPr lang="ru-RU" b="1" dirty="0" smtClean="0"/>
              <a:t> </a:t>
            </a:r>
            <a:r>
              <a:rPr lang="ru-RU" b="1" dirty="0" err="1" smtClean="0"/>
              <a:t>дисфункцією</a:t>
            </a:r>
            <a:r>
              <a:rPr lang="ru-RU" b="1" dirty="0" smtClean="0"/>
              <a:t>. </a:t>
            </a:r>
            <a:r>
              <a:rPr lang="ru-RU" b="1" dirty="0" err="1" smtClean="0"/>
              <a:t>Поява</a:t>
            </a:r>
            <a:r>
              <a:rPr lang="ru-RU" b="1" dirty="0" smtClean="0"/>
              <a:t> </a:t>
            </a:r>
            <a:r>
              <a:rPr lang="ru-RU" b="1" dirty="0" err="1" smtClean="0"/>
              <a:t>симптомів</a:t>
            </a:r>
            <a:r>
              <a:rPr lang="ru-RU" b="1" dirty="0" smtClean="0"/>
              <a:t> </a:t>
            </a:r>
            <a:r>
              <a:rPr lang="ru-RU" b="1" dirty="0" err="1" smtClean="0"/>
              <a:t>зазвичай</a:t>
            </a:r>
            <a:r>
              <a:rPr lang="ru-RU" b="1" dirty="0" smtClean="0"/>
              <a:t> </a:t>
            </a:r>
            <a:r>
              <a:rPr lang="ru-RU" b="1" dirty="0" err="1" smtClean="0"/>
              <a:t>відбувається</a:t>
            </a:r>
            <a:r>
              <a:rPr lang="ru-RU" b="1" dirty="0" smtClean="0"/>
              <a:t> в </a:t>
            </a:r>
            <a:r>
              <a:rPr lang="ru-RU" b="1" dirty="0" err="1" smtClean="0"/>
              <a:t>юнацькому</a:t>
            </a:r>
            <a:r>
              <a:rPr lang="ru-RU" b="1" dirty="0" smtClean="0"/>
              <a:t> </a:t>
            </a:r>
            <a:r>
              <a:rPr lang="ru-RU" b="1" dirty="0" err="1" smtClean="0"/>
              <a:t>віці</a:t>
            </a:r>
            <a:r>
              <a:rPr lang="ru-RU" b="1" dirty="0" smtClean="0"/>
              <a:t>, </a:t>
            </a:r>
            <a:r>
              <a:rPr lang="ru-RU" b="1" dirty="0" err="1" smtClean="0"/>
              <a:t>з</a:t>
            </a:r>
            <a:r>
              <a:rPr lang="ru-RU" b="1" dirty="0" smtClean="0"/>
              <a:t> глобальною </a:t>
            </a:r>
            <a:r>
              <a:rPr lang="ru-RU" b="1" dirty="0" err="1" smtClean="0"/>
              <a:t>поширеністю</a:t>
            </a:r>
            <a:r>
              <a:rPr lang="ru-RU" b="1" dirty="0" smtClean="0"/>
              <a:t> </a:t>
            </a:r>
            <a:r>
              <a:rPr lang="ru-RU" b="1" dirty="0" err="1" smtClean="0"/>
              <a:t>протягом</a:t>
            </a:r>
            <a:r>
              <a:rPr lang="ru-RU" b="1" dirty="0" smtClean="0"/>
              <a:t> </a:t>
            </a:r>
            <a:r>
              <a:rPr lang="ru-RU" b="1" dirty="0" err="1" smtClean="0"/>
              <a:t>життя</a:t>
            </a:r>
            <a:r>
              <a:rPr lang="ru-RU" b="1" dirty="0" smtClean="0"/>
              <a:t> </a:t>
            </a:r>
            <a:r>
              <a:rPr lang="ru-RU" b="1" dirty="0" err="1" smtClean="0"/>
              <a:t>близько</a:t>
            </a:r>
            <a:r>
              <a:rPr lang="ru-RU" b="1" dirty="0" smtClean="0"/>
              <a:t> 0,3-0,7</a:t>
            </a:r>
            <a:r>
              <a:rPr lang="ru-RU" b="1" dirty="0" smtClean="0"/>
              <a:t>% </a:t>
            </a:r>
            <a:r>
              <a:rPr lang="ru-RU" b="1" dirty="0" err="1" smtClean="0"/>
              <a:t>Діагноз</a:t>
            </a:r>
            <a:r>
              <a:rPr lang="ru-RU" b="1" dirty="0" smtClean="0"/>
              <a:t> </a:t>
            </a:r>
            <a:r>
              <a:rPr lang="ru-RU" b="1" dirty="0" err="1" smtClean="0"/>
              <a:t>ставлять</a:t>
            </a:r>
            <a:r>
              <a:rPr lang="ru-RU" b="1" dirty="0" smtClean="0"/>
              <a:t> на </a:t>
            </a:r>
            <a:r>
              <a:rPr lang="ru-RU" b="1" dirty="0" err="1" smtClean="0"/>
              <a:t>підставі</a:t>
            </a:r>
            <a:r>
              <a:rPr lang="ru-RU" b="1" dirty="0" smtClean="0"/>
              <a:t> </a:t>
            </a:r>
            <a:r>
              <a:rPr lang="ru-RU" b="1" dirty="0" err="1" smtClean="0"/>
              <a:t>спостережуваної</a:t>
            </a:r>
            <a:r>
              <a:rPr lang="ru-RU" b="1" dirty="0" smtClean="0"/>
              <a:t> </a:t>
            </a:r>
            <a:r>
              <a:rPr lang="ru-RU" b="1" dirty="0" err="1" smtClean="0"/>
              <a:t>поведінки</a:t>
            </a:r>
            <a:r>
              <a:rPr lang="ru-RU" b="1" dirty="0" smtClean="0"/>
              <a:t> та </a:t>
            </a:r>
            <a:r>
              <a:rPr lang="ru-RU" b="1" dirty="0" err="1" smtClean="0"/>
              <a:t>інформації</a:t>
            </a:r>
            <a:r>
              <a:rPr lang="ru-RU" b="1" dirty="0" smtClean="0"/>
              <a:t> про </a:t>
            </a:r>
            <a:r>
              <a:rPr lang="ru-RU" b="1" dirty="0" err="1" smtClean="0"/>
              <a:t>симптоми</a:t>
            </a:r>
            <a:r>
              <a:rPr lang="ru-RU" b="1" dirty="0" smtClean="0"/>
              <a:t> </a:t>
            </a:r>
            <a:r>
              <a:rPr lang="ru-RU" b="1" dirty="0" err="1" smtClean="0"/>
              <a:t>пацієнта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1124744"/>
            <a:ext cx="3284746" cy="4280123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</a:rPr>
              <a:t>Симптоми 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У хворого на </a:t>
            </a:r>
            <a:r>
              <a:rPr lang="ru-RU" sz="2800" b="1" dirty="0" err="1" smtClean="0"/>
              <a:t>шизофренію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можуть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виникнути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псевдогалюцинації</a:t>
            </a:r>
            <a:r>
              <a:rPr lang="ru-RU" sz="2800" b="1" dirty="0" smtClean="0"/>
              <a:t> (</a:t>
            </a:r>
            <a:r>
              <a:rPr lang="ru-RU" sz="2800" b="1" dirty="0" err="1" smtClean="0"/>
              <a:t>більшість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них </a:t>
            </a:r>
            <a:r>
              <a:rPr lang="ru-RU" sz="2800" b="1" dirty="0" err="1" smtClean="0"/>
              <a:t>скаржаться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що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чули</a:t>
            </a:r>
            <a:r>
              <a:rPr lang="ru-RU" sz="2800" b="1" dirty="0" smtClean="0"/>
              <a:t> голоси), </a:t>
            </a:r>
            <a:r>
              <a:rPr lang="ru-RU" sz="2800" b="1" dirty="0" err="1" smtClean="0"/>
              <a:t>мали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манії</a:t>
            </a:r>
            <a:r>
              <a:rPr lang="ru-RU" sz="2800" b="1" dirty="0" smtClean="0"/>
              <a:t> (часто </a:t>
            </a:r>
            <a:r>
              <a:rPr lang="ru-RU" sz="2800" b="1" dirty="0" err="1" smtClean="0"/>
              <a:t>дивні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або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переслідуючі</a:t>
            </a:r>
            <a:r>
              <a:rPr lang="ru-RU" sz="2800" b="1" dirty="0" smtClean="0"/>
              <a:t> за природою), а </a:t>
            </a:r>
            <a:r>
              <a:rPr lang="ru-RU" sz="2800" b="1" dirty="0" err="1" smtClean="0"/>
              <a:t>також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дезорганізоване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мислення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мову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Останнє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може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виявлятися</a:t>
            </a:r>
            <a:r>
              <a:rPr lang="ru-RU" sz="2800" b="1" dirty="0" smtClean="0"/>
              <a:t> у </a:t>
            </a:r>
            <a:r>
              <a:rPr lang="ru-RU" sz="2800" b="1" dirty="0" err="1" smtClean="0"/>
              <a:t>вигляді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втрати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логічного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мислення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речень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майже</a:t>
            </a:r>
            <a:r>
              <a:rPr lang="ru-RU" sz="2800" b="1" dirty="0" smtClean="0"/>
              <a:t> не </a:t>
            </a:r>
            <a:r>
              <a:rPr lang="ru-RU" sz="2800" b="1" dirty="0" err="1" smtClean="0"/>
              <a:t>пов'язаних</a:t>
            </a:r>
            <a:r>
              <a:rPr lang="ru-RU" sz="2800" b="1" dirty="0" smtClean="0"/>
              <a:t> за </a:t>
            </a:r>
            <a:r>
              <a:rPr lang="ru-RU" sz="2800" b="1" dirty="0" err="1" smtClean="0"/>
              <a:t>змістом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непослідовності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відомий</a:t>
            </a:r>
            <a:r>
              <a:rPr lang="ru-RU" sz="2800" b="1" dirty="0" smtClean="0"/>
              <a:t> як </a:t>
            </a:r>
            <a:r>
              <a:rPr lang="ru-RU" sz="2800" b="1" dirty="0" err="1" smtClean="0"/>
              <a:t>набір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слів</a:t>
            </a:r>
            <a:r>
              <a:rPr lang="ru-RU" sz="2800" b="1" dirty="0" smtClean="0"/>
              <a:t> у </a:t>
            </a:r>
            <a:r>
              <a:rPr lang="ru-RU" sz="2800" b="1" dirty="0" err="1" smtClean="0"/>
              <a:t>важких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випадках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Соціальна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самоізоляція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неохайність</a:t>
            </a:r>
            <a:r>
              <a:rPr lang="ru-RU" sz="2800" b="1" dirty="0" smtClean="0"/>
              <a:t> в </a:t>
            </a:r>
            <a:r>
              <a:rPr lang="ru-RU" sz="2800" b="1" dirty="0" err="1" smtClean="0"/>
              <a:t>одязі</a:t>
            </a:r>
            <a:r>
              <a:rPr lang="ru-RU" sz="2800" b="1" dirty="0" smtClean="0"/>
              <a:t> та </a:t>
            </a:r>
            <a:r>
              <a:rPr lang="ru-RU" sz="2800" b="1" dirty="0" err="1" smtClean="0"/>
              <a:t>гігієні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втрата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мотивації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ясності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мислення</a:t>
            </a:r>
            <a:r>
              <a:rPr lang="ru-RU" sz="2800" b="1" dirty="0" smtClean="0"/>
              <a:t> – все </a:t>
            </a:r>
            <a:r>
              <a:rPr lang="ru-RU" sz="2800" b="1" dirty="0" err="1" smtClean="0"/>
              <a:t>це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звичайні</a:t>
            </a:r>
            <a:r>
              <a:rPr lang="ru-RU" sz="2800" b="1" dirty="0" smtClean="0"/>
              <a:t> прояви </a:t>
            </a:r>
            <a:r>
              <a:rPr lang="ru-RU" sz="2800" b="1" dirty="0" err="1" smtClean="0"/>
              <a:t>шизофренії</a:t>
            </a:r>
            <a:endParaRPr lang="ru-RU" sz="2800" b="1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645024"/>
            <a:ext cx="2592288" cy="2592288"/>
          </a:xfrm>
          <a:prstGeom prst="rect">
            <a:avLst/>
          </a:prstGeom>
        </p:spPr>
      </p:pic>
      <p:pic>
        <p:nvPicPr>
          <p:cNvPr id="5" name="Рисунок 4" descr="олд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76672"/>
            <a:ext cx="4556264" cy="2736304"/>
          </a:xfrm>
          <a:prstGeom prst="rect">
            <a:avLst/>
          </a:prstGeom>
        </p:spPr>
      </p:pic>
      <p:pic>
        <p:nvPicPr>
          <p:cNvPr id="6" name="Рисунок 5" descr="iолило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908720"/>
            <a:ext cx="3292934" cy="2191891"/>
          </a:xfrm>
          <a:prstGeom prst="rect">
            <a:avLst/>
          </a:prstGeom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5976" y="3789040"/>
            <a:ext cx="3456384" cy="2580287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247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Хвороби нервової системи</vt:lpstr>
      <vt:lpstr>Епілепсія </vt:lpstr>
      <vt:lpstr>Симптоми</vt:lpstr>
      <vt:lpstr>Слайд 4</vt:lpstr>
      <vt:lpstr>Лікування</vt:lpstr>
      <vt:lpstr>Шизофренія</vt:lpstr>
      <vt:lpstr>Слайд 7</vt:lpstr>
      <vt:lpstr>Симптоми </vt:lpstr>
      <vt:lpstr>Слайд 9</vt:lpstr>
      <vt:lpstr>Лікування</vt:lpstr>
      <vt:lpstr>Слайд 11</vt:lpstr>
      <vt:lpstr>Виконувала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Хвороби нервової системи</dc:title>
  <dc:creator>Ростя</dc:creator>
  <cp:lastModifiedBy>Ростя</cp:lastModifiedBy>
  <cp:revision>12</cp:revision>
  <dcterms:created xsi:type="dcterms:W3CDTF">2016-02-22T16:03:47Z</dcterms:created>
  <dcterms:modified xsi:type="dcterms:W3CDTF">2016-02-23T17:59:35Z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417917</vt:lpwstr>
  </property>
  <property fmtid="{D5CDD505-2E9C-101B-9397-08002B2CF9AE}" name="NXPowerLiteVersion" pid="3">
    <vt:lpwstr>D4.1.4</vt:lpwstr>
  </property>
</Properties>
</file>