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6" r:id="rId4"/>
    <p:sldId id="258" r:id="rId5"/>
    <p:sldId id="268" r:id="rId6"/>
    <p:sldId id="267" r:id="rId7"/>
    <p:sldId id="269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3" autoAdjust="0"/>
    <p:restoredTop sz="94660"/>
  </p:normalViewPr>
  <p:slideViewPr>
    <p:cSldViewPr>
      <p:cViewPr varScale="1">
        <p:scale>
          <a:sx n="71" d="100"/>
          <a:sy n="71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79624-F42F-464A-88E5-CA28F3C72186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A7078-BDFC-4458-8C25-271569823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62F33-69B0-44E8-AB76-080C3EA1FCA7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27709-9D93-4AC2-9787-4BD24B4F6B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E68BD-C992-4B1E-B1BE-1D9EEC651BFB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C1D32-3C69-4235-926B-04D204A42B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4D7FA-F1B3-4CA8-BC37-5BD0D59B932D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359E4-6D7D-402B-AFAF-D0EF8B236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72CEB-A6A8-4574-9ED3-3341E9E50AFE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DAF1F-07C6-49BD-8F9F-1B6CD7F39F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E639A-01F6-4D97-8C13-DBA8534672CF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3FC10-4BFA-42BB-B91E-843EE54B5F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5E415-4436-4FAA-8B68-052BC840E70B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5C238-E6D3-4FB4-AA39-75877BFF17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472E3-4490-452E-8361-C1DDBF62FABA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F9D7E-33BA-498D-8545-84E405E13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49D30-2D0E-4E49-9F2D-3256FCA2B229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79AD8-219F-42B9-9649-36E7338E7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07AC4-A8EF-4D5E-ABED-77B7588B8741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3C799-3ACF-4076-AE16-DB04863451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7F5E4-C59F-419A-9DB6-8C7FE1868F3E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518B5-C077-44C6-93FE-F068CC2094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035646-9D22-486F-8DC4-6CE6F17CD72A}" type="datetimeFigureOut">
              <a:rPr lang="ru-RU"/>
              <a:pPr>
                <a:defRPr/>
              </a:pPr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CD74B5-BF82-4BB1-9CC3-9BDBABE61F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3672408"/>
          </a:xfrm>
        </p:spPr>
        <p:txBody>
          <a:bodyPr rtlCol="0"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uk-UA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Немає нічого сильнішого за знання,</a:t>
            </a:r>
            <a:r>
              <a:rPr lang="ru-RU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воно завжди і в усьому переважає…</a:t>
            </a:r>
            <a:r>
              <a:rPr lang="ru-RU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Платон</a:t>
            </a:r>
            <a:r>
              <a:rPr lang="uk-UA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uk-UA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Знання </a:t>
            </a:r>
            <a:r>
              <a:rPr lang="uk-UA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права заслуговує найвищої шани</a:t>
            </a:r>
            <a:r>
              <a:rPr lang="uk-UA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br>
              <a:rPr lang="uk-UA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3600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Ульпіан</a:t>
            </a:r>
            <a:r>
              <a:rPr lang="uk-UA" sz="36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(грецький філософ)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Магдебурзьке право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713" y="1628775"/>
            <a:ext cx="5122862" cy="2116138"/>
          </a:xfrm>
        </p:spPr>
        <p:txBody>
          <a:bodyPr rtlCol="0">
            <a:normAutofit fontScale="70000" lnSpcReduction="20000"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Наступний крок – Магдебурзьке право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В феодальній країні панує поправу.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/>
              <a:t>К</a:t>
            </a:r>
            <a:r>
              <a:rPr lang="uk-UA" dirty="0" smtClean="0"/>
              <a:t>ожному місту – власний закон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І проблемам нема перепон.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22531" name="Прямоугольник 4"/>
          <p:cNvSpPr>
            <a:spLocks noChangeArrowheads="1"/>
          </p:cNvSpPr>
          <p:nvPr/>
        </p:nvSpPr>
        <p:spPr bwMode="auto">
          <a:xfrm>
            <a:off x="1476375" y="3573463"/>
            <a:ext cx="69119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Calibri" pitchFamily="34" charset="0"/>
              </a:rPr>
              <a:t>Магдебурзьке право виникли у німецькому місті Магдебург.  Це було феодальне міське право, за яким, місто звільнялось від влади і суду феодалів. в Україні цим правом користувались такі міста: Львів, Житомир, Хуст, Київ. Жителі міст ставали вільними людьми.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-17334"/>
            <a:ext cx="7772400" cy="1470025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«Литовські Статути»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2124075" y="1341438"/>
            <a:ext cx="5256213" cy="1727200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dirty="0" smtClean="0">
                <a:solidFill>
                  <a:schemeClr val="tx1"/>
                </a:solidFill>
              </a:rPr>
              <a:t>Війни, неволя, навали Литви,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dirty="0" smtClean="0">
                <a:solidFill>
                  <a:schemeClr val="tx1"/>
                </a:solidFill>
              </a:rPr>
              <a:t>«Статут Литовський» законом ввели.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dirty="0" smtClean="0">
                <a:solidFill>
                  <a:schemeClr val="tx1"/>
                </a:solidFill>
              </a:rPr>
              <a:t>І українці повинні звикати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dirty="0" smtClean="0">
                <a:solidFill>
                  <a:schemeClr val="tx1"/>
                </a:solidFill>
              </a:rPr>
              <a:t>Закони чужинців однак поважати</a:t>
            </a:r>
            <a:r>
              <a:rPr lang="uk-UA" sz="3100" dirty="0" smtClean="0">
                <a:solidFill>
                  <a:schemeClr val="tx1"/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3555" name="Прямоугольник 3"/>
          <p:cNvSpPr>
            <a:spLocks noChangeArrowheads="1"/>
          </p:cNvSpPr>
          <p:nvPr/>
        </p:nvSpPr>
        <p:spPr bwMode="auto">
          <a:xfrm>
            <a:off x="971550" y="3868738"/>
            <a:ext cx="76327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latin typeface="Calibri" pitchFamily="34" charset="0"/>
              </a:rPr>
              <a:t>«Литовські статути» – класичні кодекси того періоду, правові збірники феодального права.</a:t>
            </a:r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Запорізька Січ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6375" y="1052513"/>
            <a:ext cx="5832475" cy="2160587"/>
          </a:xfrm>
        </p:spPr>
        <p:txBody>
          <a:bodyPr rtlCol="0">
            <a:normAutofit fontScale="85000" lnSpcReduction="20000"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Вість про республіку демократичну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Швидкість одержала фантастичну!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Січ Запорізька, Січ козаків – 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Вертає в часи минулих віків!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24579" name="Прямоугольник 3"/>
          <p:cNvSpPr>
            <a:spLocks noChangeArrowheads="1"/>
          </p:cNvSpPr>
          <p:nvPr/>
        </p:nvSpPr>
        <p:spPr bwMode="auto">
          <a:xfrm>
            <a:off x="755650" y="3716338"/>
            <a:ext cx="813752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latin typeface="Calibri" pitchFamily="34" charset="0"/>
              </a:rPr>
              <a:t>У 1710 році була написана перша Конституція України, автором якої став Пилип Орлик. До цього часу козаки користувалися «звичайним правом»</a:t>
            </a:r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Березневі Статті 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Богдана Хмельницького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правовий документ, що визначав автономне політичне і правове становище України  в складі Росії.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Конституція України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dirty="0" smtClean="0">
                <a:solidFill>
                  <a:srgbClr val="0070C0"/>
                </a:solidFill>
              </a:rPr>
              <a:t>28 червня 1996 року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Вкраїно моя, незалежна державо,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Такою навіки ти стала поправу.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Бажання народу здійснились одвічні,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Тому поважайте закон цей </a:t>
            </a:r>
            <a:r>
              <a:rPr lang="uk-UA" dirty="0" err="1" smtClean="0"/>
              <a:t>повічно</a:t>
            </a:r>
            <a:r>
              <a:rPr lang="uk-UA" dirty="0" smtClean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Рефлексія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«Снігова куля»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Сьогодні на уроці я дізнався...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навчився…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можу це застосувати в таких випадках…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 додало </a:t>
            </a:r>
            <a:r>
              <a:rPr lang="uk-UA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вам настрою?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Прізвище, ім'я.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952" y="1628800"/>
            <a:ext cx="8528105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Його величність – закон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.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Відкрити презентацію (С:\10клас\Відкритий урок\Його величність закон.</a:t>
            </a:r>
            <a:r>
              <a:rPr lang="en-US" smtClean="0"/>
              <a:t>ppt</a:t>
            </a:r>
            <a:r>
              <a:rPr lang="ru-RU" smtClean="0"/>
              <a:t>)</a:t>
            </a:r>
          </a:p>
          <a:p>
            <a:r>
              <a:rPr lang="uk-UA" smtClean="0"/>
              <a:t>Створити перший слайд презентації за зразком на екрані.</a:t>
            </a:r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Історія українського права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800" smtClean="0"/>
              <a:t>І етап – «Звичаєве право»</a:t>
            </a:r>
          </a:p>
          <a:p>
            <a:r>
              <a:rPr lang="uk-UA" sz="2800" smtClean="0"/>
              <a:t>ІІ етап – </a:t>
            </a:r>
            <a:r>
              <a:rPr lang="uk-UA" sz="2800" smtClean="0">
                <a:hlinkClick r:id="rId2" action="ppaction://hlinksldjump"/>
              </a:rPr>
              <a:t>Російська Правда Ярослава Мудрого</a:t>
            </a:r>
            <a:endParaRPr lang="uk-UA" sz="2800" smtClean="0"/>
          </a:p>
          <a:p>
            <a:r>
              <a:rPr lang="uk-UA" sz="2800" smtClean="0"/>
              <a:t>ІІІ етап – </a:t>
            </a:r>
            <a:r>
              <a:rPr lang="uk-UA" sz="2800" smtClean="0">
                <a:hlinkClick r:id="rId3" action="ppaction://hlinksldjump"/>
              </a:rPr>
              <a:t>Магдебурзьке право</a:t>
            </a:r>
            <a:endParaRPr lang="uk-UA" sz="2800" smtClean="0"/>
          </a:p>
          <a:p>
            <a:r>
              <a:rPr lang="uk-UA" sz="2800" smtClean="0"/>
              <a:t>І</a:t>
            </a:r>
            <a:r>
              <a:rPr lang="en-US" sz="2800" smtClean="0"/>
              <a:t>V</a:t>
            </a:r>
            <a:r>
              <a:rPr lang="uk-UA" sz="2800" smtClean="0"/>
              <a:t> етап – </a:t>
            </a:r>
            <a:r>
              <a:rPr lang="uk-UA" sz="2800" smtClean="0">
                <a:hlinkClick r:id="rId4" action="ppaction://hlinksldjump"/>
              </a:rPr>
              <a:t>«Литовські Статути» </a:t>
            </a:r>
            <a:endParaRPr lang="uk-UA" sz="2800" smtClean="0"/>
          </a:p>
          <a:p>
            <a:r>
              <a:rPr lang="en-US" sz="2800" smtClean="0"/>
              <a:t>V</a:t>
            </a:r>
            <a:r>
              <a:rPr lang="uk-UA" sz="2800" smtClean="0"/>
              <a:t> етап – </a:t>
            </a:r>
            <a:r>
              <a:rPr lang="uk-UA" sz="2800" smtClean="0">
                <a:hlinkClick r:id="rId5" action="ppaction://hlinksldjump"/>
              </a:rPr>
              <a:t>Запорізька Січ</a:t>
            </a:r>
            <a:endParaRPr lang="uk-UA" sz="2800" smtClean="0"/>
          </a:p>
          <a:p>
            <a:r>
              <a:rPr lang="en-US" sz="2800" smtClean="0"/>
              <a:t>V</a:t>
            </a:r>
            <a:r>
              <a:rPr lang="uk-UA" sz="2800" smtClean="0"/>
              <a:t>І етап – </a:t>
            </a:r>
            <a:r>
              <a:rPr lang="uk-UA" sz="2800" smtClean="0">
                <a:hlinkClick r:id="rId6" action="ppaction://hlinksldjump"/>
              </a:rPr>
              <a:t>Березневі Статті Богдана Хмельницького</a:t>
            </a:r>
            <a:endParaRPr lang="uk-UA" sz="2800" smtClean="0"/>
          </a:p>
          <a:p>
            <a:r>
              <a:rPr lang="en-US" smtClean="0"/>
              <a:t>V</a:t>
            </a:r>
            <a:r>
              <a:rPr lang="uk-UA" smtClean="0"/>
              <a:t>ІІ етап  – </a:t>
            </a:r>
            <a:r>
              <a:rPr lang="uk-UA" smtClean="0">
                <a:hlinkClick r:id="rId7" action="ppaction://hlinksldjump"/>
              </a:rPr>
              <a:t>Конституція України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Створення гіперпосилання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975" cy="5068888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500" smtClean="0"/>
              <a:t>За допомогою гіперпосилань можна організува­ти перехід на </a:t>
            </a:r>
            <a:r>
              <a:rPr lang="uk-UA" sz="2500" smtClean="0">
                <a:solidFill>
                  <a:srgbClr val="0070C0"/>
                </a:solidFill>
              </a:rPr>
              <a:t>означений файл</a:t>
            </a:r>
            <a:r>
              <a:rPr lang="uk-UA" sz="2500" smtClean="0"/>
              <a:t>, що знаходиться на комп'ютері, на будь-який </a:t>
            </a:r>
            <a:r>
              <a:rPr lang="uk-UA" sz="2500" smtClean="0">
                <a:solidFill>
                  <a:srgbClr val="0070C0"/>
                </a:solidFill>
              </a:rPr>
              <a:t>слайд </a:t>
            </a:r>
            <a:r>
              <a:rPr lang="uk-UA" sz="2500" smtClean="0"/>
              <a:t>цієї презентації, на </a:t>
            </a:r>
            <a:r>
              <a:rPr lang="uk-UA" sz="2500" smtClean="0">
                <a:solidFill>
                  <a:srgbClr val="0070C0"/>
                </a:solidFill>
              </a:rPr>
              <a:t>новий документ </a:t>
            </a:r>
            <a:r>
              <a:rPr lang="uk-UA" sz="2500" smtClean="0"/>
              <a:t>та на </a:t>
            </a:r>
            <a:r>
              <a:rPr lang="uk-UA" sz="2500" smtClean="0">
                <a:solidFill>
                  <a:srgbClr val="0070C0"/>
                </a:solidFill>
              </a:rPr>
              <a:t>електронну адресу</a:t>
            </a:r>
            <a:r>
              <a:rPr lang="uk-UA" sz="2500" smtClean="0"/>
              <a:t>.</a:t>
            </a:r>
            <a:endParaRPr lang="ru-RU" sz="2500" smtClean="0"/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500" smtClean="0"/>
              <a:t>Щоб організувати гіперпосилання, необхідно:</a:t>
            </a:r>
            <a:endParaRPr lang="ru-RU" sz="2500" smtClean="0"/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500" smtClean="0"/>
              <a:t>- виділити об'єкт, за яким буде закріплено гіперпосилання (на­приклад фрагмент тексту (слово) або автофігура);</a:t>
            </a:r>
            <a:endParaRPr lang="ru-RU" sz="2500" smtClean="0"/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500" smtClean="0"/>
              <a:t>- виконати команду </a:t>
            </a:r>
            <a:r>
              <a:rPr lang="uk-UA" sz="2500" i="1" smtClean="0"/>
              <a:t>Вставка/ Гиперпосилання</a:t>
            </a:r>
            <a:r>
              <a:rPr lang="uk-UA" sz="2500" smtClean="0"/>
              <a:t> або на панелі інструментів вибрати кнопку Добавляння </a:t>
            </a:r>
            <a:r>
              <a:rPr lang="uk-UA" sz="2500" i="1" smtClean="0"/>
              <a:t>Гиперпосилання</a:t>
            </a:r>
            <a:r>
              <a:rPr lang="uk-UA" sz="2500" smtClean="0"/>
              <a:t>;</a:t>
            </a:r>
            <a:endParaRPr lang="ru-RU" sz="2500" smtClean="0"/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500" smtClean="0"/>
              <a:t>- вибрати потрібний тип гіперпосилання та необхідні парамет­ри (наприклад, ім'я файлу, який потрібно завантажити, чи номер слайда, на який здійснюється перехід).</a:t>
            </a:r>
            <a:endParaRPr lang="ru-RU" sz="25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 2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виділити текст «Звичаєве право»</a:t>
            </a:r>
          </a:p>
          <a:p>
            <a:r>
              <a:rPr lang="uk-UA" smtClean="0"/>
              <a:t>Вставка\ Гіперпосилання\ місце у документі</a:t>
            </a:r>
          </a:p>
          <a:p>
            <a:r>
              <a:rPr lang="uk-UA" smtClean="0"/>
              <a:t>вказати слайд, на котрий потрібно перейти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 3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«Звичаєве право»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988" y="1268413"/>
            <a:ext cx="6624637" cy="1584325"/>
          </a:xfrm>
        </p:spPr>
        <p:txBody>
          <a:bodyPr rtlCol="0">
            <a:normAutofit fontScale="62500" lnSpcReduction="20000"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dirty="0" smtClean="0"/>
              <a:t>Древні люди законів не знали,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dirty="0" smtClean="0"/>
              <a:t>Свою мету силою здобували.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dirty="0" smtClean="0"/>
              <a:t>«Око за око» – закон кривавий,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dirty="0" smtClean="0"/>
              <a:t>Правом «звичайним» його називали. </a:t>
            </a:r>
            <a:endParaRPr lang="ru-RU" sz="4000" dirty="0"/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971550" y="3716338"/>
            <a:ext cx="7488238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latin typeface="Calibri" pitchFamily="34" charset="0"/>
              </a:rPr>
              <a:t>Історія права на Україні починається з усних правових норм – «звичайного права». Це – дозволені державою і обов'язкові для населення стародавні звичаї.</a:t>
            </a:r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Руська Правда 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Ярослава Мудрого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450" y="1628775"/>
            <a:ext cx="6264275" cy="1944688"/>
          </a:xfrm>
        </p:spPr>
        <p:txBody>
          <a:bodyPr rtlCol="0">
            <a:normAutofit fontScale="70000" lnSpcReduction="20000"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sz="3600" dirty="0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600" dirty="0" smtClean="0"/>
              <a:t>Новий етап українського права –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600" dirty="0" smtClean="0"/>
              <a:t>Руська Правда Мудрого Ярослава.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600" dirty="0" smtClean="0"/>
              <a:t>З тих пір, хто закон не хотів поважати,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600" dirty="0" smtClean="0"/>
              <a:t>Мусив штраф грошовий віддавати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971550" y="3716338"/>
            <a:ext cx="7488238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latin typeface="Calibri" pitchFamily="34" charset="0"/>
              </a:rPr>
              <a:t>У 1016 році князь Ярослав Мудрий видав закон «Руська Правда», за яким було обмежено феодальне свавілля, проте збільшилась феодальна нерівність.</a:t>
            </a:r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371</Words>
  <Application>Microsoft Office PowerPoint</Application>
  <PresentationFormat>Экран (4:3)</PresentationFormat>
  <Paragraphs>53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Curnos™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Немає нічого сильнішого за знання, воно завжди і в усьому переважає… Платон. Знання права заслуговує найвищої шани.</dc:title>
  <dc:creator>Олег</dc:creator>
  <cp:lastModifiedBy>Favoryt-B</cp:lastModifiedBy>
  <cp:revision>22</cp:revision>
  <dcterms:created xsi:type="dcterms:W3CDTF">2013-01-10T15:00:54Z</dcterms:created>
  <dcterms:modified xsi:type="dcterms:W3CDTF">2016-03-13T16:36:55Z</dcterms:modified>
</cp:coreProperties>
</file>