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Default ContentType="image/jpeg" Extension="jpe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wmf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71" autoAdjust="0"/>
  </p:normalViewPr>
  <p:slideViewPr>
    <p:cSldViewPr>
      <p:cViewPr varScale="1">
        <p:scale>
          <a:sx n="72" d="100"/>
          <a:sy n="72" d="100"/>
        </p:scale>
        <p:origin x="-49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A4FAD-D701-409A-BB0A-E0E5B38D3FA0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3F266-454E-4809-8C27-3FADBCDE68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E9452-9345-4996-AECD-A0916550A4D6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2FD2A-5B52-4F13-986C-B77C554E08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173E7-1B49-4806-8531-F8D7F2163AB9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45AE1-2B1D-46DB-B0FC-578224AF7F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CA1B6-AF01-4A95-9519-8D8C22B36E27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9E151-326D-46FE-B90A-BDFA3DBE13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48004-2860-43B8-83BA-9C56A2313365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63B44-3E91-46FE-AEC1-07D2BB2E1D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38E96-4030-4C6B-A9E6-4037CC778152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86298-EE0F-4A39-AB3D-988062B9CD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289CE-E7D5-4E18-8A82-51E75BB8919D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A42E3-8F49-4B4B-91BE-EC9988267B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3BE87-E190-47B6-AC44-7D69CD301931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F8254-D487-4E1F-88EA-DEB110DFB5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1EE60-0850-408B-8EFE-7620B9C42109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339DD-8874-470F-BE17-8EB7245990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D1B73-CB93-42A0-A9CF-BBAE014E8127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A44D6-4404-48E0-8C54-FCBA4A3887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44540-FA6B-4826-B6FE-F100DA3878DC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949D3-46A3-4ED9-8503-67D7F781EF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8" Target="../slideLayouts/slideLayout8.xml" Type="http://schemas.openxmlformats.org/officeDocument/2006/relationships/slideLayout"/><Relationship Id="rId13" Target="../media/image1.jpeg" Type="http://schemas.openxmlformats.org/officeDocument/2006/relationships/image"/><Relationship Id="rId3" Target="../slideLayouts/slideLayout3.xml" Type="http://schemas.openxmlformats.org/officeDocument/2006/relationships/slideLayout"/><Relationship Id="rId7" Target="../slideLayouts/slideLayout7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1" Target="../slideLayouts/slideLayout1.xml" Type="http://schemas.openxmlformats.org/officeDocument/2006/relationships/slideLayout"/><Relationship Id="rId6" Target="../slideLayouts/slideLayout6.xml" Type="http://schemas.openxmlformats.org/officeDocument/2006/relationships/slideLayout"/><Relationship Id="rId11" Target="../slideLayouts/slideLayout11.xml" Type="http://schemas.openxmlformats.org/officeDocument/2006/relationships/slideLayout"/><Relationship Id="rId5" Target="../slideLayouts/slideLayout5.xml" Type="http://schemas.openxmlformats.org/officeDocument/2006/relationships/slideLayout"/><Relationship Id="rId10" Target="../slideLayouts/slideLayout10.xml" Type="http://schemas.openxmlformats.org/officeDocument/2006/relationships/slideLayout"/><Relationship Id="rId4" Target="../slideLayouts/slideLayout4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 b="-10284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2F1B3FE-D19C-44EC-B1A9-C07C32E81157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80AE28A-5E05-4E75-B8E4-DE76C4DD4A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484784"/>
            <a:ext cx="8229600" cy="3672408"/>
          </a:xfrm>
        </p:spPr>
        <p:txBody>
          <a:bodyPr rtlCol="0">
            <a:normAutofit fontScale="900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uk-UA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Немає нічого сильнішого за знання,</a:t>
            </a:r>
            <a:r>
              <a:rPr lang="ru-RU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воно завжди і в усьому переважає…</a:t>
            </a:r>
            <a:r>
              <a:rPr lang="ru-RU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Платон</a:t>
            </a:r>
            <a:r>
              <a:rPr lang="uk-UA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uk-UA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Знання </a:t>
            </a:r>
            <a:r>
              <a:rPr lang="uk-UA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права заслуговує найвищої шани</a:t>
            </a:r>
            <a:r>
              <a:rPr lang="uk-UA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br>
              <a:rPr lang="uk-UA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sz="3600" b="1" i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Ульпіан</a:t>
            </a:r>
            <a:r>
              <a:rPr lang="uk-UA" sz="36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(грецький філософ)</a:t>
            </a:r>
            <a:endParaRPr lang="ru-RU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1500" y="339725"/>
            <a:ext cx="8229600" cy="1143000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Рефлексія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530" name="Объект 2"/>
          <p:cNvSpPr>
            <a:spLocks noGrp="1"/>
          </p:cNvSpPr>
          <p:nvPr>
            <p:ph idx="1"/>
          </p:nvPr>
        </p:nvSpPr>
        <p:spPr>
          <a:xfrm>
            <a:off x="4284663" y="1600200"/>
            <a:ext cx="4402137" cy="4525963"/>
          </a:xfr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</p:spPr>
        <p:txBody>
          <a:bodyPr/>
          <a:lstStyle/>
          <a:p>
            <a:r>
              <a:rPr lang="uk-UA" smtClean="0"/>
              <a:t>Я вмію….</a:t>
            </a:r>
          </a:p>
          <a:p>
            <a:r>
              <a:rPr lang="uk-UA" smtClean="0"/>
              <a:t>Я знаю…</a:t>
            </a:r>
            <a:endParaRPr lang="ru-RU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Історія українського права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338" name="Объект 2"/>
          <p:cNvSpPr>
            <a:spLocks noGrp="1"/>
          </p:cNvSpPr>
          <p:nvPr>
            <p:ph idx="1"/>
          </p:nvPr>
        </p:nvSpPr>
        <p:spPr>
          <a:xfrm>
            <a:off x="3635375" y="1628775"/>
            <a:ext cx="5062538" cy="4968875"/>
          </a:xfr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</p:spPr>
        <p:txBody>
          <a:bodyPr/>
          <a:lstStyle/>
          <a:p>
            <a:r>
              <a:rPr lang="uk-UA" sz="2800" smtClean="0"/>
              <a:t>І етап – «Звичаєве право»</a:t>
            </a:r>
          </a:p>
          <a:p>
            <a:r>
              <a:rPr lang="uk-UA" sz="2800" smtClean="0"/>
              <a:t>ІІ етап – Російська Правда Ярослава Мудрого</a:t>
            </a:r>
          </a:p>
          <a:p>
            <a:r>
              <a:rPr lang="uk-UA" sz="2800" smtClean="0"/>
              <a:t>ІІІ етап – Магдебурзьке право</a:t>
            </a:r>
          </a:p>
          <a:p>
            <a:r>
              <a:rPr lang="uk-UA" sz="2800" smtClean="0"/>
              <a:t>І</a:t>
            </a:r>
            <a:r>
              <a:rPr lang="en-US" sz="2800" smtClean="0"/>
              <a:t>V</a:t>
            </a:r>
            <a:r>
              <a:rPr lang="uk-UA" sz="2800" smtClean="0"/>
              <a:t> етап – «Литовські Статути» </a:t>
            </a:r>
          </a:p>
          <a:p>
            <a:r>
              <a:rPr lang="en-US" sz="2800" smtClean="0"/>
              <a:t>V</a:t>
            </a:r>
            <a:r>
              <a:rPr lang="uk-UA" sz="2800" smtClean="0"/>
              <a:t> етап – Запорізька Січ</a:t>
            </a:r>
          </a:p>
          <a:p>
            <a:r>
              <a:rPr lang="en-US" sz="2800" smtClean="0"/>
              <a:t>V</a:t>
            </a:r>
            <a:r>
              <a:rPr lang="uk-UA" sz="2800" smtClean="0"/>
              <a:t>І етап – Березневі Статті Богдана Хмельницького</a:t>
            </a:r>
          </a:p>
          <a:p>
            <a:r>
              <a:rPr lang="en-US" smtClean="0"/>
              <a:t>V</a:t>
            </a:r>
            <a:r>
              <a:rPr lang="uk-UA" smtClean="0"/>
              <a:t>ІІ етап  – Конституція України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2721" y="630238"/>
            <a:ext cx="7009109" cy="1143000"/>
          </a:xfrm>
        </p:spPr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«Звичаєве право»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1413" y="2060575"/>
            <a:ext cx="6624637" cy="3168650"/>
          </a:xfr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</p:spPr>
        <p:txBody>
          <a:bodyPr/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000" dirty="0" smtClean="0"/>
              <a:t>Древні люди законів не знали,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000" dirty="0" smtClean="0"/>
              <a:t>Свою мету силою здобували.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000" dirty="0" smtClean="0"/>
              <a:t>«Око за око» – закон кривавий,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000" dirty="0" smtClean="0"/>
              <a:t>Правом «звичайним» його називали.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6325" y="225425"/>
            <a:ext cx="8229600" cy="1143000"/>
          </a:xfrm>
        </p:spPr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Руська Правда 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Ярослава Мудрого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8175" y="2492375"/>
            <a:ext cx="7127875" cy="2952750"/>
          </a:xfr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</p:spPr>
        <p:txBody>
          <a:bodyPr/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sz="3600" dirty="0" smtClean="0"/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600" dirty="0" smtClean="0"/>
              <a:t>Новий етап українського права –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600" dirty="0" smtClean="0"/>
              <a:t>Руська Правда Мудрого Ярослава.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600" dirty="0" smtClean="0"/>
              <a:t>З тих пір, хто закон не хотів поважати,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600" dirty="0" smtClean="0"/>
              <a:t>Мусив штраф грошовий віддавати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6325" y="195263"/>
            <a:ext cx="8229600" cy="1143000"/>
          </a:xfrm>
        </p:spPr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Магдебурзьке право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2938" y="2349500"/>
            <a:ext cx="7200900" cy="2663825"/>
          </a:xfr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</p:spPr>
        <p:txBody>
          <a:bodyPr/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 smtClean="0"/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Наступний крок – Магдебурзьке право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В феодальній країні панує поправу.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/>
              <a:t>К</a:t>
            </a:r>
            <a:r>
              <a:rPr lang="uk-UA" dirty="0" smtClean="0"/>
              <a:t>ожному місту – власний закон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І проблемам нема перепон.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1555" y="195392"/>
            <a:ext cx="7772400" cy="1470024"/>
          </a:xfrm>
        </p:spPr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«Литовські Статути»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434" name="Объект 2"/>
          <p:cNvSpPr>
            <a:spLocks noGrp="1"/>
          </p:cNvSpPr>
          <p:nvPr>
            <p:ph type="subTitle" idx="1"/>
          </p:nvPr>
        </p:nvSpPr>
        <p:spPr>
          <a:xfrm>
            <a:off x="2843213" y="2349500"/>
            <a:ext cx="6049962" cy="3311525"/>
          </a:xfr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</p:spPr>
        <p:txBody>
          <a:bodyPr/>
          <a:lstStyle/>
          <a:p>
            <a:r>
              <a:rPr lang="uk-UA" sz="2800" smtClean="0">
                <a:solidFill>
                  <a:schemeClr val="tx1"/>
                </a:solidFill>
              </a:rPr>
              <a:t>Війни, неволя, навали Литви,</a:t>
            </a:r>
          </a:p>
          <a:p>
            <a:r>
              <a:rPr lang="uk-UA" sz="2800" smtClean="0">
                <a:solidFill>
                  <a:schemeClr val="tx1"/>
                </a:solidFill>
              </a:rPr>
              <a:t>«Статут Литовський» законом ввели.</a:t>
            </a:r>
          </a:p>
          <a:p>
            <a:r>
              <a:rPr lang="uk-UA" sz="2800" smtClean="0">
                <a:solidFill>
                  <a:schemeClr val="tx1"/>
                </a:solidFill>
              </a:rPr>
              <a:t>І українці повинні звикати</a:t>
            </a:r>
          </a:p>
          <a:p>
            <a:r>
              <a:rPr lang="uk-UA" sz="2800" smtClean="0">
                <a:solidFill>
                  <a:schemeClr val="tx1"/>
                </a:solidFill>
              </a:rPr>
              <a:t>Закони чужинців однак поважати</a:t>
            </a:r>
            <a:r>
              <a:rPr lang="uk-UA" sz="3100" smtClean="0">
                <a:solidFill>
                  <a:schemeClr val="tx1"/>
                </a:solidFill>
              </a:rPr>
              <a:t>.</a:t>
            </a:r>
          </a:p>
          <a:p>
            <a:endParaRPr lang="ru-RU" sz="36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1863" y="558800"/>
            <a:ext cx="8229600" cy="1143000"/>
          </a:xfrm>
        </p:spPr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Запорізька Січ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513" y="2349500"/>
            <a:ext cx="6948487" cy="3240088"/>
          </a:xfr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</p:spPr>
        <p:txBody>
          <a:bodyPr/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 smtClean="0"/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Вість про республіку демократичну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Швидкість одержала фантастичну!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Січ Запорізька, Січ козаків – 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Вертає в часи минулих віків!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1863" y="558800"/>
            <a:ext cx="8229600" cy="1143000"/>
          </a:xfrm>
        </p:spPr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Березневі Статті 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Богдана Хмельницького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>
          <a:xfrm>
            <a:off x="2797175" y="2636838"/>
            <a:ext cx="6346825" cy="2981325"/>
          </a:xfr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</p:spPr>
        <p:txBody>
          <a:bodyPr/>
          <a:lstStyle/>
          <a:p>
            <a:r>
              <a:rPr lang="uk-UA" smtClean="0"/>
              <a:t>правовий документ, що визначав автономне політичне і правове становище України  в складі Росії.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7763" y="195263"/>
            <a:ext cx="8229600" cy="1143000"/>
          </a:xfrm>
        </p:spPr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Конституція України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713" y="1600200"/>
            <a:ext cx="6923087" cy="4525963"/>
          </a:xfr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</p:spPr>
        <p:txBody>
          <a:bodyPr/>
          <a:lstStyle/>
          <a:p>
            <a:pPr marL="0" indent="0" algn="r">
              <a:buFont typeface="Arial" charset="0"/>
              <a:buNone/>
            </a:pPr>
            <a:r>
              <a:rPr lang="uk-UA" sz="4000" smtClean="0">
                <a:solidFill>
                  <a:srgbClr val="0070C0"/>
                </a:solidFill>
              </a:rPr>
              <a:t>28 червня 1996 року</a:t>
            </a:r>
          </a:p>
          <a:p>
            <a:pPr marL="0" indent="0" algn="ctr">
              <a:buFont typeface="Arial" charset="0"/>
              <a:buNone/>
            </a:pPr>
            <a:endParaRPr lang="uk-UA" smtClean="0"/>
          </a:p>
          <a:p>
            <a:pPr marL="0" indent="0" algn="ctr">
              <a:buFont typeface="Arial" charset="0"/>
              <a:buNone/>
            </a:pPr>
            <a:r>
              <a:rPr lang="uk-UA" smtClean="0"/>
              <a:t>Вкраїно моя, незалежна державо,</a:t>
            </a:r>
          </a:p>
          <a:p>
            <a:pPr marL="0" indent="0" algn="ctr">
              <a:buFont typeface="Arial" charset="0"/>
              <a:buNone/>
            </a:pPr>
            <a:r>
              <a:rPr lang="uk-UA" smtClean="0"/>
              <a:t>Такою навіки ти стала поправу.</a:t>
            </a:r>
          </a:p>
          <a:p>
            <a:pPr marL="0" indent="0" algn="ctr">
              <a:buFont typeface="Arial" charset="0"/>
              <a:buNone/>
            </a:pPr>
            <a:r>
              <a:rPr lang="uk-UA" smtClean="0"/>
              <a:t>Бажання народу здійснились одвічні,</a:t>
            </a:r>
          </a:p>
          <a:p>
            <a:pPr marL="0" indent="0" algn="ctr">
              <a:buFont typeface="Arial" charset="0"/>
              <a:buNone/>
            </a:pPr>
            <a:r>
              <a:rPr lang="uk-UA" smtClean="0"/>
              <a:t>Тому поважайте закон цей повічно.</a:t>
            </a:r>
          </a:p>
          <a:p>
            <a:pPr marL="0" indent="0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161</Words>
  <Application>Microsoft Office PowerPoint</Application>
  <PresentationFormat>Экран (4:3)</PresentationFormat>
  <Paragraphs>39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Calibri</vt:lpstr>
      <vt:lpstr>Arial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Немає нічого сильнішого за знання, воно завжди і в усьому переважає… Платон. Знання права заслуговує найвищої шани. Ульпіан (грецький філософ)</dc:title>
  <dc:creator>Олег</dc:creator>
  <cp:lastModifiedBy>Favoryt-B</cp:lastModifiedBy>
  <cp:revision>4</cp:revision>
  <dcterms:created xsi:type="dcterms:W3CDTF">2013-01-10T20:43:02Z</dcterms:created>
  <dcterms:modified xsi:type="dcterms:W3CDTF">2016-03-13T17:23:44Z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190243</vt:lpwstr>
  </property>
  <property fmtid="{D5CDD505-2E9C-101B-9397-08002B2CF9AE}" name="NXPowerLiteVersion" pid="3">
    <vt:lpwstr>D4.1.4</vt:lpwstr>
  </property>
</Properties>
</file>