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theme+xml" PartName="/ppt/theme/theme2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theme+xml" PartName="/ppt/theme/theme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  <p:sldMasterId id="2147483696" r:id="rId3"/>
    <p:sldMasterId id="2147483714" r:id="rId4"/>
  </p:sldMasterIdLst>
  <p:notesMasterIdLst>
    <p:notesMasterId r:id="rId50"/>
  </p:notesMasterIdLst>
  <p:sldIdLst>
    <p:sldId id="256" r:id="rId5"/>
    <p:sldId id="257" r:id="rId6"/>
    <p:sldId id="258" r:id="rId7"/>
    <p:sldId id="259" r:id="rId8"/>
    <p:sldId id="260" r:id="rId9"/>
    <p:sldId id="261" r:id="rId10"/>
    <p:sldId id="280" r:id="rId11"/>
    <p:sldId id="276" r:id="rId12"/>
    <p:sldId id="262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264" r:id="rId42"/>
    <p:sldId id="271" r:id="rId43"/>
    <p:sldId id="275" r:id="rId44"/>
    <p:sldId id="272" r:id="rId45"/>
    <p:sldId id="279" r:id="rId46"/>
    <p:sldId id="273" r:id="rId47"/>
    <p:sldId id="274" r:id="rId48"/>
    <p:sldId id="278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A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37" autoAdjust="0"/>
  </p:normalViewPr>
  <p:slideViewPr>
    <p:cSldViewPr snapToGrid="0">
      <p:cViewPr varScale="1">
        <p:scale>
          <a:sx n="75" d="100"/>
          <a:sy n="75" d="100"/>
        </p:scale>
        <p:origin x="29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CE9F0-C771-466C-A5D5-DF65A5E506F7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BE845-9220-4CDE-8CEC-7A6DD1A86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47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BE845-9220-4CDE-8CEC-7A6DD1A861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557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CBE845-9220-4CDE-8CEC-7A6DD1A86102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86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1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365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211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34233-AC08-4D57-A79A-D3D45AE601D2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386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7A51-EB4A-401F-A98B-CF94E48F1B3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5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6FBE9-E9AC-4C2F-A1EA-06121A97322B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91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C9552-F277-4D2C-8717-11114FFD8BC2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66D8E-447C-4DF5-AD01-C118177548F9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208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7FC4-4FEC-40B2-B6E4-138F9009890D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55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BDF0-BAE4-4496-92F0-4FC7A39B3BF3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061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9274E-FA78-4B2D-BBCE-DBC5F3495346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117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593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EA07D-383E-42C9-B016-3264133D2CDD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349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CD12-ABC9-49B6-A58C-0443261115BE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13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B9EFE-C073-4555-B846-D3A83937FD90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361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952D-0842-4F13-A485-21506F4ADB93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37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C323B-566B-46A0-A72D-EA4169826C1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496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7B866-FFAC-49E2-9EA8-DE5447D3B798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63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A4DF1-1508-42C4-9AE5-2385F9EE2CB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778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F6D91-504E-4200-B850-7D68515754AA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0941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4765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C753C-C130-41AD-AC7F-F0237B32882B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840632"/>
      </p:ext>
    </p:extLst>
  </p:cSld>
  <p:clrMapOvr>
    <a:masterClrMapping/>
  </p:clrMapOvr>
  <p:transition>
    <p:pull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34233-AC08-4D57-A79A-D3D45AE601D2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3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594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7A51-EB4A-401F-A98B-CF94E48F1B3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09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6FBE9-E9AC-4C2F-A1EA-06121A97322B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92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C9552-F277-4D2C-8717-11114FFD8BC2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8045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66D8E-447C-4DF5-AD01-C118177548F9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035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7FC4-4FEC-40B2-B6E4-138F9009890D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7315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BDF0-BAE4-4496-92F0-4FC7A39B3BF3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775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9274E-FA78-4B2D-BBCE-DBC5F3495346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860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EA07D-383E-42C9-B016-3264133D2CDD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7522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CD12-ABC9-49B6-A58C-0443261115BE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026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B9EFE-C073-4555-B846-D3A83937FD90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377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2623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952D-0842-4F13-A485-21506F4ADB93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974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C323B-566B-46A0-A72D-EA4169826C1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6225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7B866-FFAC-49E2-9EA8-DE5447D3B798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481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A4DF1-1508-42C4-9AE5-2385F9EE2CB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4114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F6D91-504E-4200-B850-7D68515754AA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620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4765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C753C-C130-41AD-AC7F-F0237B32882B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87735"/>
      </p:ext>
    </p:extLst>
  </p:cSld>
  <p:clrMapOvr>
    <a:masterClrMapping/>
  </p:clrMapOvr>
  <p:transition>
    <p:pull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34233-AC08-4D57-A79A-D3D45AE601D2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199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7A51-EB4A-401F-A98B-CF94E48F1B3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9923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6FBE9-E9AC-4C2F-A1EA-06121A97322B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8306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C9552-F277-4D2C-8717-11114FFD8BC2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2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547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66D8E-447C-4DF5-AD01-C118177548F9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9765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7FC4-4FEC-40B2-B6E4-138F9009890D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1578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BDF0-BAE4-4496-92F0-4FC7A39B3BF3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2536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9274E-FA78-4B2D-BBCE-DBC5F3495346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731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EA07D-383E-42C9-B016-3264133D2CDD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293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CD12-ABC9-49B6-A58C-0443261115BE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6545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B9EFE-C073-4555-B846-D3A83937FD90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7157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952D-0842-4F13-A485-21506F4ADB93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1367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3467" y="7905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97951" y="28860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C323B-566B-46A0-A72D-EA4169826C1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7219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7B866-FFAC-49E2-9EA8-DE5447D3B798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84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2330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A4DF1-1508-42C4-9AE5-2385F9EE2CB4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4454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F6D91-504E-4200-B850-7D68515754AA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732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4765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C753C-C130-41AD-AC7F-F0237B32882B}" type="slidenum">
              <a:rPr lang="en-US">
                <a:solidFill>
                  <a:srgbClr val="90C22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15248"/>
      </p:ext>
    </p:extLst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172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615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28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0E78C-E351-46C8-A0FB-00195B424F4F}" type="datetimeFigureOut">
              <a:rPr lang="ru-RU" smtClean="0"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45B96-F50D-4FFB-BA32-A4F08E5D7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013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8D43512-FEFA-4585-999A-2C3EE8A002CA}" type="slidenum">
              <a:rPr lang="en-US">
                <a:solidFill>
                  <a:srgbClr val="90C226"/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90C226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34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8D43512-FEFA-4585-999A-2C3EE8A002CA}" type="slidenum">
              <a:rPr lang="en-US">
                <a:solidFill>
                  <a:srgbClr val="90C226"/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90C226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11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10583" y="-7938"/>
            <a:ext cx="12225868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12801" y="609600"/>
            <a:ext cx="846455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12801" y="2160589"/>
            <a:ext cx="8464551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251" y="6042026"/>
            <a:ext cx="912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0" y="6042026"/>
            <a:ext cx="61637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3667" y="6042026"/>
            <a:ext cx="6836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8D43512-FEFA-4585-999A-2C3EE8A002CA}" type="slidenum">
              <a:rPr lang="en-US">
                <a:solidFill>
                  <a:srgbClr val="90C226"/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90C226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84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13.xml" Type="http://schemas.openxmlformats.org/officeDocument/2006/relationships/slideLayout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30.xml" Type="http://schemas.openxmlformats.org/officeDocument/2006/relationships/slideLayout"/><Relationship Id="rId4" Target="../media/image23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30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30.xml" Type="http://schemas.openxmlformats.org/officeDocument/2006/relationships/slideLayout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37.jpeg" Type="http://schemas.openxmlformats.org/officeDocument/2006/relationships/image"/><Relationship Id="rId4" Target="../media/image36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40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44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media/image45.jpeg" Type="http://schemas.openxmlformats.org/officeDocument/2006/relationships/image"/><Relationship Id="rId1" Target="../slideLayouts/slideLayout47.xml" Type="http://schemas.openxmlformats.org/officeDocument/2006/relationships/slideLayout"/><Relationship Id="rId6" Target="../media/image49.jpeg" Type="http://schemas.openxmlformats.org/officeDocument/2006/relationships/image"/><Relationship Id="rId5" Target="../media/image48.jpeg" Type="http://schemas.openxmlformats.org/officeDocument/2006/relationships/image"/><Relationship Id="rId4" Target="../media/image47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media/image50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52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3.jpeg" Type="http://schemas.openxmlformats.org/officeDocument/2006/relationships/image"/><Relationship Id="rId4" Target="Project%201.avi" TargetMode="External" Type="http://schemas.openxmlformats.org/officeDocument/2006/relationships/hyperlink"/></Relationships>
</file>

<file path=ppt/slides/_rels/slide20.xml.rels><?xml version="1.0" encoding="UTF-8" standalone="yes" ?><Relationships xmlns="http://schemas.openxmlformats.org/package/2006/relationships"><Relationship Id="rId3" Target="../media/image54.jpeg" Type="http://schemas.openxmlformats.org/officeDocument/2006/relationships/image"/><Relationship Id="rId7" Target="../media/image58.jpeg" Type="http://schemas.openxmlformats.org/officeDocument/2006/relationships/image"/><Relationship Id="rId2" Target="../media/image53.jpeg" Type="http://schemas.openxmlformats.org/officeDocument/2006/relationships/image"/><Relationship Id="rId1" Target="../slideLayouts/slideLayout47.xml" Type="http://schemas.openxmlformats.org/officeDocument/2006/relationships/slideLayout"/><Relationship Id="rId6" Target="../media/image57.jpeg" Type="http://schemas.openxmlformats.org/officeDocument/2006/relationships/image"/><Relationship Id="rId5" Target="../media/image56.jpeg" Type="http://schemas.openxmlformats.org/officeDocument/2006/relationships/image"/><Relationship Id="rId4" Target="../media/image55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media/image60.jpeg" Type="http://schemas.openxmlformats.org/officeDocument/2006/relationships/image"/><Relationship Id="rId2" Target="../media/image59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62.jpeg" Type="http://schemas.openxmlformats.org/officeDocument/2006/relationships/image"/><Relationship Id="rId4" Target="../media/image61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63.jpeg" Type="http://schemas.openxmlformats.org/officeDocument/2006/relationships/image"/><Relationship Id="rId2" Target="../media/image54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64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3" Target="../media/image66.jpeg" Type="http://schemas.openxmlformats.org/officeDocument/2006/relationships/image"/><Relationship Id="rId2" Target="../media/image65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67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3" Target="../media/image69.jpeg" Type="http://schemas.openxmlformats.org/officeDocument/2006/relationships/image"/><Relationship Id="rId2" Target="../media/image68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70.jpe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72.jpeg" Type="http://schemas.openxmlformats.org/officeDocument/2006/relationships/image"/><Relationship Id="rId2" Target="../media/image71.jpeg" Type="http://schemas.openxmlformats.org/officeDocument/2006/relationships/image"/><Relationship Id="rId1" Target="../slideLayouts/slideLayout47.xml" Type="http://schemas.openxmlformats.org/officeDocument/2006/relationships/slideLayout"/><Relationship Id="rId6" Target="../media/image75.jpeg" Type="http://schemas.openxmlformats.org/officeDocument/2006/relationships/image"/><Relationship Id="rId5" Target="../media/image74.jpeg" Type="http://schemas.openxmlformats.org/officeDocument/2006/relationships/image"/><Relationship Id="rId4" Target="../media/image73.jpe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77.jpeg" Type="http://schemas.openxmlformats.org/officeDocument/2006/relationships/image"/><Relationship Id="rId2" Target="../media/image76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79.jpeg" Type="http://schemas.openxmlformats.org/officeDocument/2006/relationships/image"/><Relationship Id="rId4" Target="../media/image78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81.jpeg" Type="http://schemas.openxmlformats.org/officeDocument/2006/relationships/image"/><Relationship Id="rId2" Target="../media/image80.jpeg" Type="http://schemas.openxmlformats.org/officeDocument/2006/relationships/image"/><Relationship Id="rId1" Target="../slideLayouts/slideLayout47.xml" Type="http://schemas.openxmlformats.org/officeDocument/2006/relationships/slideLayout"/><Relationship Id="rId6" Target="../media/image84.jpeg" Type="http://schemas.openxmlformats.org/officeDocument/2006/relationships/image"/><Relationship Id="rId5" Target="../media/image83.jpeg" Type="http://schemas.openxmlformats.org/officeDocument/2006/relationships/image"/><Relationship Id="rId4" Target="../media/image82.jpeg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86.jpeg" Type="http://schemas.openxmlformats.org/officeDocument/2006/relationships/image"/><Relationship Id="rId2" Target="../media/image85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77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88.jpeg" Type="http://schemas.openxmlformats.org/officeDocument/2006/relationships/image"/><Relationship Id="rId7" Target="../media/image92.jpeg" Type="http://schemas.openxmlformats.org/officeDocument/2006/relationships/image"/><Relationship Id="rId2" Target="../media/image87.jpeg" Type="http://schemas.openxmlformats.org/officeDocument/2006/relationships/image"/><Relationship Id="rId1" Target="../slideLayouts/slideLayout47.xml" Type="http://schemas.openxmlformats.org/officeDocument/2006/relationships/slideLayout"/><Relationship Id="rId6" Target="../media/image91.jpeg" Type="http://schemas.openxmlformats.org/officeDocument/2006/relationships/image"/><Relationship Id="rId5" Target="../media/image90.jpeg" Type="http://schemas.openxmlformats.org/officeDocument/2006/relationships/image"/><Relationship Id="rId4" Target="../media/image89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3" Target="../media/image94.jpeg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87.jpeg" Type="http://schemas.openxmlformats.org/officeDocument/2006/relationships/image"/><Relationship Id="rId4" Target="../media/image95.jpeg" Type="http://schemas.openxmlformats.org/officeDocument/2006/relationships/image"/></Relationships>
</file>

<file path=ppt/slides/_rels/slide31.xml.rels><?xml version="1.0" encoding="UTF-8" standalone="yes" ?><Relationships xmlns="http://schemas.openxmlformats.org/package/2006/relationships"><Relationship Id="rId3" Target="../media/image97.jpeg" Type="http://schemas.openxmlformats.org/officeDocument/2006/relationships/image"/><Relationship Id="rId2" Target="../media/image96.jpeg" Type="http://schemas.openxmlformats.org/officeDocument/2006/relationships/image"/><Relationship Id="rId1" Target="../slideLayouts/slideLayout46.xml" Type="http://schemas.openxmlformats.org/officeDocument/2006/relationships/slideLayout"/><Relationship Id="rId5" Target="../media/image99.jpeg" Type="http://schemas.openxmlformats.org/officeDocument/2006/relationships/image"/><Relationship Id="rId4" Target="../media/image98.jpeg" Type="http://schemas.openxmlformats.org/officeDocument/2006/relationships/image"/></Relationships>
</file>

<file path=ppt/slides/_rels/slide32.xml.rels><?xml version="1.0" encoding="UTF-8" standalone="yes" ?><Relationships xmlns="http://schemas.openxmlformats.org/package/2006/relationships"><Relationship Id="rId3" Target="../media/image101.jpeg" Type="http://schemas.openxmlformats.org/officeDocument/2006/relationships/image"/><Relationship Id="rId2" Target="../media/image100.jpeg" Type="http://schemas.openxmlformats.org/officeDocument/2006/relationships/image"/><Relationship Id="rId1" Target="../slideLayouts/slideLayout47.xml" Type="http://schemas.openxmlformats.org/officeDocument/2006/relationships/slideLayout"/><Relationship Id="rId6" Target="../media/image104.jpeg" Type="http://schemas.openxmlformats.org/officeDocument/2006/relationships/image"/><Relationship Id="rId5" Target="../media/image103.jpeg" Type="http://schemas.openxmlformats.org/officeDocument/2006/relationships/image"/><Relationship Id="rId4" Target="../media/image102.jpeg" Type="http://schemas.openxmlformats.org/officeDocument/2006/relationships/image"/></Relationships>
</file>

<file path=ppt/slides/_rels/slide33.xml.rels><?xml version="1.0" encoding="UTF-8" standalone="yes" ?><Relationships xmlns="http://schemas.openxmlformats.org/package/2006/relationships"><Relationship Id="rId3" Target="../media/image105.pn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3" Target="../media/image107.jpeg" Type="http://schemas.openxmlformats.org/officeDocument/2006/relationships/image"/><Relationship Id="rId2" Target="../media/image106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108.jpeg" Type="http://schemas.openxmlformats.org/officeDocument/2006/relationships/image"/></Relationships>
</file>

<file path=ppt/slides/_rels/slide35.xml.rels><?xml version="1.0" encoding="UTF-8" standalone="yes" ?><Relationships xmlns="http://schemas.openxmlformats.org/package/2006/relationships"><Relationship Id="rId3" Target="../media/image110.jpeg" Type="http://schemas.openxmlformats.org/officeDocument/2006/relationships/image"/><Relationship Id="rId2" Target="../media/image109.jpeg" Type="http://schemas.openxmlformats.org/officeDocument/2006/relationships/image"/><Relationship Id="rId1" Target="../slideLayouts/slideLayout47.xml" Type="http://schemas.openxmlformats.org/officeDocument/2006/relationships/slideLayout"/><Relationship Id="rId4" Target="../media/image111.jpeg" Type="http://schemas.openxmlformats.org/officeDocument/2006/relationships/image"/></Relationships>
</file>

<file path=ppt/slides/_rels/slide36.xml.rels><?xml version="1.0" encoding="UTF-8" standalone="yes" ?><Relationships xmlns="http://schemas.openxmlformats.org/package/2006/relationships"><Relationship Id="rId3" Target="../media/image113.jpeg" Type="http://schemas.openxmlformats.org/officeDocument/2006/relationships/image"/><Relationship Id="rId2" Target="../media/image112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115.jpeg" Type="http://schemas.openxmlformats.org/officeDocument/2006/relationships/image"/><Relationship Id="rId4" Target="../media/image114.jpeg" Type="http://schemas.openxmlformats.org/officeDocument/2006/relationships/image"/></Relationships>
</file>

<file path=ppt/slides/_rels/slide37.xml.rels><?xml version="1.0" encoding="UTF-8" standalone="yes" ?><Relationships xmlns="http://schemas.openxmlformats.org/package/2006/relationships"><Relationship Id="rId3" Target="../media/image117.jpeg" Type="http://schemas.openxmlformats.org/officeDocument/2006/relationships/image"/><Relationship Id="rId2" Target="../media/image116.jpeg" Type="http://schemas.openxmlformats.org/officeDocument/2006/relationships/image"/><Relationship Id="rId1" Target="../slideLayouts/slideLayout47.xml" Type="http://schemas.openxmlformats.org/officeDocument/2006/relationships/slideLayout"/><Relationship Id="rId5" Target="../media/image119.jpeg" Type="http://schemas.openxmlformats.org/officeDocument/2006/relationships/image"/><Relationship Id="rId4" Target="../media/image118.jpeg" Type="http://schemas.openxmlformats.org/officeDocument/2006/relationships/image"/></Relationships>
</file>

<file path=ppt/slides/_rels/slide38.xml.rels><?xml version="1.0" encoding="UTF-8" standalone="yes" ?><Relationships xmlns="http://schemas.openxmlformats.org/package/2006/relationships"><Relationship Id="rId8" Target="http://learningapps.org/display?v=pgotqnkuj01" TargetMode="External" Type="http://schemas.openxmlformats.org/officeDocument/2006/relationships/hyperlink"/><Relationship Id="rId3" Target="../media/image121.jpeg" Type="http://schemas.openxmlformats.org/officeDocument/2006/relationships/image"/><Relationship Id="rId7" Target="http://learningapps.org/display?v=pi56ytg4c01" TargetMode="External" Type="http://schemas.openxmlformats.org/officeDocument/2006/relationships/hyperlink"/><Relationship Id="rId2" Target="../media/image120.jpeg" Type="http://schemas.openxmlformats.org/officeDocument/2006/relationships/image"/><Relationship Id="rId1" Target="../slideLayouts/slideLayout2.xml" Type="http://schemas.openxmlformats.org/officeDocument/2006/relationships/slideLayout"/><Relationship Id="rId6" Target="http://learningapps.org/display?v=p3fin5b7n01" TargetMode="External" Type="http://schemas.openxmlformats.org/officeDocument/2006/relationships/hyperlink"/><Relationship Id="rId5" Target="http://learningapps.org/display?v=pnnjpquca01" TargetMode="External" Type="http://schemas.openxmlformats.org/officeDocument/2006/relationships/hyperlink"/><Relationship Id="rId4" Target="http://learningapps.org/display?v=pn9fbmz2301" TargetMode="External" Type="http://schemas.openxmlformats.org/officeDocument/2006/relationships/hyperlink"/><Relationship Id="rId9" Target="http://learningapps.org/display?v=p15fizd0201" TargetMode="External" Type="http://schemas.openxmlformats.org/officeDocument/2006/relationships/hyperlink"/></Relationships>
</file>

<file path=ppt/slides/_rels/slide39.xml.rels><?xml version="1.0" encoding="UTF-8" standalone="yes" ?><Relationships xmlns="http://schemas.openxmlformats.org/package/2006/relationships"><Relationship Id="rId3" Target="Project%202+.avi" TargetMode="External" Type="http://schemas.openxmlformats.org/officeDocument/2006/relationships/hyperlink"/><Relationship Id="rId2" Target="../media/image12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3" Target="http://learningapps.org/display?v=pysqhkvvt01" TargetMode="External" Type="http://schemas.openxmlformats.org/officeDocument/2006/relationships/hyperlink"/><Relationship Id="rId2" Target="../media/image12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3" Target="../media/image124.pn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.xml" Type="http://schemas.openxmlformats.org/officeDocument/2006/relationships/slideLayout"/><Relationship Id="rId4" Target="../media/image125.jpeg" Type="http://schemas.openxmlformats.org/officeDocument/2006/relationships/image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 ?><Relationships xmlns="http://schemas.openxmlformats.org/package/2006/relationships"><Relationship Id="rId2" Target="../media/image126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4.xml.rels><?xml version="1.0" encoding="UTF-8" standalone="yes" ?><Relationships xmlns="http://schemas.openxmlformats.org/package/2006/relationships"><Relationship Id="rId3" Target="../media/image128.jpeg" Type="http://schemas.openxmlformats.org/officeDocument/2006/relationships/image"/><Relationship Id="rId2" Target="../media/image127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5.xml.rels><?xml version="1.0" encoding="UTF-8" standalone="yes" ?><Relationships xmlns="http://schemas.openxmlformats.org/package/2006/relationships"><Relationship Id="rId3" Target="../media/image130.jpeg" Type="http://schemas.openxmlformats.org/officeDocument/2006/relationships/image"/><Relationship Id="rId2" Target="../media/image129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http://learningapps.org/display?v=pszwi762k01" TargetMode="External" Type="http://schemas.openxmlformats.org/officeDocument/2006/relationships/hyperlink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23999" y="2813844"/>
            <a:ext cx="9144000" cy="123031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89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Екологія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15943" y="4338935"/>
            <a:ext cx="41601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English</a:t>
            </a: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12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276226"/>
            <a:ext cx="8713788" cy="1693863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uk-UA" sz="2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Метеорологічні природні катастрофи:</a:t>
            </a:r>
            <a:br>
              <a:rPr lang="uk-UA" sz="2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буря,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ураган, смерч, засуха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Text Box 26"/>
          <p:cNvSpPr txBox="1">
            <a:spLocks noChangeArrowheads="1"/>
          </p:cNvSpPr>
          <p:nvPr/>
        </p:nvSpPr>
        <p:spPr bwMode="white">
          <a:xfrm>
            <a:off x="4095750" y="4714875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Tx/>
              <a:buFontTx/>
              <a:buNone/>
            </a:pPr>
            <a:r>
              <a:rPr lang="en-US" sz="2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2292" name="Text Box 31"/>
          <p:cNvSpPr txBox="1">
            <a:spLocks noChangeArrowheads="1"/>
          </p:cNvSpPr>
          <p:nvPr/>
        </p:nvSpPr>
        <p:spPr bwMode="white">
          <a:xfrm>
            <a:off x="3595688" y="3857626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2293" name="Text Box 33"/>
          <p:cNvSpPr txBox="1">
            <a:spLocks noChangeArrowheads="1"/>
          </p:cNvSpPr>
          <p:nvPr/>
        </p:nvSpPr>
        <p:spPr bwMode="white">
          <a:xfrm>
            <a:off x="3524250" y="5500688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sz="2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2400" b="1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4" name="Text Box 31"/>
          <p:cNvSpPr txBox="1">
            <a:spLocks noChangeArrowheads="1"/>
          </p:cNvSpPr>
          <p:nvPr/>
        </p:nvSpPr>
        <p:spPr bwMode="white">
          <a:xfrm>
            <a:off x="3597275" y="3857626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88381"/>
            <a:ext cx="3168352" cy="21083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402" y="2288382"/>
            <a:ext cx="3072125" cy="2108543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1220" y="4581129"/>
            <a:ext cx="2992412" cy="2174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9839" y="4123208"/>
            <a:ext cx="3383708" cy="2408807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82445595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289" y="404813"/>
            <a:ext cx="7851775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Буря 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явище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вітер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 м/с і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супроводжується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значним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хвилюванням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руйнуванням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суходолі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4492" y="1696207"/>
            <a:ext cx="4032449" cy="2694409"/>
          </a:xfrm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8354">
            <a:off x="6967429" y="2354139"/>
            <a:ext cx="3396221" cy="225184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7" y="4531988"/>
            <a:ext cx="3396831" cy="22604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1631973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051" y="404813"/>
            <a:ext cx="7923213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Ураган –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атмосферний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вихор великих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розмірів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вітру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120 км на годину, а в приземному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до 200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км/год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7837" y="1628800"/>
            <a:ext cx="3057826" cy="2293370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9" y="1628801"/>
            <a:ext cx="3840421" cy="2578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5" y="3947606"/>
            <a:ext cx="4193735" cy="29685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96823395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34167"/>
            <a:ext cx="8280400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Смерч, торнадо 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атмосферне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явище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стрімким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воронкоподібним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вихором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заввишки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1,5 км,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витягується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купчасто-дощової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хмари до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води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землі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9857" y="2008657"/>
            <a:ext cx="3129905" cy="2461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39588"/>
            <a:ext cx="2635374" cy="20647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4293097"/>
            <a:ext cx="3188350" cy="21602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7785" y="4977900"/>
            <a:ext cx="2438400" cy="1828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78007791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1" y="297745"/>
            <a:ext cx="7923213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Засуха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нестача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відсутність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опадів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протягом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тривалого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періоду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часу при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підвищених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температурах та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зниженні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вологості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повітря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внаслідок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чого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зникають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запаси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вологи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ґрунті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7528" y="2204864"/>
            <a:ext cx="3971920" cy="270149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3" y="4581129"/>
            <a:ext cx="3108103" cy="2068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276" y="1916832"/>
            <a:ext cx="3555479" cy="2366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6038588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3512" y="1556793"/>
            <a:ext cx="4141432" cy="2484859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1" y="190501"/>
            <a:ext cx="9942514" cy="8032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8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Тектонічні</a:t>
            </a:r>
            <a:r>
              <a:rPr lang="ru-RU" sz="2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природні</a:t>
            </a:r>
            <a:r>
              <a:rPr lang="ru-RU" sz="2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катастрофи</a:t>
            </a:r>
            <a:r>
              <a:rPr lang="ru-RU" sz="2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	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землетрус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цунамі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виверження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вулкану, 	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зсув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356" y="1556793"/>
            <a:ext cx="3910108" cy="287411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4384736"/>
            <a:ext cx="3712592" cy="247056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6700" y="4797152"/>
            <a:ext cx="3205764" cy="206084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97785617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09248"/>
            <a:ext cx="8643938" cy="1236662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Землетру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сильні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кори,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викликані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тектонічними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причинами,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призводять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руйнування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споруд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пожеж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людських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жертв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9576" y="2420889"/>
            <a:ext cx="3600400" cy="2395903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270" y="2087054"/>
            <a:ext cx="3680445" cy="2494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4930089"/>
            <a:ext cx="3096344" cy="1929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4294486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33375"/>
            <a:ext cx="8509000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Цунамі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довжиною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500 м,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утворюються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океані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зазвичай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внаслідок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землетрусів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падіння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астероїду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тощо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й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охоплюють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товщу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23980" y="1654175"/>
            <a:ext cx="3528392" cy="22476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2060848"/>
            <a:ext cx="3857843" cy="2525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7" y="4139799"/>
            <a:ext cx="3627487" cy="24139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9" y="4767398"/>
            <a:ext cx="2827189" cy="20906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8361818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236" y="244240"/>
            <a:ext cx="8066088" cy="1235075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Виверження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вулкана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діяльність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вулкана,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небезпечна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будь-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форм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3513" y="1340768"/>
            <a:ext cx="3462171" cy="2596628"/>
          </a:xfr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95382">
            <a:off x="1746179" y="4232711"/>
            <a:ext cx="3376836" cy="22471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470" y="1340768"/>
            <a:ext cx="2808312" cy="21062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0122" y="2852936"/>
            <a:ext cx="2720375" cy="2037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928" y="4502261"/>
            <a:ext cx="2983396" cy="223754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28867832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159" y="366714"/>
            <a:ext cx="8139113" cy="1163637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Зсув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ґрунту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сповзання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відрив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гірських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вниз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схилом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дією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тяжіння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2314" y="1260476"/>
            <a:ext cx="3743325" cy="27987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260056"/>
            <a:ext cx="4102496" cy="3681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5" y="4214438"/>
            <a:ext cx="4060279" cy="2643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1967155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280900" cy="6868199"/>
          </a:xfrm>
          <a:prstGeom prst="rect">
            <a:avLst/>
          </a:prstGeom>
        </p:spPr>
      </p:pic>
      <p:pic>
        <p:nvPicPr>
          <p:cNvPr id="4" name="Рисунок 3">
            <a:hlinkClick action="ppaction://hlinkfile" r:id="rId4"/>
          </p:cNvPr>
          <p:cNvPicPr>
            <a:picLocks noChangeAspect="1"/>
          </p:cNvPicPr>
          <p:nvPr/>
        </p:nvPicPr>
        <p:blipFill rotWithShape="1">
          <a:blip r:embed="rId5"/>
          <a:stretch/>
        </p:blipFill>
        <p:spPr>
          <a:xfrm>
            <a:off x="6959600" y="328947"/>
            <a:ext cx="4685356" cy="601655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7296813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25" y="571500"/>
            <a:ext cx="6686550" cy="11430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000066"/>
                </a:solidFill>
              </a:rPr>
              <a:t/>
            </a:r>
            <a:br>
              <a:rPr lang="ru-RU" i="1" dirty="0" smtClean="0">
                <a:solidFill>
                  <a:srgbClr val="000066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3550" y="332666"/>
            <a:ext cx="8769350" cy="3911600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3.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Топологічні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природні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катастрофи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:</a:t>
            </a:r>
            <a:r>
              <a:rPr lang="en-US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повінь,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селевий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потік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, лавина,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каменепад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,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пожежа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253" y="1499645"/>
            <a:ext cx="2893032" cy="222810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988" y="1373311"/>
            <a:ext cx="2883243" cy="21596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176" y="1416018"/>
            <a:ext cx="3057173" cy="203441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7668" y="3877163"/>
            <a:ext cx="3044870" cy="247013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083" y="4423307"/>
            <a:ext cx="2835173" cy="188667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0950" y="4059778"/>
            <a:ext cx="2948626" cy="261373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238020435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674492"/>
            <a:ext cx="9504363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Повінь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значне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затоплення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місцевості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внаслідок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підйому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води в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річці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водосховищі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спричинене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зливами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весняним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таненням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снігу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вітровим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нагоном води,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руйнуванням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дамб, гребель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тощо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568" y="2204864"/>
            <a:ext cx="3312368" cy="1861130"/>
          </a:xfrm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425" y="1773239"/>
            <a:ext cx="3881438" cy="2808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0556" y="4275566"/>
            <a:ext cx="3816424" cy="25396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9" y="4722790"/>
            <a:ext cx="2466975" cy="1847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6264677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888" y="529410"/>
            <a:ext cx="8983488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 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паводки з великою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концентрацією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грунту,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мінеральних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каміння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уламків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гірських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10-15 до 75%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об’єму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потоку)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9577" y="2132856"/>
            <a:ext cx="4005125" cy="29999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9" y="1636615"/>
            <a:ext cx="3214597" cy="24078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4327106"/>
            <a:ext cx="3096344" cy="231926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02121036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82" y="462258"/>
            <a:ext cx="9447214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Лавина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величезна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снігу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зривається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гірського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схилу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котиться вниз з великою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1488" y="2204864"/>
            <a:ext cx="4491544" cy="4032448"/>
          </a:xfrm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722" y="1556793"/>
            <a:ext cx="3600400" cy="23741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1" y="4365105"/>
            <a:ext cx="3187055" cy="23872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90440066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04813"/>
            <a:ext cx="8623300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Каменепад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обрушення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великих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кам'яних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брил,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уламків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просто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вільне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падіння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гірських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схилах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дією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тяжіння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5490" y="1844824"/>
            <a:ext cx="3456384" cy="2510150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743" y="4491067"/>
            <a:ext cx="3586262" cy="2305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9" y="1881798"/>
            <a:ext cx="4220141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950552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1" y="295275"/>
            <a:ext cx="8420100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Пожежа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позарегламентний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знищування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пошкоджування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вогнем майна,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якого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виникають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чинники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небезпечні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істот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довкілля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6072" y="4449366"/>
            <a:ext cx="2834085" cy="1885955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652" y="3990005"/>
            <a:ext cx="3265436" cy="2172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9320" y="1611683"/>
            <a:ext cx="3699495" cy="2030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72" y="1866595"/>
            <a:ext cx="3559518" cy="2074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7521" y="3817689"/>
            <a:ext cx="3356843" cy="25176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8757445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282" y="857232"/>
            <a:ext cx="5943600" cy="1143000"/>
          </a:xfrm>
          <a:ln>
            <a:miter lim="800000"/>
            <a:headEnd/>
            <a:tailEnd/>
          </a:ln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98439"/>
            <a:ext cx="9699625" cy="4084637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4.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Космічні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природні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катастрофи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: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підвищене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радіоактивне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випромінювання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,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падіння великого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космічного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тіла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032" y="1428733"/>
            <a:ext cx="3456384" cy="28546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9906" y="1232161"/>
            <a:ext cx="3528392" cy="229726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5" y="3904352"/>
            <a:ext cx="3584167" cy="26846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5600" y="4561186"/>
            <a:ext cx="3667100" cy="20535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901082158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601" y="219529"/>
            <a:ext cx="8216900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Радіоактивне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випромінювання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явище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мимовільного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перетворення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нестійкого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ізотопа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хімічного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елементу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інший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ізотоп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шляхом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випромінювання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гамма-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квантів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елементарних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частинок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ядерних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фрагментів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051" y="3891491"/>
            <a:ext cx="3967163" cy="2697162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260" y="2128532"/>
            <a:ext cx="3340041" cy="24698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174" y="1536599"/>
            <a:ext cx="2839813" cy="212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1976" y="1519713"/>
            <a:ext cx="2638425" cy="1733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9064" y="4131994"/>
            <a:ext cx="2954874" cy="22161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7782389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900" y="333375"/>
            <a:ext cx="8572500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Падіння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космічного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падіння твердого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космічного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походження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впало на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поверхню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Землі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516" y="1683296"/>
            <a:ext cx="4176464" cy="268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1341438"/>
            <a:ext cx="3486150" cy="260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134" y="4174452"/>
            <a:ext cx="4121692" cy="2683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765717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155" y="492126"/>
            <a:ext cx="8898864" cy="1595437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5.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Біологічні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природні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катаклізми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: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аномальне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підвищення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кількості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макробіологічних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об'єктів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, захворювання та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враження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рослин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і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тварин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,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haroni" panose="02010803020104030203" pitchFamily="2" charset="-79"/>
              </a:rPr>
              <a:t>епідемія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haroni" panose="02010803020104030203" pitchFamily="2" charset="-79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475" y="1774355"/>
            <a:ext cx="2562112" cy="169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719" y="3654248"/>
            <a:ext cx="2134746" cy="28494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3326" y="2087563"/>
            <a:ext cx="2466975" cy="184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3957" y="1622790"/>
            <a:ext cx="2524125" cy="1809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3220" y="4797152"/>
            <a:ext cx="2286000" cy="1714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201" y="4077072"/>
            <a:ext cx="2921636" cy="19442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75671142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409"/>
            <a:ext cx="12192001" cy="69084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741" y="111929"/>
            <a:ext cx="10515600" cy="1325563"/>
          </a:xfrm>
        </p:spPr>
        <p:txBody>
          <a:bodyPr/>
          <a:lstStyle/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заняття: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2812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«Попередження та врегулювання природних та антропогенних катастроф і вирішення їх наслідків»</a:t>
            </a:r>
            <a:endParaRPr lang="ru-RU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96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1" y="332656"/>
            <a:ext cx="8394699" cy="1320800"/>
          </a:xfrm>
        </p:spPr>
        <p:txBody>
          <a:bodyPr/>
          <a:lstStyle/>
          <a:p>
            <a:pPr algn="just">
              <a:defRPr/>
            </a:pP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Аномальне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підвищення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кількості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макробіологічних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об'єктів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збільшення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кількості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мікроорганізмів, в основному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вірусів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грибів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водоростей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певній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території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22" y="1963427"/>
            <a:ext cx="3240360" cy="2427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659" y="1564265"/>
            <a:ext cx="2519362" cy="1920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802" y="4348087"/>
            <a:ext cx="2880320" cy="2157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3340" y="3717032"/>
            <a:ext cx="3714948" cy="24631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32179257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0700" y="188914"/>
            <a:ext cx="9385300" cy="1646237"/>
          </a:xfrm>
        </p:spPr>
        <p:txBody>
          <a:bodyPr/>
          <a:lstStyle/>
          <a:p>
            <a:pPr algn="just">
              <a:defRPr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Захворювання та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враження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рослин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тварин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хвороби,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виникають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впливу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рослину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тварину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хвороботворних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мікроорганізмів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1835151"/>
            <a:ext cx="3096344" cy="24894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852" y="1793814"/>
            <a:ext cx="3168352" cy="23218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192" y="4324612"/>
            <a:ext cx="2870448" cy="20519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639" y="4108176"/>
            <a:ext cx="3816424" cy="248479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875395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539" y="396471"/>
            <a:ext cx="9575800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Епідемія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тип захворювання, яке є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популяції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протягом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періоду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збереження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імунної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пам'яті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та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розповсюджується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швидкістю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значно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перевищує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очікувану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засновуючись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нещодавньому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попередньому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досвіді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047952">
            <a:off x="1802026" y="4177410"/>
            <a:ext cx="3434445" cy="222808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439" y="1509714"/>
            <a:ext cx="4346575" cy="246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3" y="1853240"/>
            <a:ext cx="3260111" cy="2189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32" y="4314451"/>
            <a:ext cx="3327526" cy="22143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249658">
            <a:off x="7618599" y="4708925"/>
            <a:ext cx="2952750" cy="1552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1934678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213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588" y="354013"/>
            <a:ext cx="8139112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Промислові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аварії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наслідки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поширюються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приміщень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території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об'єкта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аварійне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опромінення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отримати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74" y="1992312"/>
            <a:ext cx="3676971" cy="2320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425" y="1469960"/>
            <a:ext cx="3851275" cy="224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800" y="4005262"/>
            <a:ext cx="3951287" cy="2629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0592019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588" y="354013"/>
            <a:ext cx="8139112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механічні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пошкодження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заподіяні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зовнішніми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внутрішніми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частинами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транспорту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випадінні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транспорту,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рухається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4" y="1968500"/>
            <a:ext cx="4784549" cy="196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124" y="2724943"/>
            <a:ext cx="4257864" cy="318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4319587"/>
            <a:ext cx="3022600" cy="2266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3597681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588" y="354013"/>
            <a:ext cx="8139112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Соціальні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аварії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наслідки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супроводжуються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збройними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конфліктами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війнами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тероризмами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неврожаями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голодом,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епідеміями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12" y="1782762"/>
            <a:ext cx="4027488" cy="2680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975" y="4875212"/>
            <a:ext cx="2686050" cy="17049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812" y="1408113"/>
            <a:ext cx="3544888" cy="249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5137" y="4086224"/>
            <a:ext cx="2493963" cy="2493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32401576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588" y="354013"/>
            <a:ext cx="8139112" cy="1320800"/>
          </a:xfrm>
        </p:spPr>
        <p:txBody>
          <a:bodyPr/>
          <a:lstStyle/>
          <a:p>
            <a:pPr algn="just"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Військові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терористичні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катастрофи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аварії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наслідких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яких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супроводжуються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вибухами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ядерної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зброї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запасів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снарядів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бомб,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хімічної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зброї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674812"/>
            <a:ext cx="3695530" cy="2592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236" y="1419224"/>
            <a:ext cx="3969802" cy="2174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1448" y="3984914"/>
            <a:ext cx="3938052" cy="22126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3587" y="4546600"/>
            <a:ext cx="3000846" cy="19716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956111733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09" y="2179549"/>
            <a:ext cx="3987235" cy="360407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65212" y="317500"/>
            <a:ext cx="1018190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Абетка безпеки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/>
              </a:rPr>
              <a:t>Пожежа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/>
              </a:rPr>
              <a:t>Пов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/>
              </a:rPr>
              <a:t>і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/>
              </a:rPr>
              <a:t>нь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/>
              </a:rPr>
              <a:t>Землетрус</a:t>
            </a:r>
            <a:endParaRPr lang="uk-UA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/>
              </a:rPr>
              <a:t>Снігова лавина</a:t>
            </a:r>
            <a:endParaRPr lang="uk-UA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/>
              </a:rPr>
              <a:t>Ураган</a:t>
            </a:r>
            <a:endParaRPr lang="uk-UA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/>
              </a:rPr>
              <a:t>Теракт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370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0225" y="4970463"/>
            <a:ext cx="8591550" cy="1620837"/>
          </a:xfrm>
          <a:noFill/>
          <a:ln>
            <a:solidFill>
              <a:schemeClr val="bg1"/>
            </a:solidFill>
          </a:ln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uk-UA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action="ppaction://hlinkfile"/>
              </a:rPr>
              <a:t>Топ 10 катастроф </a:t>
            </a:r>
            <a:br>
              <a:rPr lang="uk-UA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action="ppaction://hlinkfile"/>
              </a:rPr>
            </a:br>
            <a:r>
              <a:rPr lang="uk-UA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hlinkClick r:id="rId3" action="ppaction://hlinkfile"/>
              </a:rPr>
              <a:t>ХХІ століття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623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/>
        </p:blipFill>
        <p:spPr>
          <a:xfrm>
            <a:off x="-1" y="-1"/>
            <a:ext cx="12337367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>
                <a:solidFill>
                  <a:schemeClr val="accent6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Проблемне питання:</a:t>
            </a:r>
            <a:endParaRPr b="1" dirty="0" lang="ru-RU">
              <a:solidFill>
                <a:schemeClr val="accent6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23"/>
          <a:stretch/>
        </p:blipFill>
        <p:spPr>
          <a:xfrm>
            <a:off x="949569" y="3289535"/>
            <a:ext cx="1764323" cy="322794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2713892" y="1581376"/>
            <a:ext cx="8782434" cy="341632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b="1" cap="all" dirty="0" lang="uk-UA" smtClean="0" spc="0" sz="5400">
                <a:ln/>
                <a:solidFill>
                  <a:schemeClr val="accent1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</a:rPr>
              <a:t>«Катастрофа – це самозахист природи чи помста для всього людства?»</a:t>
            </a:r>
            <a:endParaRPr b="1" cap="all" dirty="0" lang="ru-RU" spc="0" sz="5400">
              <a:ln/>
              <a:solidFill>
                <a:schemeClr val="accent1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055878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592137"/>
            <a:ext cx="9144000" cy="2387600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Puzzle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6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42362" y="1463040"/>
            <a:ext cx="6796694" cy="70363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en-US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</a:t>
            </a:r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ircle of ideas</a:t>
            </a: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59" y="665018"/>
            <a:ext cx="4355869" cy="353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28159" y="2151727"/>
            <a:ext cx="72265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Disaster – self-defense of the nature or revenge on humanity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231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368300"/>
            <a:ext cx="10515600" cy="1905000"/>
          </a:xfrm>
        </p:spPr>
        <p:txBody>
          <a:bodyPr>
            <a:normAutofit/>
          </a:bodyPr>
          <a:lstStyle/>
          <a:p>
            <a:r>
              <a:rPr lang="uk-UA" dirty="0" smtClean="0"/>
              <a:t>Формула </a:t>
            </a:r>
            <a:r>
              <a:rPr lang="uk-UA" dirty="0" smtClean="0"/>
              <a:t>виживання людства =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6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350" y="0"/>
            <a:ext cx="1219200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-57150"/>
            <a:ext cx="11410950" cy="68199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  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                               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                   </a:t>
            </a:r>
            <a:r>
              <a:rPr lang="uk-UA" dirty="0" smtClean="0"/>
              <a:t>   </a:t>
            </a:r>
            <a:r>
              <a:rPr lang="uk-UA" sz="3600" b="1" dirty="0" smtClean="0"/>
              <a:t>принц </a:t>
            </a:r>
            <a:r>
              <a:rPr lang="uk-UA" sz="3600" b="1" dirty="0" smtClean="0"/>
              <a:t>Філіп з Великобританії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1. Усе </a:t>
            </a:r>
            <a:r>
              <a:rPr lang="uk-UA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пов</a:t>
            </a:r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’</a:t>
            </a:r>
            <a:r>
              <a:rPr lang="uk-UA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язано</a:t>
            </a: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 з усім.</a:t>
            </a:r>
            <a:b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</a:b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2. Усе має кудись подітись.</a:t>
            </a:r>
            <a:b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</a:b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3. Природа знає краще.</a:t>
            </a:r>
            <a:b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</a:b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4. Ніщо не дається задарма</a:t>
            </a: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 </a:t>
            </a:r>
            <a:r>
              <a:rPr lang="uk-UA" sz="3600" b="1" dirty="0" smtClean="0"/>
              <a:t>Закон </a:t>
            </a:r>
            <a:r>
              <a:rPr lang="uk-UA" sz="3600" b="1" dirty="0"/>
              <a:t>екології Б.</a:t>
            </a:r>
            <a:r>
              <a:rPr lang="uk-UA" sz="3600" b="1" dirty="0" err="1"/>
              <a:t>Коммонера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227737"/>
            <a:ext cx="103251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«Подбайте про нашу планету,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вона у вас тільки одна»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51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0700" y="1675702"/>
            <a:ext cx="7810500" cy="1754187"/>
          </a:xfrm>
        </p:spPr>
        <p:txBody>
          <a:bodyPr/>
          <a:lstStyle/>
          <a:p>
            <a:r>
              <a:rPr lang="uk-UA" sz="5400" b="1" dirty="0" smtClean="0"/>
              <a:t>Домашнє завдання: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33847" y="2879471"/>
            <a:ext cx="9829800" cy="2265362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AutoNum type="arabicPeriod"/>
            </a:pP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Опрацювати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матеріал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опорного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конспекту </a:t>
            </a:r>
          </a:p>
          <a:p>
            <a:pPr algn="l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та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законспектуйте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його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в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зошит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l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2.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Створити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мережевому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блозі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веб-</a:t>
            </a:r>
            <a:r>
              <a:rPr lang="ru-RU" sz="3200" b="1" smtClean="0">
                <a:solidFill>
                  <a:schemeClr val="accent2">
                    <a:lumMod val="50000"/>
                  </a:schemeClr>
                </a:solidFill>
              </a:rPr>
              <a:t>сторінку,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де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розмістити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інформацію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про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види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катастроф, причини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їх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виникнення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</a:rPr>
              <a:t>наслідки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l"/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029590"/>
            <a:ext cx="2076450" cy="228021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93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082" y="0"/>
            <a:ext cx="12245082" cy="688893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3752" y="4662675"/>
            <a:ext cx="9144000" cy="1655762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Не будьте байдужими, бережіть природу!!!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232" y="1363287"/>
            <a:ext cx="4017818" cy="30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2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351435" cy="68591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«Встанови відповідність»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633284" y="1690688"/>
            <a:ext cx="5219333" cy="390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155"/>
            <a:ext cx="12192000" cy="72155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План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9800" y="1690688"/>
            <a:ext cx="10665069" cy="2640012"/>
          </a:xfrm>
        </p:spPr>
        <p:txBody>
          <a:bodyPr/>
          <a:lstStyle/>
          <a:p>
            <a:pPr marL="365125" indent="-365125">
              <a:lnSpc>
                <a:spcPct val="100000"/>
              </a:lnSpc>
              <a:buNone/>
              <a:tabLst>
                <a:tab pos="266700" algn="l"/>
              </a:tabLst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Поняття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про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екологічні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катастрофи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Класифікація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катастроф та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їх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характерні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ознаки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65125" indent="-365125">
              <a:lnSpc>
                <a:spcPct val="100000"/>
              </a:lnSpc>
              <a:buNone/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Запобігання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врегулювання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катастроф.</a:t>
            </a:r>
          </a:p>
          <a:p>
            <a:pPr marL="365125" indent="-365125">
              <a:lnSpc>
                <a:spcPct val="100000"/>
              </a:lnSpc>
              <a:buNone/>
            </a:pP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Наслідки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катастроф.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5704" y="3584599"/>
            <a:ext cx="4534119" cy="363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40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-8738"/>
            <a:ext cx="8331200" cy="68667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6300" y="467913"/>
            <a:ext cx="9144000" cy="195778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err="1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Екологічна</a:t>
            </a:r>
            <a:r>
              <a:rPr lang="ru-RU" sz="2400" b="1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катастрофа 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—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надзвичайно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швидка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і тому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небезпечна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зміна</a:t>
            </a:r>
            <a:r>
              <a:rPr lang="ru-RU" sz="2400" b="1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умов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навколишнього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середовища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глобального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чи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локального масштабу, яка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пов'язана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з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нанесенням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величезної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шкоди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навколишньому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середовищу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загибеллю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рослин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sz="2400" b="1" dirty="0" err="1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тварин</a:t>
            </a:r>
            <a:r>
              <a:rPr lang="ru-RU" sz="24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і </a:t>
            </a:r>
            <a:r>
              <a:rPr lang="ru-RU" sz="2400" b="1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людей</a:t>
            </a:r>
            <a:endParaRPr lang="ru-RU" sz="24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555" y="2902351"/>
            <a:ext cx="4397645" cy="3293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801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0" y="0"/>
            <a:ext cx="12192000" cy="69487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9418" y="1933402"/>
            <a:ext cx="9144000" cy="873298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Класифікація катастроф:</a:t>
            </a:r>
            <a:br>
              <a:rPr lang="uk-UA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</a:br>
            <a:r>
              <a:rPr lang="uk-UA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1. Природні</a:t>
            </a:r>
            <a:br>
              <a:rPr lang="uk-UA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</a:br>
            <a:r>
              <a:rPr lang="uk-UA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2. Антропогенні</a:t>
            </a:r>
            <a:endParaRPr lang="ru-RU" sz="4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402" y="3063240"/>
            <a:ext cx="5011016" cy="300661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42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2130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42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2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</TotalTime>
  <Words>748</Words>
  <Application>Microsoft Office PowerPoint</Application>
  <PresentationFormat>Широкоэкранный</PresentationFormat>
  <Paragraphs>67</Paragraphs>
  <Slides>45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45</vt:i4>
      </vt:variant>
    </vt:vector>
  </HeadingPairs>
  <TitlesOfParts>
    <vt:vector size="56" baseType="lpstr">
      <vt:lpstr>Aharoni</vt:lpstr>
      <vt:lpstr>Arial</vt:lpstr>
      <vt:lpstr>Calibri</vt:lpstr>
      <vt:lpstr>Calibri Light</vt:lpstr>
      <vt:lpstr>Monotype Corsiva</vt:lpstr>
      <vt:lpstr>Trebuchet MS</vt:lpstr>
      <vt:lpstr>Wingdings 3</vt:lpstr>
      <vt:lpstr>Тема Office</vt:lpstr>
      <vt:lpstr>1_Грань</vt:lpstr>
      <vt:lpstr>2_Грань</vt:lpstr>
      <vt:lpstr>Грань</vt:lpstr>
      <vt:lpstr>  Екологія  and</vt:lpstr>
      <vt:lpstr>Презентация PowerPoint</vt:lpstr>
      <vt:lpstr>Тема заняття:</vt:lpstr>
      <vt:lpstr>Проблемне питання:</vt:lpstr>
      <vt:lpstr>  «Встанови відповідність»</vt:lpstr>
      <vt:lpstr>План </vt:lpstr>
      <vt:lpstr>Екологічна катастрофа — надзвичайно швидка і тому небезпечна зміна умов навколишнього середовища глобального чи локального масштабу, яка пов'язана з нанесенням величезної шкоди навколишньому середовищу, загибеллю рослин, тварин і людей</vt:lpstr>
      <vt:lpstr>Класифікація катастроф: 1. Природні 2. Антропогенні</vt:lpstr>
      <vt:lpstr>Презентация PowerPoint</vt:lpstr>
      <vt:lpstr> 1. Метеорологічні природні катастрофи:     буря, ураган, смерч, засуха</vt:lpstr>
      <vt:lpstr>Буря — це природне явище, вітер зі швидкістю 20 м/с і більше, що супроводжується значним хвилюванням на морі та руйнуванням на суходолі</vt:lpstr>
      <vt:lpstr>Ураган – це атмосферний вихор великих розмірів зі швидкістю вітру до 120 км на годину, а в приземному шарі – до 200 км/год</vt:lpstr>
      <vt:lpstr>Смерч, торнадо — це атмосферне явище, що є стрімким воронкоподібним вихором заввишки до 1,5 км, який витягується від купчасто-дощової хмари до поверхні води або землі</vt:lpstr>
      <vt:lpstr>Засуха — це нестача чи відсутність опадів протягом тривалого періоду часу при підвищених температурах та зниженні вологості повітря, внаслідок чого зникають запаси вологи в ґрунті</vt:lpstr>
      <vt:lpstr>2. Тектонічні природні катастрофи:     землетрус, цунамі,  виверження вулкану,  зсув.</vt:lpstr>
      <vt:lpstr>Землетрус — це сильні коливання земної кори, викликані тектонічними причинами, які призводять до руйнування споруд, пожеж та людських жертв</vt:lpstr>
      <vt:lpstr>Цунамі — хвилі, довжиною більше 500 м, які утворюються в морі чи в океані зазвичай внаслідок землетрусів (або падіння астероїду тощо) й охоплюють усю товщу води</vt:lpstr>
      <vt:lpstr>Виверження вулкана – це активна діяльність вулкана, небезпечна для будь-яких форм життя</vt:lpstr>
      <vt:lpstr>Зсув ґрунту — це сповзання і відрив мас гірських порід вниз схилом під дією сили тяжіння</vt:lpstr>
      <vt:lpstr> </vt:lpstr>
      <vt:lpstr>Повінь — це значне затоплення місцевості внаслідок підйому рівня води в річці, озері, водосховищі, спричинене зливами, весняним таненням снігу, вітровим нагоном води, руйнуванням дамб, гребель тощо</vt:lpstr>
      <vt:lpstr>Сель — це паводки з великою концентрацією грунту, мінеральних частин каміння, уламків гірських порід (від 10-15 до 75% об’єму потоку)</vt:lpstr>
      <vt:lpstr>Лавина — це величезна маса снігу, що зривається із гірського схилу і котиться вниз з великою швидкістю.</vt:lpstr>
      <vt:lpstr>Каменепад – це обрушення великих кам'яних брил, уламків порід і просто вільне падіння каменів на гірських схилах під дією сили тяжіння.</vt:lpstr>
      <vt:lpstr>Пожежа — позарегламентний процес знищування або пошкоджування вогнем майна, під час якого виникають чинники, небезпечні для живих істот і довкілля.</vt:lpstr>
      <vt:lpstr> </vt:lpstr>
      <vt:lpstr>Радіоактивне випромінювання — явище мимовільного перетворення нестійкого ізотопа хімічного елементу в інший ізотоп шляхом випромінювання гамма-квантів, елементарних частинок або ядерних фрагментів.</vt:lpstr>
      <vt:lpstr>Падіння космічного тіла - це падіння твердого тіла космічного походження, що впало на поверхню Землі </vt:lpstr>
      <vt:lpstr>5. Біологічні природні катаклізми: аномальне підвищення кількості макробіологічних об'єктів, захворювання та враження рослин і тварин, епідемія</vt:lpstr>
      <vt:lpstr>Аномальне підвищення кількості макробіологічних об'єктів – це збільшення кількості мікроорганізмів, в основному вірусів, бактерій, грибів, водоростей на певній території.</vt:lpstr>
      <vt:lpstr>          Захворювання та враження рослин і тварин – це хвороби, які виникають в результаті впливу на рослину чи тварину хвороботворних мікроорганізмів</vt:lpstr>
      <vt:lpstr>Епідемія — тип захворювання, яке є новим для даної популяції протягом періоду збереження імунної «пам'яті» та розповсюджується зі швидкістю, що значно перевищує очікувану, засновуючись на нещодавньому попередньому досвіді.</vt:lpstr>
      <vt:lpstr>Презентация PowerPoint</vt:lpstr>
      <vt:lpstr>Промислові антропогенні катастрофи - такі аварії, наслідки яких не поширюються за межі приміщень і території об'єкта, а аварійне опромінення може отримати лише персонал </vt:lpstr>
      <vt:lpstr>Транспортні антропогенні катастрофи - механічні пошкодження, заподіяні зовнішніми або внутрішніми частинами транспорту під час його руху, а також при випадінні з транспорту, що рухається</vt:lpstr>
      <vt:lpstr>Соціальні антропогенні катастрофи - такі аварії, наслідки яких супроводжуються збройними конфліктами, війнами, тероризмами, неврожаями, голодом, епідеміями. </vt:lpstr>
      <vt:lpstr>Військові (терористичні) антропогенні катастрофи - такі аварії, наслідких яких супроводжуються вибухами ядерної зброї, запасів снарядів, бомб, хімічної зброї.</vt:lpstr>
      <vt:lpstr>Презентация PowerPoint</vt:lpstr>
      <vt:lpstr>Топ 10 катастроф  ХХІ століття</vt:lpstr>
      <vt:lpstr>Puzzle</vt:lpstr>
      <vt:lpstr>«Circle of ideas» </vt:lpstr>
      <vt:lpstr>Формула виживання людства = </vt:lpstr>
      <vt:lpstr>                                                                                                                                    принц Філіп з Великобританії  1. Усе пов’язано з усім. 2. Усе має кудись подітись. 3. Природа знає краще. 4. Ніщо не дається задарма.                             Закон екології Б.Коммонера</vt:lpstr>
      <vt:lpstr>Домашнє завдання: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Екологія</dc:title>
  <dc:creator>User</dc:creator>
  <cp:lastModifiedBy>User</cp:lastModifiedBy>
  <cp:revision>87</cp:revision>
  <dcterms:created xsi:type="dcterms:W3CDTF">2015-11-19T22:27:36Z</dcterms:created>
  <dcterms:modified xsi:type="dcterms:W3CDTF">2015-11-23T21:01:23Z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1759574</vt:lpwstr>
  </property>
  <property fmtid="{D5CDD505-2E9C-101B-9397-08002B2CF9AE}" name="NXPowerLiteVersion" pid="3">
    <vt:lpwstr>D4.1.4</vt:lpwstr>
  </property>
</Properties>
</file>