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8" r:id="rId3"/>
    <p:sldId id="269" r:id="rId4"/>
    <p:sldId id="267" r:id="rId5"/>
    <p:sldId id="259" r:id="rId6"/>
    <p:sldId id="260" r:id="rId7"/>
    <p:sldId id="261" r:id="rId8"/>
    <p:sldId id="262" r:id="rId9"/>
    <p:sldId id="263" r:id="rId10"/>
    <p:sldId id="258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3EEB23B-4443-46F7-9351-485A319485AD}" type="datetimeFigureOut">
              <a:rPr lang="uk-UA" smtClean="0"/>
              <a:pPr/>
              <a:t>20.04.2016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F6DF81-B263-43C3-99F8-8D18E7426329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424936" cy="3240360"/>
          </a:xfrm>
          <a:scene3d>
            <a:camera prst="perspectiveContrastingRightFacing"/>
            <a:lightRig rig="threePt" dir="t"/>
          </a:scene3d>
        </p:spPr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rgbClr val="FF0000"/>
                </a:solidFill>
              </a:rPr>
              <a:t>   </a:t>
            </a:r>
            <a:r>
              <a:rPr lang="uk-UA" sz="7200" dirty="0" smtClean="0">
                <a:solidFill>
                  <a:srgbClr val="FF0000"/>
                </a:solidFill>
              </a:rPr>
              <a:t>Національний одяг і традиції українців  </a:t>
            </a:r>
            <a:r>
              <a:rPr lang="uk-UA" sz="6600" dirty="0" smtClean="0">
                <a:solidFill>
                  <a:srgbClr val="FF0000"/>
                </a:solidFill>
              </a:rPr>
              <a:t>                                               </a:t>
            </a:r>
            <a:r>
              <a:rPr lang="uk-UA" sz="5400" dirty="0" smtClean="0">
                <a:solidFill>
                  <a:srgbClr val="FF0000"/>
                </a:solidFill>
              </a:rPr>
              <a:t/>
            </a:r>
            <a:br>
              <a:rPr lang="uk-UA" sz="5400" dirty="0" smtClean="0">
                <a:solidFill>
                  <a:srgbClr val="FF0000"/>
                </a:solidFill>
              </a:rPr>
            </a:br>
            <a:endParaRPr lang="uk-UA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077072"/>
            <a:ext cx="3672408" cy="2138010"/>
          </a:xfrm>
          <a:solidFill>
            <a:srgbClr val="FFFF00"/>
          </a:solidFill>
          <a:scene3d>
            <a:camera prst="perspectiveHeroicExtremeRightFacing"/>
            <a:lightRig rig="threePt" dir="t"/>
          </a:scene3d>
        </p:spPr>
        <p:txBody>
          <a:bodyPr>
            <a:normAutofit fontScale="92500" lnSpcReduction="10000"/>
          </a:bodyPr>
          <a:lstStyle/>
          <a:p>
            <a:pPr algn="l"/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Створили  учні 4 класу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  <a:p>
            <a:pPr algn="l"/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Нецюк Максим </a:t>
            </a:r>
          </a:p>
          <a:p>
            <a:pPr algn="l"/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Мандзій Мар’ян</a:t>
            </a:r>
          </a:p>
          <a:p>
            <a:pPr algn="l"/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Окрутна Ганна</a:t>
            </a:r>
          </a:p>
          <a:p>
            <a:pPr algn="l"/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Дідик Яна</a:t>
            </a:r>
          </a:p>
          <a:p>
            <a:pPr algn="ctr"/>
            <a:endParaRPr lang="uk-UA" dirty="0" smtClean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571480"/>
            <a:ext cx="4320480" cy="1143008"/>
          </a:xfrm>
        </p:spPr>
        <p:txBody>
          <a:bodyPr/>
          <a:lstStyle/>
          <a:p>
            <a:pPr algn="ctr"/>
            <a:r>
              <a:rPr lang="uk-UA" sz="7200" dirty="0" smtClean="0">
                <a:solidFill>
                  <a:srgbClr val="FF0000"/>
                </a:solidFill>
              </a:rPr>
              <a:t>Спаса</a:t>
            </a:r>
            <a:endParaRPr lang="uk-UA" sz="72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404664"/>
            <a:ext cx="3528392" cy="5976664"/>
          </a:xfrm>
          <a:scene3d>
            <a:camera prst="perspectiveRight"/>
            <a:lightRig rig="threePt" dir="t"/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2400" dirty="0" smtClean="0"/>
              <a:t>Дев’ятнадцятого  серпня є свято  Преображення  Господнього , або Спаса . У це свято за древнім  церковним звичаєм святять груші,яблука мед і обжинкові вінки або жмут колосся жита й пшениці. За народними прикметами Яблучний Спас означає  настрій осені і пере творення природи. Навіть є прикмета</a:t>
            </a:r>
            <a:endParaRPr lang="pl-PL" sz="2400" dirty="0" smtClean="0"/>
          </a:p>
          <a:p>
            <a:r>
              <a:rPr lang="pl-PL" sz="2400" dirty="0" smtClean="0"/>
              <a:t> „</a:t>
            </a:r>
            <a:r>
              <a:rPr lang="uk-UA" sz="2400" dirty="0" smtClean="0"/>
              <a:t>Почався Спас --- май рукавиці про запас</a:t>
            </a:r>
            <a:endParaRPr lang="uk-UA" sz="2400" dirty="0"/>
          </a:p>
        </p:txBody>
      </p:sp>
      <p:pic>
        <p:nvPicPr>
          <p:cNvPr id="5" name="Содержимое 4" descr="b09d608b31f8c6ccb2e1e71228602c0d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2060848"/>
            <a:ext cx="4531944" cy="38753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B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Lef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0"/>
            <a:ext cx="3672408" cy="1196752"/>
          </a:xfrm>
        </p:spPr>
        <p:txBody>
          <a:bodyPr/>
          <a:lstStyle/>
          <a:p>
            <a:pPr algn="ctr"/>
            <a:r>
              <a:rPr dirty="0" lang="uk-UA" smtClean="0" sz="3600">
                <a:solidFill>
                  <a:srgbClr val="FF0000"/>
                </a:solidFill>
              </a:rPr>
              <a:t>Національний чоловічий одяг</a:t>
            </a:r>
            <a:endParaRPr dirty="0" lang="uk-UA" sz="360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idx="2" type="body"/>
          </p:nvPr>
        </p:nvSpPr>
        <p:spPr>
          <a:xfrm>
            <a:off x="179512" y="332656"/>
            <a:ext cx="4968552" cy="61206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dirty="0" lang="ru-RU" smtClean="0" sz="1800"/>
              <a:t>Будь - </a:t>
            </a:r>
            <a:r>
              <a:rPr dirty="0" err="1" lang="ru-RU" smtClean="0" sz="1800"/>
              <a:t>який</a:t>
            </a:r>
            <a:r>
              <a:rPr dirty="0" lang="ru-RU" smtClean="0" sz="1800"/>
              <a:t>  </a:t>
            </a:r>
            <a:r>
              <a:rPr dirty="0" err="1" lang="ru-RU" smtClean="0" sz="1800"/>
              <a:t>національний</a:t>
            </a:r>
            <a:r>
              <a:rPr dirty="0" lang="ru-RU" smtClean="0" sz="1800"/>
              <a:t>  </a:t>
            </a:r>
            <a:r>
              <a:rPr dirty="0" err="1" lang="ru-RU" smtClean="0" sz="1800"/>
              <a:t>одяг</a:t>
            </a:r>
            <a:r>
              <a:rPr dirty="0" lang="ru-RU" smtClean="0" sz="1800"/>
              <a:t> </a:t>
            </a:r>
            <a:r>
              <a:rPr dirty="0" err="1" lang="ru-RU" smtClean="0" sz="1800"/>
              <a:t>відображає</a:t>
            </a:r>
            <a:r>
              <a:rPr dirty="0" lang="ru-RU" smtClean="0" sz="1800"/>
              <a:t>  культуру, </a:t>
            </a:r>
            <a:r>
              <a:rPr dirty="0" err="1" lang="ru-RU" smtClean="0" sz="1800"/>
              <a:t>історію</a:t>
            </a:r>
            <a:r>
              <a:rPr dirty="0" lang="ru-RU" smtClean="0" sz="1800"/>
              <a:t> </a:t>
            </a:r>
            <a:r>
              <a:rPr dirty="0" err="1" lang="ru-RU" smtClean="0" sz="1800"/>
              <a:t>і</a:t>
            </a:r>
            <a:r>
              <a:rPr dirty="0" lang="ru-RU" smtClean="0" sz="1800"/>
              <a:t> </a:t>
            </a:r>
            <a:r>
              <a:rPr dirty="0" err="1" lang="ru-RU" smtClean="0" sz="1800"/>
              <a:t>традиції</a:t>
            </a:r>
            <a:r>
              <a:rPr dirty="0" lang="ru-RU" smtClean="0" sz="1800"/>
              <a:t> </a:t>
            </a:r>
            <a:r>
              <a:rPr dirty="0" err="1" lang="ru-RU" smtClean="0" sz="1800"/>
              <a:t>свого</a:t>
            </a:r>
            <a:r>
              <a:rPr dirty="0" lang="ru-RU" smtClean="0" sz="1800"/>
              <a:t> народу </a:t>
            </a:r>
            <a:r>
              <a:rPr dirty="0" lang="uk-UA" smtClean="0" sz="1800"/>
              <a:t>.</a:t>
            </a:r>
          </a:p>
          <a:p>
            <a:r>
              <a:rPr dirty="0" lang="uk-UA" smtClean="0" sz="1800"/>
              <a:t>Як і у всіх слов'янських народів, в українців чоловічий одяг складалася, в основному, з вовняних штанів і лляної або конопляної сорочки. У теплу пору року сорочка могла бути і верхнім одягом. Основною особливістю української сорочки вважається недовгий розріз з переду по середині, так звана пазушка, вишита традиційним орнаментом. Орнаменти відповідали регіонам проживання українця, але частіше це були червоно-чорні візерунки. Традиційні українські штани шилися вільними, широкими, а між штанин ще й вшивається матня з прямокутних шматків тканини, яка давала ще більшу свободу рухів. Такий покрій був зручний для вершників і піших воїнів. Верхній край штанів кріпився на талії за допомогою шнурка або ременя. Для пошиття таких штанів використовували сукно - вовняну тканину, просочену воском.</a:t>
            </a:r>
            <a:endParaRPr dirty="0" lang="uk-UA" sz="1800"/>
          </a:p>
        </p:txBody>
      </p:sp>
      <p:pic>
        <p:nvPicPr>
          <p:cNvPr descr="3.jpg" id="5" name="Содержимое 4"/>
          <p:cNvPicPr>
            <a:picLocks noChangeAspect="1" noGrp="1"/>
          </p:cNvPicPr>
          <p:nvPr>
            <p:ph idx="1" sz="half"/>
          </p:nvPr>
        </p:nvPicPr>
        <p:blipFill>
          <a:blip cstate="print" r:embed="rId2"/>
          <a:stretch>
            <a:fillRect/>
          </a:stretch>
        </p:blipFill>
        <p:spPr>
          <a:xfrm>
            <a:off x="5724128" y="1340768"/>
            <a:ext cx="2952328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00B050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perspectiveLef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188640"/>
            <a:ext cx="3888432" cy="1440160"/>
          </a:xfrm>
        </p:spPr>
        <p:txBody>
          <a:bodyPr/>
          <a:lstStyle/>
          <a:p>
            <a:pPr algn="ctr"/>
            <a:r>
              <a:rPr lang="uk-UA" sz="4400" dirty="0" smtClean="0">
                <a:solidFill>
                  <a:srgbClr val="FF0000"/>
                </a:solidFill>
              </a:rPr>
              <a:t>Національний</a:t>
            </a:r>
            <a:br>
              <a:rPr lang="uk-UA" sz="4400" dirty="0" smtClean="0">
                <a:solidFill>
                  <a:srgbClr val="FF0000"/>
                </a:solidFill>
              </a:rPr>
            </a:br>
            <a:r>
              <a:rPr lang="uk-UA" sz="4400" dirty="0" smtClean="0">
                <a:solidFill>
                  <a:srgbClr val="FF0000"/>
                </a:solidFill>
              </a:rPr>
              <a:t>жіночий одяг</a:t>
            </a:r>
            <a:endParaRPr lang="uk-UA" sz="4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260648"/>
            <a:ext cx="4896544" cy="640871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uk-UA" sz="1800" dirty="0" smtClean="0"/>
              <a:t>Жіночий український одяг більш яскравий, барвистий та різноманітніший, ніж чоловічий . Жіночі сорочки-вишиванки були окрасою і основною частиною костюма. Вони були довші чоловічих, шилися з двох видів тканин. Верхня частина сорочки була з тонкої красивої тканини, а нижня частина з більш грубої і щільної. Оригінальним українським одягом можна назвати плахту, яку одягали поверх вишиванки. Вона представляла собою подобу спідниці, зшитої з домотканого фарбованого вовняного полотна. Плахта була досить об'ємна, тому що на її пошиття потрібно близько чотирьох метрів полотна, яке розкроювали і зшивали певним чином. Готову плахту вишивали непомітними візерунками. Надягали її, намотуючи навколо талії, а зверху пов'язували поясом. На плахту спереду надягався красиво вишитий фартух, який називався запаска . У свята жінки одягали свій найошатніший одяг, з кращих тканин, багато і барвисто оздоблений. Молоді дівчата одягали вінок з яскравих красивих квітів і стрічок, поверх прекрасних вишиванок надягали багато низок намист різних кольорів і розмірів</a:t>
            </a:r>
            <a:r>
              <a:rPr lang="uk-UA" dirty="0" smtClean="0"/>
              <a:t>.</a:t>
            </a:r>
            <a:endParaRPr lang="uk-UA" dirty="0"/>
          </a:p>
        </p:txBody>
      </p:sp>
      <p:pic>
        <p:nvPicPr>
          <p:cNvPr id="5" name="Содержимое 4" descr="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652120" y="1844824"/>
            <a:ext cx="3312368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332656"/>
            <a:ext cx="3960440" cy="648072"/>
          </a:xfrm>
        </p:spPr>
        <p:txBody>
          <a:bodyPr/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</a:rPr>
              <a:t>Покрова</a:t>
            </a:r>
            <a:endParaRPr lang="uk-UA" sz="44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23528" y="1052736"/>
            <a:ext cx="4392488" cy="5688632"/>
          </a:xfrm>
          <a:solidFill>
            <a:srgbClr val="FFFF00"/>
          </a:solidFill>
          <a:scene3d>
            <a:camera prst="perspectiveRight"/>
            <a:lightRig rig="threePt" dir="t"/>
          </a:scene3d>
        </p:spPr>
        <p:txBody>
          <a:bodyPr>
            <a:no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14 жовтня в Україні відзначають Покрова Пресвятої Богородиці . Воно Встановлено на честь  з’явлення Божої Матері в одному з храмів Константинополя . На покрову у давнину розпочинався весільний сезон . Цього дня до церкви поспішали вдови,самотні жінки і дівчата,яким не довелось вийти заміж. Вони молились про те,щоб стати під покров Богородиці.</a:t>
            </a:r>
            <a:endParaRPr lang="uk-UA" sz="2400" dirty="0">
              <a:solidFill>
                <a:srgbClr val="002060"/>
              </a:solidFill>
            </a:endParaRPr>
          </a:p>
        </p:txBody>
      </p:sp>
      <p:pic>
        <p:nvPicPr>
          <p:cNvPr id="6" name="Содержимое 5" descr="e94c33cb95b05d979321203145083d04imp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2420888"/>
            <a:ext cx="3571875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60648"/>
            <a:ext cx="3888432" cy="936104"/>
          </a:xfrm>
        </p:spPr>
        <p:txBody>
          <a:bodyPr/>
          <a:lstStyle/>
          <a:p>
            <a:pPr algn="ctr"/>
            <a:r>
              <a:rPr lang="uk-UA" sz="6000" dirty="0" smtClean="0">
                <a:solidFill>
                  <a:srgbClr val="FF0000"/>
                </a:solidFill>
              </a:rPr>
              <a:t>Свят вечір</a:t>
            </a:r>
            <a:endParaRPr lang="uk-UA" sz="6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692696"/>
            <a:ext cx="3744416" cy="59046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1800" dirty="0" smtClean="0"/>
              <a:t>Це одне з найурочистіших свят . Його відзначають напередодні Різдва. Зі святвечором пов’язаний обряд приготування першої куті . Її називали багатою,оскільки,крім неї,готували одинадцять пісних страв, серед яких обов’язково мали бути борщ,риба,гриби,пироги з квасолею і капустою,картопля та узвар . Кутю традиційно виготовляли з пшеничного чи ячмінного зерна</a:t>
            </a:r>
            <a:r>
              <a:rPr lang="ru-RU" sz="1800" dirty="0" smtClean="0"/>
              <a:t> </a:t>
            </a:r>
            <a:r>
              <a:rPr lang="uk-UA" sz="1800" dirty="0" smtClean="0"/>
              <a:t>. Кутя – окраса столу . На Львівщині кутю готують густою, з пшениці, маку,родзинок,грецьких горіхів та  </a:t>
            </a:r>
            <a:r>
              <a:rPr lang="uk-UA" sz="1800" dirty="0" err="1" smtClean="0"/>
              <a:t>засолоджують</a:t>
            </a:r>
            <a:r>
              <a:rPr lang="uk-UA" sz="1800" dirty="0" smtClean="0"/>
              <a:t>  медом,на Харківщині  кутю з рису . На Закарпатті ще також готують рідку кутю</a:t>
            </a:r>
            <a:r>
              <a:rPr lang="en-US" sz="1800" dirty="0" smtClean="0"/>
              <a:t>:</a:t>
            </a:r>
            <a:r>
              <a:rPr lang="uk-UA" sz="1800" dirty="0" smtClean="0"/>
              <a:t> відвар з пшениці змішується з узваром,додається  мед,мелені горіхи та мелений мак</a:t>
            </a:r>
            <a:r>
              <a:rPr lang="uk-UA" sz="1600" dirty="0" smtClean="0"/>
              <a:t>.</a:t>
            </a:r>
            <a:endParaRPr lang="uk-UA" sz="1600" dirty="0"/>
          </a:p>
        </p:txBody>
      </p:sp>
      <p:pic>
        <p:nvPicPr>
          <p:cNvPr id="7" name="Содержимое 6" descr="1357604100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844824"/>
            <a:ext cx="4895726" cy="3833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isometricOffAxis2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332656"/>
            <a:ext cx="4536504" cy="1080120"/>
          </a:xfrm>
        </p:spPr>
        <p:txBody>
          <a:bodyPr/>
          <a:lstStyle/>
          <a:p>
            <a:pPr algn="ctr"/>
            <a:r>
              <a:rPr lang="uk-UA" sz="8000" dirty="0" smtClean="0">
                <a:solidFill>
                  <a:srgbClr val="C00000"/>
                </a:solidFill>
              </a:rPr>
              <a:t>Різдво</a:t>
            </a:r>
            <a:endParaRPr lang="uk-UA" sz="80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07504" y="332656"/>
            <a:ext cx="3960440" cy="6264696"/>
          </a:xfrm>
          <a:scene3d>
            <a:camera prst="perspectiveRight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1800" dirty="0" smtClean="0"/>
              <a:t> </a:t>
            </a:r>
            <a:r>
              <a:rPr lang="uk-UA" sz="1800" dirty="0" smtClean="0">
                <a:solidFill>
                  <a:schemeClr val="tx1"/>
                </a:solidFill>
              </a:rPr>
              <a:t>Різдво Христове </a:t>
            </a:r>
            <a:r>
              <a:rPr lang="en-US" sz="1800" dirty="0" smtClean="0">
                <a:solidFill>
                  <a:schemeClr val="tx1"/>
                </a:solidFill>
              </a:rPr>
              <a:t>–</a:t>
            </a:r>
            <a:r>
              <a:rPr lang="uk-UA" sz="1800" dirty="0" smtClean="0">
                <a:solidFill>
                  <a:schemeClr val="tx1"/>
                </a:solidFill>
              </a:rPr>
              <a:t> велике  християнське  свято ,день Народження Ісуса Христа,Спасителя світу і </a:t>
            </a:r>
            <a:r>
              <a:rPr lang="uk-UA" sz="1800" dirty="0" err="1" smtClean="0">
                <a:solidFill>
                  <a:schemeClr val="tx1"/>
                </a:solidFill>
              </a:rPr>
              <a:t>Відкупителя</a:t>
            </a:r>
            <a:r>
              <a:rPr lang="uk-UA" sz="1800" dirty="0" smtClean="0">
                <a:solidFill>
                  <a:schemeClr val="tx1"/>
                </a:solidFill>
              </a:rPr>
              <a:t>  людей з полону гріха . Свято  Різдва  Христового вважається другим після Пасхи (Великодня ) великим святом. Різдву , за церковним статутом, передував  чотиритижневий Різдвяний піст(Пилипівка),з  27  листопада до 6 січня . У цей час виконувалися всі хатні роботи .  Покуття оздоблювали  особливо  урочисто  . Тут  ставили  перший символ  усіх трьох зимових свят – </a:t>
            </a:r>
            <a:r>
              <a:rPr lang="uk-UA" sz="1800" dirty="0" err="1" smtClean="0">
                <a:solidFill>
                  <a:schemeClr val="tx1"/>
                </a:solidFill>
              </a:rPr>
              <a:t>дідух</a:t>
            </a:r>
            <a:r>
              <a:rPr lang="uk-UA" sz="1800" dirty="0" smtClean="0">
                <a:solidFill>
                  <a:schemeClr val="tx1"/>
                </a:solidFill>
              </a:rPr>
              <a:t> (сніп з колосків жита чи пшениці, зібраних  наприкінці жнив ). Зерно  з </a:t>
            </a:r>
            <a:r>
              <a:rPr lang="uk-UA" sz="1800" dirty="0" err="1" smtClean="0">
                <a:solidFill>
                  <a:schemeClr val="tx1"/>
                </a:solidFill>
              </a:rPr>
              <a:t>дідуха</a:t>
            </a:r>
            <a:r>
              <a:rPr lang="uk-UA" sz="1800" dirty="0" smtClean="0">
                <a:solidFill>
                  <a:schemeClr val="tx1"/>
                </a:solidFill>
              </a:rPr>
              <a:t>  зберігали  до весни, примішуючи потім  до посівного - для  забезпечення  багатого врожаю. Вранці 7 січня українці йшли до церкви, щоб віддати </a:t>
            </a:r>
            <a:r>
              <a:rPr lang="uk-UA" sz="1800" dirty="0" err="1" smtClean="0">
                <a:solidFill>
                  <a:schemeClr val="tx1"/>
                </a:solidFill>
              </a:rPr>
              <a:t>шану</a:t>
            </a:r>
            <a:r>
              <a:rPr lang="uk-UA" sz="1800" dirty="0" smtClean="0">
                <a:solidFill>
                  <a:schemeClr val="tx1"/>
                </a:solidFill>
              </a:rPr>
              <a:t> новонародженому Христові</a:t>
            </a:r>
            <a:r>
              <a:rPr lang="uk-UA" sz="1800" dirty="0" smtClean="0"/>
              <a:t>. </a:t>
            </a:r>
            <a:endParaRPr lang="uk-UA" sz="1800" dirty="0"/>
          </a:p>
        </p:txBody>
      </p:sp>
      <p:pic>
        <p:nvPicPr>
          <p:cNvPr id="5" name="Содержимое 4" descr="2010-01-05-15-10-13_0181-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11960" y="2132856"/>
            <a:ext cx="4751710" cy="3714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260648"/>
            <a:ext cx="4824536" cy="1080120"/>
          </a:xfrm>
        </p:spPr>
        <p:txBody>
          <a:bodyPr/>
          <a:lstStyle/>
          <a:p>
            <a:pPr algn="ctr"/>
            <a:r>
              <a:rPr lang="uk-UA" sz="6600" dirty="0" smtClean="0">
                <a:solidFill>
                  <a:srgbClr val="C00000"/>
                </a:solidFill>
              </a:rPr>
              <a:t>Маланка</a:t>
            </a:r>
            <a:endParaRPr lang="uk-UA" sz="66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260648"/>
            <a:ext cx="3456384" cy="6336704"/>
          </a:xfrm>
          <a:scene3d>
            <a:camera prst="perspectiveRigh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1800" dirty="0" smtClean="0"/>
              <a:t>За старих часів вважалося, що в новорічну ніч ( по старому стилю ) сходяться  сонце і місяць, і це є початком всього нового, зокрема – Нового року. У наших предків Маланка (день святої Меланії відзначається 13 січня) символізувала місяць, а Василь (день якого святкується 14 січня ) був символом сонця .   Вважалося, що в цю ніч Меланка  вийшла заміж за Василя. Під час Щедрої вечері накривають багатий стіл (щедрий вечір ) , де переважають м’ясні страви. Вдруге  протягом зимових Святок  готують кутю. Випікають і спеціальні хліби – “ Маланку “ та “ Василя “. Назва свята походить від святої Меланії , день якої припадає на 13 січня .</a:t>
            </a:r>
            <a:endParaRPr lang="uk-UA" sz="1800" dirty="0"/>
          </a:p>
        </p:txBody>
      </p:sp>
      <p:pic>
        <p:nvPicPr>
          <p:cNvPr id="5" name="Содержимое 4" descr="malan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1844824"/>
            <a:ext cx="5039742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60648"/>
            <a:ext cx="5184576" cy="936104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C00000"/>
                </a:solidFill>
              </a:rPr>
              <a:t>Водохреща</a:t>
            </a:r>
            <a:endParaRPr lang="uk-UA" sz="54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188640"/>
            <a:ext cx="3672408" cy="6480720"/>
          </a:xfrm>
          <a:solidFill>
            <a:srgbClr val="FFFF00"/>
          </a:solidFill>
          <a:ln w="28575">
            <a:solidFill>
              <a:srgbClr val="0070C0"/>
            </a:solidFill>
          </a:ln>
          <a:scene3d>
            <a:camera prst="perspectiveRight"/>
            <a:lightRig rig="threePt" dir="t"/>
          </a:scene3d>
        </p:spPr>
        <p:txBody>
          <a:bodyPr>
            <a:normAutofit/>
          </a:bodyPr>
          <a:lstStyle/>
          <a:p>
            <a:r>
              <a:rPr lang="uk-UA" sz="1800" dirty="0" smtClean="0"/>
              <a:t>Вважається,що в ніч з 18 на 19 січня вода здобуває особливі  цілющі властивості. Напередодні свята  завжди очікують  морозів, які нарекли “ водохресними ”.  Це свято пов’язане з хрещенням Ісуса Христа в річці Йордан. Ще одна з назв свята – Богоявлення , тому що  при хрещенні Христа світу  явилася Пресвята Трійця. На  Водохрещення  правиться святкова служба в церкві. Напередодні  свята  чоловіки вирізують  на льоді  ополонку у вигляді хреста , а сам крижаний хрест  установлюють поруч. Над річкою  біля хреста  відбувається обряд  Йорданського </a:t>
            </a:r>
            <a:r>
              <a:rPr lang="uk-UA" sz="1800" dirty="0" err="1" smtClean="0"/>
              <a:t>водоосвячення</a:t>
            </a:r>
            <a:r>
              <a:rPr lang="uk-UA" sz="1800" dirty="0" smtClean="0"/>
              <a:t>. Під час цього обряду  священик тричі опускає в ополонку хрест і запалений трьохсвічник – вода хреститься вогнем.</a:t>
            </a:r>
            <a:endParaRPr lang="uk-UA" sz="1800" dirty="0"/>
          </a:p>
        </p:txBody>
      </p:sp>
      <p:pic>
        <p:nvPicPr>
          <p:cNvPr id="5" name="Содержимое 4" descr="2NOV_577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067944" y="1556792"/>
            <a:ext cx="4779744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332656"/>
            <a:ext cx="4896544" cy="1224136"/>
          </a:xfrm>
        </p:spPr>
        <p:txBody>
          <a:bodyPr/>
          <a:lstStyle/>
          <a:p>
            <a:pPr algn="ctr"/>
            <a:r>
              <a:rPr lang="uk-UA" sz="6600" dirty="0" smtClean="0">
                <a:solidFill>
                  <a:srgbClr val="C00000"/>
                </a:solidFill>
              </a:rPr>
              <a:t>Івана Купала</a:t>
            </a:r>
            <a:endParaRPr lang="uk-UA" sz="66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692696"/>
            <a:ext cx="3177480" cy="5904656"/>
          </a:xfrm>
          <a:scene3d>
            <a:camera prst="perspectiveRigh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uk-UA" sz="2000" dirty="0" smtClean="0"/>
              <a:t>Івана Купала, </a:t>
            </a:r>
            <a:r>
              <a:rPr lang="uk-UA" sz="2000" dirty="0" err="1" smtClean="0"/>
              <a:t>Купайла</a:t>
            </a:r>
            <a:r>
              <a:rPr lang="uk-UA" sz="2000" dirty="0" smtClean="0"/>
              <a:t> – традиційне  українське свято, яке відзначали вночі перед Івановим днем 7 липня . Свято отримало свою назву від імені християнського святого Івана. Свято є очищення з допомогою вогню і води, найдавніша форма магічних дій.</a:t>
            </a:r>
          </a:p>
          <a:p>
            <a:r>
              <a:rPr lang="uk-UA" sz="2000" dirty="0" smtClean="0"/>
              <a:t>У ніч на 7 липня парубки  розпалюють вогнище, а дівчата плетуть вінки, водять хороводи.</a:t>
            </a:r>
          </a:p>
          <a:p>
            <a:r>
              <a:rPr lang="uk-UA" sz="2000" dirty="0" smtClean="0"/>
              <a:t>Над ранок молодь стрибає через вогонь та дівчата кидають вінки</a:t>
            </a:r>
          </a:p>
          <a:p>
            <a:r>
              <a:rPr lang="uk-UA" sz="2000" dirty="0" smtClean="0"/>
              <a:t>на воду, так намагаються</a:t>
            </a:r>
          </a:p>
          <a:p>
            <a:r>
              <a:rPr lang="uk-UA" sz="2000" dirty="0" smtClean="0"/>
              <a:t> вгадати долю.</a:t>
            </a:r>
          </a:p>
          <a:p>
            <a:pPr algn="ctr"/>
            <a:r>
              <a:rPr lang="uk-UA" dirty="0" smtClean="0"/>
              <a:t>   </a:t>
            </a:r>
            <a:endParaRPr lang="uk-UA" dirty="0"/>
          </a:p>
        </p:txBody>
      </p:sp>
      <p:pic>
        <p:nvPicPr>
          <p:cNvPr id="5" name="Содержимое 4" descr="15815309 (1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714744" y="1928802"/>
            <a:ext cx="4929221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perspectiveLef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548</TotalTime>
  <Words>909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   Національний одяг і традиції українців                                                  </vt:lpstr>
      <vt:lpstr>Національний чоловічий одяг</vt:lpstr>
      <vt:lpstr>Національний жіночий одяг</vt:lpstr>
      <vt:lpstr>Покрова</vt:lpstr>
      <vt:lpstr>Свят вечір</vt:lpstr>
      <vt:lpstr>Різдво</vt:lpstr>
      <vt:lpstr>Маланка</vt:lpstr>
      <vt:lpstr>Водохреща</vt:lpstr>
      <vt:lpstr>Івана Купала</vt:lpstr>
      <vt:lpstr>Спаса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Українські традиції і  національний одяг</dc:title>
  <dc:creator>User</dc:creator>
  <cp:lastModifiedBy>Valya</cp:lastModifiedBy>
  <cp:revision>69</cp:revision>
  <dcterms:created xsi:type="dcterms:W3CDTF">2016-03-16T17:35:50Z</dcterms:created>
  <dcterms:modified xsi:type="dcterms:W3CDTF">2016-04-20T19:19:26Z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405347</vt:lpwstr>
  </property>
  <property fmtid="{D5CDD505-2E9C-101B-9397-08002B2CF9AE}" name="NXPowerLiteVersion" pid="3">
    <vt:lpwstr>D4.1.4</vt:lpwstr>
  </property>
</Properties>
</file>