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0" r:id="rId4"/>
    <p:sldId id="261" r:id="rId5"/>
    <p:sldId id="269" r:id="rId6"/>
    <p:sldId id="270" r:id="rId7"/>
    <p:sldId id="265" r:id="rId8"/>
    <p:sldId id="266" r:id="rId9"/>
    <p:sldId id="267" r:id="rId10"/>
    <p:sldId id="263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C7E5C-5A6D-466B-ACE7-5A9373DD822B}" type="datetimeFigureOut">
              <a:rPr lang="uk-UA" smtClean="0"/>
              <a:pPr/>
              <a:t>11.04.2016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86305-F081-4F38-BF12-F6D9CCC38D1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1996" TargetMode="External"/><Relationship Id="rId7" Type="http://schemas.openxmlformats.org/officeDocument/2006/relationships/image" Target="../media/image9.jpeg"/><Relationship Id="rId2" Type="http://schemas.openxmlformats.org/officeDocument/2006/relationships/hyperlink" Target="https://uk.wikipedia.org/wiki/28_%D1%87%D0%B5%D1%80%D0%B2%D0%BD%D1%8F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uk.wikipedia.org/wiki/%D0%94%D0%B5%D0%BD%D1%8C_%D0%9A%D0%BE%D0%BD%D1%81%D1%82%D0%B8%D1%82%D1%83%D1%86%D1%96%D1%97_%D0%A3%D0%BA%D1%80%D0%B0%D1%97%D0%BD%D0%B8" TargetMode="External"/><Relationship Id="rId5" Type="http://schemas.openxmlformats.org/officeDocument/2006/relationships/hyperlink" Target="https://uk.wikipedia.org/wiki/%D0%94%D0%B5%D1%80%D0%B6%D0%B0%D0%B2%D0%BD%D1%96_%D1%81%D0%B2%D1%8F%D1%82%D0%B0_%D0%A3%D0%BA%D1%80%D0%B0%D1%97%D0%BD%D0%B8" TargetMode="External"/><Relationship Id="rId4" Type="http://schemas.openxmlformats.org/officeDocument/2006/relationships/hyperlink" Target="https://uk.wikipedia.org/wiki/%D0%92%D0%B5%D1%80%D1%85%D0%BE%D0%B2%D0%BD%D0%B0_%D0%A0%D0%B0%D0%B4%D0%B0_%D0%A3%D0%BA%D1%80%D0%B0%D1%97%D0%BD%D0%B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hyperlink" Target="https://uk.wikipedia.org/wiki/%D0%97%D0%BE%D0%BB%D0%BE%D1%82%D0%B0%D0%B2%D0%B8%D0%B9_%D0%BA%D0%BE%D0%BB%D1%96%D1%80" TargetMode="External"/><Relationship Id="rId7" Type="http://schemas.openxmlformats.org/officeDocument/2006/relationships/hyperlink" Target="https://uk.wikipedia.org/wiki/%D0%A0%D1%8E%D1%80%D0%B8%D0%BA" TargetMode="External"/><Relationship Id="rId2" Type="http://schemas.openxmlformats.org/officeDocument/2006/relationships/hyperlink" Target="https://uk.wikipedia.org/wiki/%D0%93%D0%B5%D1%80%D0%B1_%D0%A3%D0%BA%D1%80%D0%B0%D1%97%D0%BD%D0%B8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uk.wikipedia.org/wiki/%D0%9A%D0%B8%D1%97%D0%B2%D1%81%D1%8C%D0%BA%D0%B0_%D0%B4%D0%B5%D1%80%D0%B6%D0%B0%D0%B2%D0%B0" TargetMode="External"/><Relationship Id="rId5" Type="http://schemas.openxmlformats.org/officeDocument/2006/relationships/hyperlink" Target="https://uk.wikipedia.org/wiki/%D0%A0%D1%8E%D1%80%D0%B8%D0%BA%D0%BE%D0%B2%D0%B8%D1%87%D1%96" TargetMode="External"/><Relationship Id="rId4" Type="http://schemas.openxmlformats.org/officeDocument/2006/relationships/hyperlink" Target="https://uk.wikipedia.org/wiki/%D0%A2%D1%80%D0%B8%D0%B7%D1%83%D0%B1%D0%B5%D1%86%D1%8C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92%D0%B5%D1%80%D0%B1%D0%B8%D1%86%D1%8C%D0%BA%D0%B8%D0%B9_%D0%9C%D0%B8%D1%85%D0%B0%D0%B9%D0%BB%D0%BE" TargetMode="External"/><Relationship Id="rId13" Type="http://schemas.openxmlformats.org/officeDocument/2006/relationships/hyperlink" Target="https://uk.wikipedia.org/wiki/2003" TargetMode="External"/><Relationship Id="rId3" Type="http://schemas.openxmlformats.org/officeDocument/2006/relationships/hyperlink" Target="https://uk.wikipedia.org/wiki/%D0%9F%D1%80%D0%B0%D0%BF%D0%BE%D1%80_%D0%A3%D0%BA%D1%80%D0%B0%D1%97%D0%BD%D0%B8" TargetMode="External"/><Relationship Id="rId7" Type="http://schemas.openxmlformats.org/officeDocument/2006/relationships/hyperlink" Target="https://uk.wikipedia.org/wiki/%D0%A7%D1%83%D0%B1%D0%B8%D0%BD%D1%81%D1%8C%D0%BA%D0%B8%D0%B9_%D0%9F%D0%B0%D0%B2%D0%BB%D0%BE_%D0%9F%D0%BB%D0%B0%D1%82%D0%BE%D0%BD%D0%BE%D0%B2%D0%B8%D1%87" TargetMode="External"/><Relationship Id="rId12" Type="http://schemas.openxmlformats.org/officeDocument/2006/relationships/hyperlink" Target="https://uk.wikipedia.org/wiki/6_%D0%B1%D0%B5%D1%80%D0%B5%D0%B7%D0%BD%D1%8F" TargetMode="External"/><Relationship Id="rId2" Type="http://schemas.openxmlformats.org/officeDocument/2006/relationships/hyperlink" Target="https://uk.wikipedia.org/wiki/%D0%A3%D0%BA%D1%80%D0%B0%D1%97%D0%BD%D0%B0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uk.wikipedia.org/wiki/%D0%A9%D0%B5_%D0%BD%D0%B5_%D0%B2%D0%BC%D0%B5%D1%80%D0%BB%D0%B0_%D0%A3%D0%BA%D1%80%D0%B0%D1%97%D0%BD%D0%B0" TargetMode="External"/><Relationship Id="rId11" Type="http://schemas.openxmlformats.org/officeDocument/2006/relationships/hyperlink" Target="https://uk.wikipedia.org/wiki/1992" TargetMode="External"/><Relationship Id="rId5" Type="http://schemas.openxmlformats.org/officeDocument/2006/relationships/hyperlink" Target="https://uk.wikipedia.org/wiki/%D0%93%D1%96%D0%BC%D0%BD" TargetMode="External"/><Relationship Id="rId10" Type="http://schemas.openxmlformats.org/officeDocument/2006/relationships/hyperlink" Target="https://uk.wikipedia.org/wiki/15_%D1%81%D1%96%D1%87%D0%BD%D1%8F" TargetMode="External"/><Relationship Id="rId4" Type="http://schemas.openxmlformats.org/officeDocument/2006/relationships/hyperlink" Target="https://uk.wikipedia.org/wiki/%D0%93%D0%B5%D1%80%D0%B1_%D0%A3%D0%BA%D1%80%D0%B0%D1%97%D0%BD%D0%B8" TargetMode="External"/><Relationship Id="rId9" Type="http://schemas.openxmlformats.org/officeDocument/2006/relationships/hyperlink" Target="https://uk.wikipedia.org/wiki/%D0%92%D0%B5%D1%80%D1%85%D0%BE%D0%B2%D0%BD%D0%B0_%D1%80%D0%B0%D0%B4%D0%B0_%D0%A3%D0%BA%D1%80%D0%B0%D1%97%D0%BD%D0%B8" TargetMode="External"/><Relationship Id="rId14" Type="http://schemas.openxmlformats.org/officeDocument/2006/relationships/image" Target="../media/image8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80920" cy="1224136"/>
          </a:xfrm>
        </p:spPr>
        <p:txBody>
          <a:bodyPr>
            <a:noAutofit/>
          </a:bodyPr>
          <a:lstStyle/>
          <a:p>
            <a:pPr algn="ctr"/>
            <a:r>
              <a:rPr dirty="0" lang="uk-UA" smtClean="0" sz="4800">
                <a:latin charset="0" pitchFamily="18" typeface="Times New Roman"/>
                <a:cs charset="0" pitchFamily="18" typeface="Times New Roman"/>
              </a:rPr>
              <a:t>Моя країна </a:t>
            </a:r>
            <a:r>
              <a:rPr dirty="0" lang="uk-UA" sz="4800">
                <a:latin charset="0" pitchFamily="18" typeface="Times New Roman"/>
                <a:cs charset="0" pitchFamily="18" typeface="Times New Roman"/>
              </a:rPr>
              <a:t>У</a:t>
            </a:r>
            <a:r>
              <a:rPr dirty="0" lang="uk-UA" smtClean="0" sz="4800">
                <a:latin charset="0" pitchFamily="18" typeface="Times New Roman"/>
                <a:cs charset="0" pitchFamily="18" typeface="Times New Roman"/>
              </a:rPr>
              <a:t>країна</a:t>
            </a:r>
            <a:endParaRPr dirty="0" lang="uk-UA" sz="48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maxresdefault.jpg" id="10" name="Рисунок 9"/>
          <p:cNvPicPr>
            <a:picLocks noChangeAspect="1" noGrp="1"/>
          </p:cNvPicPr>
          <p:nvPr>
            <p:ph idx="1" type="pic"/>
          </p:nvPr>
        </p:nvPicPr>
        <p:blipFill>
          <a:blip cstate="print" r:embed="rId2">
            <a:lum bright="-10000"/>
          </a:blip>
          <a:stretch>
            <a:fillRect/>
          </a:stretch>
        </p:blipFill>
        <p:spPr>
          <a:xfrm>
            <a:off x="3347864" y="1844824"/>
            <a:ext cx="5486400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002060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3" name="Подзаголовок 2"/>
          <p:cNvSpPr>
            <a:spLocks noGrp="1"/>
          </p:cNvSpPr>
          <p:nvPr>
            <p:ph idx="2" sz="half" type="body"/>
          </p:nvPr>
        </p:nvSpPr>
        <p:spPr>
          <a:xfrm>
            <a:off x="107504" y="3068960"/>
            <a:ext cx="3024336" cy="1584176"/>
          </a:xfrm>
        </p:spPr>
        <p:txBody>
          <a:bodyPr>
            <a:noAutofit/>
          </a:bodyPr>
          <a:lstStyle/>
          <a:p>
            <a:r>
              <a:rPr b="1" dirty="0" lang="uk-UA" smtClean="0" sz="1800">
                <a:latin charset="0" pitchFamily="18" typeface="Times New Roman"/>
                <a:cs charset="0" pitchFamily="18" typeface="Times New Roman"/>
              </a:rPr>
              <a:t>Створили учні 4 класу:</a:t>
            </a:r>
          </a:p>
          <a:p>
            <a:r>
              <a:rPr b="1" dirty="0" lang="uk-UA" smtClean="0" sz="1800">
                <a:latin charset="0" pitchFamily="18" typeface="Times New Roman"/>
                <a:cs charset="0" pitchFamily="18" typeface="Times New Roman"/>
              </a:rPr>
              <a:t>Пелехата Роксолана          Гарбузинська </a:t>
            </a:r>
            <a:r>
              <a:rPr b="1" dirty="0" lang="uk-UA" smtClean="0" sz="1800">
                <a:latin charset="0" pitchFamily="18" typeface="Times New Roman"/>
                <a:cs charset="0" pitchFamily="18" typeface="Times New Roman"/>
              </a:rPr>
              <a:t>Вікторія</a:t>
            </a:r>
          </a:p>
          <a:p>
            <a:r>
              <a:rPr b="1" dirty="0" lang="uk-UA" smtClean="0" sz="1800">
                <a:latin charset="0" pitchFamily="18" typeface="Times New Roman"/>
                <a:cs charset="0" pitchFamily="18" typeface="Times New Roman"/>
              </a:rPr>
              <a:t>Гулич Тетяна</a:t>
            </a:r>
            <a:endParaRPr b="1" dirty="0" lang="uk-UA" sz="18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4906888" cy="742404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Конституція України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196752"/>
            <a:ext cx="4104456" cy="5328592"/>
          </a:xfrm>
          <a:scene3d>
            <a:camera prst="perspectiveRigh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Конститу́ція Украї́ни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 — Основний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закон держави України. Ухвалений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2" tooltip="28 червня"/>
              </a:rPr>
              <a:t>28 червня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3" tooltip="1996"/>
              </a:rPr>
              <a:t>1996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року на 5-й сесії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4" tooltip="Верховна Рада України"/>
              </a:rPr>
              <a:t>Верховної Ради України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2-го скликання.</a:t>
            </a:r>
            <a:r>
              <a:rPr lang="uk-UA" sz="24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Конституція України набула чинності з дня її прийняття. На пам'ять про прийняття Конституції в Україні щорічно святкується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5" tooltip="Державні свята України"/>
              </a:rPr>
              <a:t>державне свято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—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6" tooltip="День Конституції України"/>
              </a:rPr>
              <a:t>День Конституції Україн</a:t>
            </a:r>
            <a:r>
              <a:rPr lang="vi-VN" sz="1800" dirty="0" smtClean="0">
                <a:latin typeface="Times New Roman" pitchFamily="18" charset="0"/>
                <a:cs typeface="Times New Roman" pitchFamily="18" charset="0"/>
                <a:hlinkClick r:id="rId6" tooltip="День Конституції України"/>
              </a:rPr>
              <a:t>и</a:t>
            </a:r>
            <a:r>
              <a:rPr lang="vi-VN" sz="1600" dirty="0" smtClean="0"/>
              <a:t>.</a:t>
            </a:r>
            <a:endParaRPr lang="uk-UA" dirty="0"/>
          </a:p>
        </p:txBody>
      </p:sp>
      <p:pic>
        <p:nvPicPr>
          <p:cNvPr id="2050" name="Picture 2" descr="http://tourlib.net/zakon/constitutio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1340768"/>
            <a:ext cx="3528392" cy="4559708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3050"/>
            <a:ext cx="4392488" cy="707678"/>
          </a:xfrm>
        </p:spPr>
        <p:txBody>
          <a:bodyPr>
            <a:noAutofit/>
          </a:bodyPr>
          <a:lstStyle/>
          <a:p>
            <a:r>
              <a:rPr lang="uk-UA" sz="4000" dirty="0" smtClean="0"/>
              <a:t> </a:t>
            </a:r>
            <a:endParaRPr lang="uk-UA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2348880"/>
            <a:ext cx="3384376" cy="2592288"/>
          </a:xfrm>
          <a:scene3d>
            <a:camera prst="perspectiveContrastingRightFacing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Площа України становить - 603.628 кілометрів квадратних</a:t>
            </a:r>
            <a:endParaRPr lang="uk-UA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руглая лента лицом вверх 6"/>
          <p:cNvSpPr/>
          <p:nvPr/>
        </p:nvSpPr>
        <p:spPr>
          <a:xfrm>
            <a:off x="683568" y="332656"/>
            <a:ext cx="8460432" cy="648072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Площа України</a:t>
            </a:r>
            <a:endParaRPr lang="uk-UA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Купить фотообои Карта Украины на заказ в Украине!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124744"/>
            <a:ext cx="5616624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4680520" cy="908720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Населення України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10800000" flipV="1">
            <a:off x="107504" y="1916832"/>
            <a:ext cx="2304256" cy="3240360"/>
          </a:xfrm>
          <a:solidFill>
            <a:srgbClr val="FFFF00"/>
          </a:solidFill>
          <a:scene3d>
            <a:camera prst="perspectiveHeroicExtremeLeftFacing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Станом на 1 січня 2016 р. населення становить - 42 760 500. </a:t>
            </a:r>
          </a:p>
          <a:p>
            <a:r>
              <a:rPr lang="uk-UA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Густота населення 75,4 осіб/</a:t>
            </a:r>
            <a:r>
              <a:rPr lang="uk-UA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км²</a:t>
            </a:r>
            <a:r>
              <a:rPr lang="uk-UA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ukrmap.su/program2009/g4/Maps/18_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268760"/>
            <a:ext cx="6431866" cy="417646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Символи України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Національні символи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4008" y="1535113"/>
            <a:ext cx="4042792" cy="639762"/>
          </a:xfrm>
          <a:solidFill>
            <a:srgbClr val="FFFF00"/>
          </a:solidFill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Державні символи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Герб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Прапор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Гімн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Конституція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9972600" y="5085184"/>
            <a:ext cx="849129" cy="1115808"/>
          </a:xfrm>
          <a:custGeom>
            <a:avLst/>
            <a:gdLst>
              <a:gd name="connsiteX0" fmla="*/ 170704 w 849129"/>
              <a:gd name="connsiteY0" fmla="*/ 216157 h 1115808"/>
              <a:gd name="connsiteX1" fmla="*/ 214949 w 849129"/>
              <a:gd name="connsiteY1" fmla="*/ 717602 h 1115808"/>
              <a:gd name="connsiteX2" fmla="*/ 259194 w 849129"/>
              <a:gd name="connsiteY2" fmla="*/ 732350 h 1115808"/>
              <a:gd name="connsiteX3" fmla="*/ 406678 w 849129"/>
              <a:gd name="connsiteY3" fmla="*/ 614363 h 1115808"/>
              <a:gd name="connsiteX4" fmla="*/ 436175 w 849129"/>
              <a:gd name="connsiteY4" fmla="*/ 570118 h 1115808"/>
              <a:gd name="connsiteX5" fmla="*/ 421426 w 849129"/>
              <a:gd name="connsiteY5" fmla="*/ 452131 h 1115808"/>
              <a:gd name="connsiteX6" fmla="*/ 126458 w 849129"/>
              <a:gd name="connsiteY6" fmla="*/ 496376 h 1115808"/>
              <a:gd name="connsiteX7" fmla="*/ 82213 w 849129"/>
              <a:gd name="connsiteY7" fmla="*/ 540621 h 1115808"/>
              <a:gd name="connsiteX8" fmla="*/ 23220 w 849129"/>
              <a:gd name="connsiteY8" fmla="*/ 629112 h 1115808"/>
              <a:gd name="connsiteX9" fmla="*/ 23220 w 849129"/>
              <a:gd name="connsiteY9" fmla="*/ 924079 h 1115808"/>
              <a:gd name="connsiteX10" fmla="*/ 37968 w 849129"/>
              <a:gd name="connsiteY10" fmla="*/ 968324 h 1115808"/>
              <a:gd name="connsiteX11" fmla="*/ 96962 w 849129"/>
              <a:gd name="connsiteY11" fmla="*/ 1056815 h 1115808"/>
              <a:gd name="connsiteX12" fmla="*/ 244446 w 849129"/>
              <a:gd name="connsiteY12" fmla="*/ 1115808 h 1115808"/>
              <a:gd name="connsiteX13" fmla="*/ 627904 w 849129"/>
              <a:gd name="connsiteY13" fmla="*/ 1086312 h 1115808"/>
              <a:gd name="connsiteX14" fmla="*/ 701646 w 849129"/>
              <a:gd name="connsiteY14" fmla="*/ 1071563 h 1115808"/>
              <a:gd name="connsiteX15" fmla="*/ 790136 w 849129"/>
              <a:gd name="connsiteY15" fmla="*/ 983073 h 1115808"/>
              <a:gd name="connsiteX16" fmla="*/ 804884 w 849129"/>
              <a:gd name="connsiteY16" fmla="*/ 938828 h 1115808"/>
              <a:gd name="connsiteX17" fmla="*/ 834381 w 849129"/>
              <a:gd name="connsiteY17" fmla="*/ 879834 h 1115808"/>
              <a:gd name="connsiteX18" fmla="*/ 849129 w 849129"/>
              <a:gd name="connsiteY18" fmla="*/ 776595 h 1115808"/>
              <a:gd name="connsiteX19" fmla="*/ 834381 w 849129"/>
              <a:gd name="connsiteY19" fmla="*/ 466879 h 1115808"/>
              <a:gd name="connsiteX20" fmla="*/ 819633 w 849129"/>
              <a:gd name="connsiteY20" fmla="*/ 422634 h 1115808"/>
              <a:gd name="connsiteX21" fmla="*/ 716394 w 849129"/>
              <a:gd name="connsiteY21" fmla="*/ 289899 h 1115808"/>
              <a:gd name="connsiteX22" fmla="*/ 672149 w 849129"/>
              <a:gd name="connsiteY22" fmla="*/ 275150 h 1115808"/>
              <a:gd name="connsiteX23" fmla="*/ 627904 w 849129"/>
              <a:gd name="connsiteY23" fmla="*/ 245654 h 1115808"/>
              <a:gd name="connsiteX24" fmla="*/ 568910 w 849129"/>
              <a:gd name="connsiteY24" fmla="*/ 230905 h 1115808"/>
              <a:gd name="connsiteX25" fmla="*/ 421426 w 849129"/>
              <a:gd name="connsiteY25" fmla="*/ 186660 h 1115808"/>
              <a:gd name="connsiteX26" fmla="*/ 303439 w 849129"/>
              <a:gd name="connsiteY26" fmla="*/ 186660 h 111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49129" h="1115808">
                <a:moveTo>
                  <a:pt x="170704" y="216157"/>
                </a:moveTo>
                <a:cubicBezTo>
                  <a:pt x="242054" y="430211"/>
                  <a:pt x="102823" y="0"/>
                  <a:pt x="214949" y="717602"/>
                </a:cubicBezTo>
                <a:cubicBezTo>
                  <a:pt x="217349" y="732962"/>
                  <a:pt x="244446" y="727434"/>
                  <a:pt x="259194" y="732350"/>
                </a:cubicBezTo>
                <a:cubicBezTo>
                  <a:pt x="381316" y="691644"/>
                  <a:pt x="330437" y="728724"/>
                  <a:pt x="406678" y="614363"/>
                </a:cubicBezTo>
                <a:lnTo>
                  <a:pt x="436175" y="570118"/>
                </a:lnTo>
                <a:cubicBezTo>
                  <a:pt x="431259" y="530789"/>
                  <a:pt x="458538" y="466048"/>
                  <a:pt x="421426" y="452131"/>
                </a:cubicBezTo>
                <a:cubicBezTo>
                  <a:pt x="392898" y="441433"/>
                  <a:pt x="199848" y="481698"/>
                  <a:pt x="126458" y="496376"/>
                </a:cubicBezTo>
                <a:cubicBezTo>
                  <a:pt x="111710" y="511124"/>
                  <a:pt x="95018" y="524157"/>
                  <a:pt x="82213" y="540621"/>
                </a:cubicBezTo>
                <a:cubicBezTo>
                  <a:pt x="60448" y="568604"/>
                  <a:pt x="23220" y="629112"/>
                  <a:pt x="23220" y="629112"/>
                </a:cubicBezTo>
                <a:cubicBezTo>
                  <a:pt x="2554" y="773769"/>
                  <a:pt x="0" y="738321"/>
                  <a:pt x="23220" y="924079"/>
                </a:cubicBezTo>
                <a:cubicBezTo>
                  <a:pt x="25148" y="939505"/>
                  <a:pt x="30418" y="954734"/>
                  <a:pt x="37968" y="968324"/>
                </a:cubicBezTo>
                <a:cubicBezTo>
                  <a:pt x="55184" y="999314"/>
                  <a:pt x="67465" y="1037150"/>
                  <a:pt x="96962" y="1056815"/>
                </a:cubicBezTo>
                <a:cubicBezTo>
                  <a:pt x="170986" y="1106165"/>
                  <a:pt x="124164" y="1081443"/>
                  <a:pt x="244446" y="1115808"/>
                </a:cubicBezTo>
                <a:lnTo>
                  <a:pt x="627904" y="1086312"/>
                </a:lnTo>
                <a:cubicBezTo>
                  <a:pt x="652855" y="1083897"/>
                  <a:pt x="680498" y="1085021"/>
                  <a:pt x="701646" y="1071563"/>
                </a:cubicBezTo>
                <a:cubicBezTo>
                  <a:pt x="736839" y="1049167"/>
                  <a:pt x="790136" y="983073"/>
                  <a:pt x="790136" y="983073"/>
                </a:cubicBezTo>
                <a:cubicBezTo>
                  <a:pt x="795052" y="968325"/>
                  <a:pt x="798760" y="953117"/>
                  <a:pt x="804884" y="938828"/>
                </a:cubicBezTo>
                <a:cubicBezTo>
                  <a:pt x="813545" y="918620"/>
                  <a:pt x="828596" y="901045"/>
                  <a:pt x="834381" y="879834"/>
                </a:cubicBezTo>
                <a:cubicBezTo>
                  <a:pt x="843528" y="846297"/>
                  <a:pt x="844213" y="811008"/>
                  <a:pt x="849129" y="776595"/>
                </a:cubicBezTo>
                <a:cubicBezTo>
                  <a:pt x="844213" y="673356"/>
                  <a:pt x="842964" y="569878"/>
                  <a:pt x="834381" y="466879"/>
                </a:cubicBezTo>
                <a:cubicBezTo>
                  <a:pt x="833090" y="451387"/>
                  <a:pt x="827183" y="436224"/>
                  <a:pt x="819633" y="422634"/>
                </a:cubicBezTo>
                <a:cubicBezTo>
                  <a:pt x="802398" y="391611"/>
                  <a:pt x="754331" y="315190"/>
                  <a:pt x="716394" y="289899"/>
                </a:cubicBezTo>
                <a:cubicBezTo>
                  <a:pt x="703459" y="281275"/>
                  <a:pt x="686054" y="282102"/>
                  <a:pt x="672149" y="275150"/>
                </a:cubicBezTo>
                <a:cubicBezTo>
                  <a:pt x="656295" y="267223"/>
                  <a:pt x="644196" y="252636"/>
                  <a:pt x="627904" y="245654"/>
                </a:cubicBezTo>
                <a:cubicBezTo>
                  <a:pt x="609273" y="237669"/>
                  <a:pt x="588325" y="236730"/>
                  <a:pt x="568910" y="230905"/>
                </a:cubicBezTo>
                <a:cubicBezTo>
                  <a:pt x="549813" y="225176"/>
                  <a:pt x="452809" y="189275"/>
                  <a:pt x="421426" y="186660"/>
                </a:cubicBezTo>
                <a:cubicBezTo>
                  <a:pt x="382233" y="183394"/>
                  <a:pt x="342768" y="186660"/>
                  <a:pt x="303439" y="18666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Калина</a:t>
            </a:r>
          </a:p>
          <a:p>
            <a:pPr>
              <a:buFont typeface="Wingdings" pitchFamily="2" charset="2"/>
              <a:buChar char="v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Верба</a:t>
            </a:r>
          </a:p>
          <a:p>
            <a:pPr>
              <a:buFont typeface="Wingdings" pitchFamily="2" charset="2"/>
              <a:buChar char="v"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Дуга 11"/>
          <p:cNvSpPr/>
          <p:nvPr/>
        </p:nvSpPr>
        <p:spPr>
          <a:xfrm flipH="1">
            <a:off x="-2124744" y="5157192"/>
            <a:ext cx="432048" cy="2016224"/>
          </a:xfrm>
          <a:prstGeom prst="arc">
            <a:avLst>
              <a:gd name="adj1" fmla="val 13711552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олилиния 13"/>
          <p:cNvSpPr/>
          <p:nvPr/>
        </p:nvSpPr>
        <p:spPr>
          <a:xfrm>
            <a:off x="10044608" y="4149080"/>
            <a:ext cx="3867221" cy="870154"/>
          </a:xfrm>
          <a:custGeom>
            <a:avLst/>
            <a:gdLst>
              <a:gd name="connsiteX0" fmla="*/ 20522 w 5595413"/>
              <a:gd name="connsiteY0" fmla="*/ 870154 h 870154"/>
              <a:gd name="connsiteX1" fmla="*/ 5774 w 5595413"/>
              <a:gd name="connsiteY1" fmla="*/ 825909 h 870154"/>
              <a:gd name="connsiteX2" fmla="*/ 50019 w 5595413"/>
              <a:gd name="connsiteY2" fmla="*/ 796413 h 870154"/>
              <a:gd name="connsiteX3" fmla="*/ 138509 w 5595413"/>
              <a:gd name="connsiteY3" fmla="*/ 722671 h 870154"/>
              <a:gd name="connsiteX4" fmla="*/ 182755 w 5595413"/>
              <a:gd name="connsiteY4" fmla="*/ 707922 h 870154"/>
              <a:gd name="connsiteX5" fmla="*/ 271245 w 5595413"/>
              <a:gd name="connsiteY5" fmla="*/ 648929 h 870154"/>
              <a:gd name="connsiteX6" fmla="*/ 403980 w 5595413"/>
              <a:gd name="connsiteY6" fmla="*/ 604684 h 870154"/>
              <a:gd name="connsiteX7" fmla="*/ 448226 w 5595413"/>
              <a:gd name="connsiteY7" fmla="*/ 589935 h 870154"/>
              <a:gd name="connsiteX8" fmla="*/ 507219 w 5595413"/>
              <a:gd name="connsiteY8" fmla="*/ 575187 h 870154"/>
              <a:gd name="connsiteX9" fmla="*/ 610458 w 5595413"/>
              <a:gd name="connsiteY9" fmla="*/ 530942 h 870154"/>
              <a:gd name="connsiteX10" fmla="*/ 743193 w 5595413"/>
              <a:gd name="connsiteY10" fmla="*/ 501445 h 870154"/>
              <a:gd name="connsiteX11" fmla="*/ 831684 w 5595413"/>
              <a:gd name="connsiteY11" fmla="*/ 471948 h 870154"/>
              <a:gd name="connsiteX12" fmla="*/ 949671 w 5595413"/>
              <a:gd name="connsiteY12" fmla="*/ 412954 h 870154"/>
              <a:gd name="connsiteX13" fmla="*/ 1038161 w 5595413"/>
              <a:gd name="connsiteY13" fmla="*/ 353961 h 870154"/>
              <a:gd name="connsiteX14" fmla="*/ 1170896 w 5595413"/>
              <a:gd name="connsiteY14" fmla="*/ 309716 h 870154"/>
              <a:gd name="connsiteX15" fmla="*/ 1215142 w 5595413"/>
              <a:gd name="connsiteY15" fmla="*/ 294967 h 870154"/>
              <a:gd name="connsiteX16" fmla="*/ 1406871 w 5595413"/>
              <a:gd name="connsiteY16" fmla="*/ 221225 h 870154"/>
              <a:gd name="connsiteX17" fmla="*/ 1701838 w 5595413"/>
              <a:gd name="connsiteY17" fmla="*/ 147484 h 870154"/>
              <a:gd name="connsiteX18" fmla="*/ 1790329 w 5595413"/>
              <a:gd name="connsiteY18" fmla="*/ 117987 h 870154"/>
              <a:gd name="connsiteX19" fmla="*/ 1923064 w 5595413"/>
              <a:gd name="connsiteY19" fmla="*/ 103238 h 870154"/>
              <a:gd name="connsiteX20" fmla="*/ 2026303 w 5595413"/>
              <a:gd name="connsiteY20" fmla="*/ 88490 h 870154"/>
              <a:gd name="connsiteX21" fmla="*/ 2173787 w 5595413"/>
              <a:gd name="connsiteY21" fmla="*/ 73742 h 870154"/>
              <a:gd name="connsiteX22" fmla="*/ 2306522 w 5595413"/>
              <a:gd name="connsiteY22" fmla="*/ 58993 h 870154"/>
              <a:gd name="connsiteX23" fmla="*/ 2557245 w 5595413"/>
              <a:gd name="connsiteY23" fmla="*/ 14748 h 870154"/>
              <a:gd name="connsiteX24" fmla="*/ 2852213 w 5595413"/>
              <a:gd name="connsiteY24" fmla="*/ 0 h 870154"/>
              <a:gd name="connsiteX25" fmla="*/ 4164819 w 5595413"/>
              <a:gd name="connsiteY25" fmla="*/ 29496 h 870154"/>
              <a:gd name="connsiteX26" fmla="*/ 4445038 w 5595413"/>
              <a:gd name="connsiteY26" fmla="*/ 88490 h 870154"/>
              <a:gd name="connsiteX27" fmla="*/ 4489284 w 5595413"/>
              <a:gd name="connsiteY27" fmla="*/ 103238 h 870154"/>
              <a:gd name="connsiteX28" fmla="*/ 4563026 w 5595413"/>
              <a:gd name="connsiteY28" fmla="*/ 117987 h 870154"/>
              <a:gd name="connsiteX29" fmla="*/ 4651516 w 5595413"/>
              <a:gd name="connsiteY29" fmla="*/ 147484 h 870154"/>
              <a:gd name="connsiteX30" fmla="*/ 4828496 w 5595413"/>
              <a:gd name="connsiteY30" fmla="*/ 191729 h 870154"/>
              <a:gd name="connsiteX31" fmla="*/ 4872742 w 5595413"/>
              <a:gd name="connsiteY31" fmla="*/ 206477 h 870154"/>
              <a:gd name="connsiteX32" fmla="*/ 4916987 w 5595413"/>
              <a:gd name="connsiteY32" fmla="*/ 235974 h 870154"/>
              <a:gd name="connsiteX33" fmla="*/ 5005477 w 5595413"/>
              <a:gd name="connsiteY33" fmla="*/ 265471 h 870154"/>
              <a:gd name="connsiteX34" fmla="*/ 5049722 w 5595413"/>
              <a:gd name="connsiteY34" fmla="*/ 280219 h 870154"/>
              <a:gd name="connsiteX35" fmla="*/ 5108716 w 5595413"/>
              <a:gd name="connsiteY35" fmla="*/ 309716 h 870154"/>
              <a:gd name="connsiteX36" fmla="*/ 5152961 w 5595413"/>
              <a:gd name="connsiteY36" fmla="*/ 353961 h 870154"/>
              <a:gd name="connsiteX37" fmla="*/ 5197206 w 5595413"/>
              <a:gd name="connsiteY37" fmla="*/ 368709 h 870154"/>
              <a:gd name="connsiteX38" fmla="*/ 5300445 w 5595413"/>
              <a:gd name="connsiteY38" fmla="*/ 412954 h 870154"/>
              <a:gd name="connsiteX39" fmla="*/ 5388935 w 5595413"/>
              <a:gd name="connsiteY39" fmla="*/ 471948 h 870154"/>
              <a:gd name="connsiteX40" fmla="*/ 5433180 w 5595413"/>
              <a:gd name="connsiteY40" fmla="*/ 501445 h 870154"/>
              <a:gd name="connsiteX41" fmla="*/ 5506922 w 5595413"/>
              <a:gd name="connsiteY41" fmla="*/ 516193 h 870154"/>
              <a:gd name="connsiteX42" fmla="*/ 5595413 w 5595413"/>
              <a:gd name="connsiteY42" fmla="*/ 545690 h 87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595413" h="870154">
                <a:moveTo>
                  <a:pt x="20522" y="870154"/>
                </a:moveTo>
                <a:cubicBezTo>
                  <a:pt x="15606" y="855406"/>
                  <a:pt x="0" y="840343"/>
                  <a:pt x="5774" y="825909"/>
                </a:cubicBezTo>
                <a:cubicBezTo>
                  <a:pt x="12357" y="809452"/>
                  <a:pt x="36402" y="807760"/>
                  <a:pt x="50019" y="796413"/>
                </a:cubicBezTo>
                <a:cubicBezTo>
                  <a:pt x="98949" y="755637"/>
                  <a:pt x="83579" y="750136"/>
                  <a:pt x="138509" y="722671"/>
                </a:cubicBezTo>
                <a:cubicBezTo>
                  <a:pt x="152414" y="715718"/>
                  <a:pt x="169165" y="715472"/>
                  <a:pt x="182755" y="707922"/>
                </a:cubicBezTo>
                <a:cubicBezTo>
                  <a:pt x="213744" y="690706"/>
                  <a:pt x="237614" y="660140"/>
                  <a:pt x="271245" y="648929"/>
                </a:cubicBezTo>
                <a:lnTo>
                  <a:pt x="403980" y="604684"/>
                </a:lnTo>
                <a:cubicBezTo>
                  <a:pt x="418729" y="599768"/>
                  <a:pt x="433144" y="593706"/>
                  <a:pt x="448226" y="589935"/>
                </a:cubicBezTo>
                <a:lnTo>
                  <a:pt x="507219" y="575187"/>
                </a:lnTo>
                <a:cubicBezTo>
                  <a:pt x="549431" y="554081"/>
                  <a:pt x="567054" y="541793"/>
                  <a:pt x="610458" y="530942"/>
                </a:cubicBezTo>
                <a:cubicBezTo>
                  <a:pt x="694643" y="509896"/>
                  <a:pt x="667508" y="524150"/>
                  <a:pt x="743193" y="501445"/>
                </a:cubicBezTo>
                <a:cubicBezTo>
                  <a:pt x="772974" y="492511"/>
                  <a:pt x="803874" y="485853"/>
                  <a:pt x="831684" y="471948"/>
                </a:cubicBezTo>
                <a:cubicBezTo>
                  <a:pt x="871013" y="452283"/>
                  <a:pt x="913085" y="437345"/>
                  <a:pt x="949671" y="412954"/>
                </a:cubicBezTo>
                <a:cubicBezTo>
                  <a:pt x="979168" y="393290"/>
                  <a:pt x="1004530" y="365172"/>
                  <a:pt x="1038161" y="353961"/>
                </a:cubicBezTo>
                <a:lnTo>
                  <a:pt x="1170896" y="309716"/>
                </a:lnTo>
                <a:cubicBezTo>
                  <a:pt x="1185645" y="304800"/>
                  <a:pt x="1202207" y="303591"/>
                  <a:pt x="1215142" y="294967"/>
                </a:cubicBezTo>
                <a:cubicBezTo>
                  <a:pt x="1332556" y="216691"/>
                  <a:pt x="1268538" y="240988"/>
                  <a:pt x="1406871" y="221225"/>
                </a:cubicBezTo>
                <a:cubicBezTo>
                  <a:pt x="1688074" y="127491"/>
                  <a:pt x="1380200" y="223163"/>
                  <a:pt x="1701838" y="147484"/>
                </a:cubicBezTo>
                <a:cubicBezTo>
                  <a:pt x="1732104" y="140363"/>
                  <a:pt x="1759427" y="121421"/>
                  <a:pt x="1790329" y="117987"/>
                </a:cubicBezTo>
                <a:lnTo>
                  <a:pt x="1923064" y="103238"/>
                </a:lnTo>
                <a:cubicBezTo>
                  <a:pt x="1957558" y="98926"/>
                  <a:pt x="1991779" y="92552"/>
                  <a:pt x="2026303" y="88490"/>
                </a:cubicBezTo>
                <a:cubicBezTo>
                  <a:pt x="2075371" y="82717"/>
                  <a:pt x="2124652" y="78914"/>
                  <a:pt x="2173787" y="73742"/>
                </a:cubicBezTo>
                <a:lnTo>
                  <a:pt x="2306522" y="58993"/>
                </a:lnTo>
                <a:cubicBezTo>
                  <a:pt x="2401984" y="35128"/>
                  <a:pt x="2429263" y="26383"/>
                  <a:pt x="2557245" y="14748"/>
                </a:cubicBezTo>
                <a:cubicBezTo>
                  <a:pt x="2655286" y="5835"/>
                  <a:pt x="2753890" y="4916"/>
                  <a:pt x="2852213" y="0"/>
                </a:cubicBezTo>
                <a:lnTo>
                  <a:pt x="4164819" y="29496"/>
                </a:lnTo>
                <a:cubicBezTo>
                  <a:pt x="4203238" y="31033"/>
                  <a:pt x="4394466" y="71633"/>
                  <a:pt x="4445038" y="88490"/>
                </a:cubicBezTo>
                <a:cubicBezTo>
                  <a:pt x="4459787" y="93406"/>
                  <a:pt x="4474202" y="99467"/>
                  <a:pt x="4489284" y="103238"/>
                </a:cubicBezTo>
                <a:cubicBezTo>
                  <a:pt x="4513603" y="109318"/>
                  <a:pt x="4538842" y="111391"/>
                  <a:pt x="4563026" y="117987"/>
                </a:cubicBezTo>
                <a:cubicBezTo>
                  <a:pt x="4593023" y="126168"/>
                  <a:pt x="4620847" y="142373"/>
                  <a:pt x="4651516" y="147484"/>
                </a:cubicBezTo>
                <a:cubicBezTo>
                  <a:pt x="4770679" y="167344"/>
                  <a:pt x="4711633" y="152775"/>
                  <a:pt x="4828496" y="191729"/>
                </a:cubicBezTo>
                <a:lnTo>
                  <a:pt x="4872742" y="206477"/>
                </a:lnTo>
                <a:cubicBezTo>
                  <a:pt x="4887490" y="216309"/>
                  <a:pt x="4900789" y="228775"/>
                  <a:pt x="4916987" y="235974"/>
                </a:cubicBezTo>
                <a:cubicBezTo>
                  <a:pt x="4945399" y="248602"/>
                  <a:pt x="4975980" y="255639"/>
                  <a:pt x="5005477" y="265471"/>
                </a:cubicBezTo>
                <a:cubicBezTo>
                  <a:pt x="5020225" y="270387"/>
                  <a:pt x="5035817" y="273267"/>
                  <a:pt x="5049722" y="280219"/>
                </a:cubicBezTo>
                <a:cubicBezTo>
                  <a:pt x="5069387" y="290051"/>
                  <a:pt x="5090825" y="296937"/>
                  <a:pt x="5108716" y="309716"/>
                </a:cubicBezTo>
                <a:cubicBezTo>
                  <a:pt x="5125688" y="321839"/>
                  <a:pt x="5135607" y="342392"/>
                  <a:pt x="5152961" y="353961"/>
                </a:cubicBezTo>
                <a:cubicBezTo>
                  <a:pt x="5165896" y="362584"/>
                  <a:pt x="5182917" y="362585"/>
                  <a:pt x="5197206" y="368709"/>
                </a:cubicBezTo>
                <a:cubicBezTo>
                  <a:pt x="5324778" y="423383"/>
                  <a:pt x="5196683" y="378367"/>
                  <a:pt x="5300445" y="412954"/>
                </a:cubicBezTo>
                <a:lnTo>
                  <a:pt x="5388935" y="471948"/>
                </a:lnTo>
                <a:cubicBezTo>
                  <a:pt x="5403683" y="481780"/>
                  <a:pt x="5415799" y="497969"/>
                  <a:pt x="5433180" y="501445"/>
                </a:cubicBezTo>
                <a:cubicBezTo>
                  <a:pt x="5457761" y="506361"/>
                  <a:pt x="5482738" y="509597"/>
                  <a:pt x="5506922" y="516193"/>
                </a:cubicBezTo>
                <a:cubicBezTo>
                  <a:pt x="5536919" y="524374"/>
                  <a:pt x="5595413" y="545690"/>
                  <a:pt x="5595413" y="54569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26063652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0"/>
            <a:ext cx="3008313" cy="635670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Калина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980728"/>
            <a:ext cx="4355976" cy="5400600"/>
          </a:xfrm>
          <a:ln/>
          <a:scene3d>
            <a:camera prst="perspectiveHeroicExtreme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Калина звичайна — дуже популярна в народі, оспівана в народних піснях рослина.</a:t>
            </a:r>
          </a:p>
          <a:p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Її вважають символом України. Значна поширеність на теренах України, пов'язаність із родинно-побутовими, календарними обрядами (весілля, похорони, осінній обряд «похід на калину» та ін.). Найбільше цей давній фольклорний образ виступає словом-символом як домінанта в асоціативному зв'язку </a:t>
            </a:r>
            <a:r>
              <a:rPr lang="uk-UA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калина — дівчина (мати)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uk-UA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калина — Україна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uk-UA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калина — кров</a:t>
            </a:r>
            <a:r>
              <a:rPr lang="uk-UA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Домінує загальнопоширена спорідненість «калина — дівчина». </a:t>
            </a:r>
          </a:p>
        </p:txBody>
      </p:sp>
      <p:pic>
        <p:nvPicPr>
          <p:cNvPr id="5" name="Содержимое 4" descr="04kalyn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908720"/>
            <a:ext cx="4824536" cy="5445223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188640"/>
            <a:ext cx="3008313" cy="382364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Верба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665312"/>
            <a:ext cx="4176464" cy="6004048"/>
          </a:xfrm>
          <a:scene3d>
            <a:camera prst="perspectiveRight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Верба — один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українських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народних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символів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Оспівана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низці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художніх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народних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піснях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казках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Верба — улюблене дерево українських народних пісень, в яких вона виступає з незвичайно багатою символікою. Як ідеальне дерево, воно вкрите «золотою корою» й має силу розвинути 700 квіток, себто віток, що символізують численний рід.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Від символізації верби, як ідеального дерева та поетичного образу всього роду, народна символіка переходить до верби, як символу: матері 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заміжньої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жінки;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зажуреної дівчини;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верба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символізує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саме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сонце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символ любові і вдячності та багато іншого.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Картинки по запросу верба фотограф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620688"/>
            <a:ext cx="4248472" cy="5671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56084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Державний Герб України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052736"/>
            <a:ext cx="4968552" cy="504056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vi-VN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Три́зуб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 — український національний герб, сучасний державний </a:t>
            </a:r>
            <a:r>
              <a:rPr lang="vi-V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Герб України"/>
              </a:rPr>
              <a:t>герб України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 у формі 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  <a:hlinkClick r:id="rId3" tooltip="Золотавий колір"/>
              </a:rPr>
              <a:t>золотого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  <a:hlinkClick r:id="rId4" tooltip="Тризубець"/>
              </a:rPr>
              <a:t>тризубця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особливої форми на синьому полі; у минулому — герб князів 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  <a:hlinkClick r:id="rId5" tooltip="Рюриковичі"/>
              </a:rPr>
              <a:t>Рюриковичів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 і 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  <a:hlinkClick r:id="rId6" tooltip="Київська держава"/>
              </a:rPr>
              <a:t>Київської Русі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. Про походження і значення українського герба Тризуба існують різні теорії, жодна з них не є загальновизнанною, але можна виділити кілька теорій які є найбільш обгрунтованими — це трактування Тризуба як стилізованого зображення або сокола, або якоря-хреста, або «зброї богів» блискавки</a:t>
            </a:r>
            <a:r>
              <a:rPr lang="uk-UA" sz="2000" baseline="30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 Треба також сказати, що в Скандінавії, звідки ймовірно походить 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  <a:hlinkClick r:id="rId7" tooltip="Рюрик"/>
              </a:rPr>
              <a:t>Рюрик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, не виявлено</a:t>
            </a:r>
            <a:r>
              <a:rPr lang="uk-UA" sz="20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знаків подібних київо-руському Тризубу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0" descr="https://upload.wikimedia.org/wikipedia/commons/thumb/9/95/Lesser_Coat_of_Arms_of_Ukraine.svg/2000px-Lesser_Coat_of_Arms_of_Ukraine.svg.png"/>
          <p:cNvPicPr>
            <a:picLocks noGrp="1" noChangeAspect="1" noChangeArrowheads="1"/>
          </p:cNvPicPr>
          <p:nvPr>
            <p:ph idx="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80112" y="1556792"/>
            <a:ext cx="3154264" cy="4353347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6984776" cy="936104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Державний Прапор України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268760"/>
            <a:ext cx="3888432" cy="5256584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2000" dirty="0" smtClean="0"/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Державний Прапор є одним із державних символів певної країни. Це стяг правильної геометричної (частіше прямокутної) форми із спеціальним забарвленням. Кольори прапора відбивають національні традиції, які ідентифікують певну територію протягом тривалого історичного періоду.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стяг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двох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рівновеликих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горизонтальних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смуг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синього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жовтого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кольорів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співвідношенням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ширини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прапора до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довжини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2:3.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upload.wikimedia.org/wikipedia/commons/thumb/4/49/Flag_of_Ukraine.svg/2000px-Flag_of_Ukraine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844824"/>
            <a:ext cx="4716016" cy="2952328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3008313" cy="1152128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Державний Гімн України</a:t>
            </a:r>
            <a:endParaRPr lang="uk-UA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435100"/>
            <a:ext cx="4320480" cy="5234260"/>
          </a:xfrm>
          <a:ln>
            <a:solidFill>
              <a:srgbClr val="002060"/>
            </a:solidFill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Держа́вний Гі́мн Украї́ни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— один із головних державних символів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2" tooltip="Україна"/>
              </a:rPr>
              <a:t>України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поряд із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3" tooltip="Прапор України"/>
              </a:rPr>
              <a:t>прапором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і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4" tooltip="Герб України"/>
              </a:rPr>
              <a:t>гербом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 Державним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5" tooltip="Гімн"/>
              </a:rPr>
              <a:t>гі́мном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є пісня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6" tooltip="Ще не вмерла Україна"/>
              </a:rPr>
              <a:t>«Ще не вмерла України і Слава, і Воля»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: слова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7" tooltip="Чубинський Павло Платонович"/>
              </a:rPr>
              <a:t>Павла Чубинського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, музика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8" tooltip="Вербицький Михайло"/>
              </a:rPr>
              <a:t>Михайла Вербицького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. Офіційна музична редакція ухвалена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9" tooltip="Верховна рада України"/>
              </a:rPr>
              <a:t>Верховною радою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10" tooltip="15 січня"/>
              </a:rPr>
              <a:t>15 січня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11" tooltip="1992"/>
              </a:rPr>
              <a:t>1992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року, текст гімну затверджено Законом України «Про Державний Гімн України»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12" tooltip="6 березня"/>
              </a:rPr>
              <a:t>6 березня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  <a:hlinkClick r:id="rId13" tooltip="2003"/>
              </a:rPr>
              <a:t>2003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року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image.slidesharecdn.com/istykrpometyn-130919062004-phpapp02/95/5-2013-3-638.jpg?cb=137957209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16016" y="260648"/>
            <a:ext cx="4248472" cy="618625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982</TotalTime>
  <Words>66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Моя країна Україна</vt:lpstr>
      <vt:lpstr> </vt:lpstr>
      <vt:lpstr>Населення України</vt:lpstr>
      <vt:lpstr>Символи України</vt:lpstr>
      <vt:lpstr>Калина</vt:lpstr>
      <vt:lpstr>Верба</vt:lpstr>
      <vt:lpstr>Державний Герб України </vt:lpstr>
      <vt:lpstr>Державний Прапор України</vt:lpstr>
      <vt:lpstr>Державний Гімн України</vt:lpstr>
      <vt:lpstr>Конституція України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Наша ненька- Україна</dc:title>
  <dc:creator>ПК</dc:creator>
  <cp:lastModifiedBy>Valya</cp:lastModifiedBy>
  <cp:revision>74</cp:revision>
  <dcterms:created xsi:type="dcterms:W3CDTF">2016-03-01T17:29:31Z</dcterms:created>
  <dcterms:modified xsi:type="dcterms:W3CDTF">2016-04-11T16:05:22Z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431563</vt:lpwstr>
  </property>
  <property fmtid="{D5CDD505-2E9C-101B-9397-08002B2CF9AE}" name="NXPowerLiteVersion" pid="3">
    <vt:lpwstr>D4.1.4</vt:lpwstr>
  </property>
</Properties>
</file>