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з одним вирізаним округленим кут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й трикут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Поліліні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іліні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з одним вирізаним округленим кут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й трикут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Поліліні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іліні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іліні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іліні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іліні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іліні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C99931-94C5-4C6C-BDE0-E337E37E77E9}" type="datetimeFigureOut">
              <a:rPr lang="uk-UA" smtClean="0"/>
              <a:t>01.10.2013</a:t>
            </a:fld>
            <a:endParaRPr lang="uk-UA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440F65-DE1E-4EB4-A951-C47C221769FC}" type="slidenum">
              <a:rPr lang="uk-UA" smtClean="0"/>
              <a:t>‹№›</a:t>
            </a:fld>
            <a:endParaRPr lang="uk-UA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іліні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іліні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276872"/>
            <a:ext cx="7851648" cy="1828800"/>
          </a:xfrm>
        </p:spPr>
        <p:txBody>
          <a:bodyPr/>
          <a:lstStyle/>
          <a:p>
            <a:r>
              <a:rPr lang="uk-UA" b="1" i="1" dirty="0" smtClean="0">
                <a:solidFill>
                  <a:schemeClr val="bg1"/>
                </a:solidFill>
              </a:rPr>
              <a:t>Вплив промисловості на навколишнє середовище</a:t>
            </a:r>
            <a:endParaRPr lang="uk-UA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://deeep.me/uploads_user/modules/communities/72646/2445/0004gs1t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8296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2"/>
                </a:solidFill>
              </a:rPr>
              <a:t>Енергетика</a:t>
            </a:r>
            <a:endParaRPr lang="uk-UA" b="1" i="1" dirty="0">
              <a:solidFill>
                <a:schemeClr val="bg2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908720"/>
            <a:ext cx="8795320" cy="4896544"/>
          </a:xfrm>
          <a:solidFill>
            <a:schemeClr val="accent1">
              <a:alpha val="74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Викиди від роботи цієї галузі становлять 30% всіх твердих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часток, </a:t>
            </a:r>
            <a:r>
              <a:rPr lang="uk-UA" dirty="0" smtClean="0">
                <a:solidFill>
                  <a:srgbClr val="FFFF00"/>
                </a:solidFill>
              </a:rPr>
              <a:t>що надходять в атмосферу внаслідок господарської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діяльності </a:t>
            </a:r>
            <a:r>
              <a:rPr lang="uk-UA" dirty="0" smtClean="0">
                <a:solidFill>
                  <a:srgbClr val="FFFF00"/>
                </a:solidFill>
              </a:rPr>
              <a:t>людини. За цим показником електростанції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зрівнялися </a:t>
            </a:r>
            <a:r>
              <a:rPr lang="uk-UA" dirty="0" smtClean="0">
                <a:solidFill>
                  <a:srgbClr val="FFFF00"/>
                </a:solidFill>
              </a:rPr>
              <a:t>з підприємствами металургії і випереджають всі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інші </a:t>
            </a:r>
            <a:r>
              <a:rPr lang="uk-UA" dirty="0" smtClean="0">
                <a:solidFill>
                  <a:srgbClr val="FFFF00"/>
                </a:solidFill>
              </a:rPr>
              <a:t>галузі промисловості. Крім того, енергетика дає до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63</a:t>
            </a:r>
            <a:r>
              <a:rPr lang="uk-UA" dirty="0" smtClean="0">
                <a:solidFill>
                  <a:srgbClr val="FFFF00"/>
                </a:solidFill>
              </a:rPr>
              <a:t>% сірчаного ангідриду і понад 53% оксидів озону, що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надходять </a:t>
            </a:r>
            <a:r>
              <a:rPr lang="uk-UA" dirty="0" smtClean="0">
                <a:solidFill>
                  <a:srgbClr val="FFFF00"/>
                </a:solidFill>
              </a:rPr>
              <a:t>у повітря від стаціонарних джерел забруднення.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Рослини </a:t>
            </a:r>
            <a:r>
              <a:rPr lang="uk-UA" dirty="0" smtClean="0">
                <a:solidFill>
                  <a:srgbClr val="FFFF00"/>
                </a:solidFill>
              </a:rPr>
              <a:t>та океан вже не встигають поглинути всю кількість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err="1" smtClean="0">
                <a:solidFill>
                  <a:srgbClr val="FFFF00"/>
                </a:solidFill>
              </a:rPr>
              <a:t>СО₂</a:t>
            </a:r>
            <a:r>
              <a:rPr lang="uk-UA" dirty="0" smtClean="0">
                <a:solidFill>
                  <a:srgbClr val="FFFF00"/>
                </a:solidFill>
              </a:rPr>
              <a:t> , який </a:t>
            </a:r>
            <a:r>
              <a:rPr lang="uk-UA" dirty="0" smtClean="0">
                <a:solidFill>
                  <a:srgbClr val="FFFF00"/>
                </a:solidFill>
              </a:rPr>
              <a:t>утворюється внаслідок спалювання </a:t>
            </a:r>
            <a:r>
              <a:rPr lang="uk-UA" dirty="0" smtClean="0">
                <a:solidFill>
                  <a:srgbClr val="FFFF00"/>
                </a:solidFill>
              </a:rPr>
              <a:t>органічного </a:t>
            </a: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палива</a:t>
            </a:r>
            <a:r>
              <a:rPr lang="uk-UA" dirty="0" smtClean="0">
                <a:solidFill>
                  <a:srgbClr val="FFFF00"/>
                </a:solidFill>
              </a:rPr>
              <a:t>. Це веде до поступового </a:t>
            </a:r>
            <a:r>
              <a:rPr lang="uk-UA" dirty="0" smtClean="0">
                <a:solidFill>
                  <a:srgbClr val="FFFF00"/>
                </a:solidFill>
              </a:rPr>
              <a:t>збільшення його </a:t>
            </a: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концентрації </a:t>
            </a:r>
            <a:r>
              <a:rPr lang="uk-UA" dirty="0" smtClean="0">
                <a:solidFill>
                  <a:srgbClr val="FFFF00"/>
                </a:solidFill>
              </a:rPr>
              <a:t>в атмосфері, що посилює "парниковий ефект" </a:t>
            </a:r>
            <a:endParaRPr lang="uk-UA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і </a:t>
            </a:r>
            <a:r>
              <a:rPr lang="uk-UA" dirty="0" smtClean="0">
                <a:solidFill>
                  <a:srgbClr val="FFFF00"/>
                </a:solidFill>
              </a:rPr>
              <a:t>викликає потепління клімату.</a:t>
            </a: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tx1"/>
                </a:solidFill>
              </a:rPr>
              <a:t>Нафтодобувна промисловість</a:t>
            </a:r>
            <a:endParaRPr lang="uk-UA" b="1" i="1" dirty="0">
              <a:solidFill>
                <a:schemeClr val="tx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2592288"/>
          </a:xfrm>
          <a:solidFill>
            <a:schemeClr val="accent1">
              <a:alpha val="57000"/>
            </a:schemeClr>
          </a:solidFill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1)Забруднення атмосфери;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2)Витрачання води;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3)Забруднення поверхневих і підземних вод;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4)Вирубка лісів;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5)Забруднення </a:t>
            </a:r>
            <a:r>
              <a:rPr lang="uk-UA" dirty="0" err="1" smtClean="0">
                <a:solidFill>
                  <a:schemeClr val="bg1">
                    <a:lumMod val="95000"/>
                  </a:schemeClr>
                </a:solidFill>
              </a:rPr>
              <a:t>грунтів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uk-UA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5061" name="Picture 5" descr="http://www.mobus.com/modules/news/images/articles/changing/1233819454354_18593_200_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1905000" cy="1905000"/>
          </a:xfrm>
          <a:prstGeom prst="rect">
            <a:avLst/>
          </a:prstGeom>
          <a:noFill/>
        </p:spPr>
      </p:pic>
      <p:pic>
        <p:nvPicPr>
          <p:cNvPr id="45063" name="Picture 7" descr="http://img0.liveinternet.ru/images/attach/c/3/74/992/74992870_o14_235115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005064"/>
            <a:ext cx="3571887" cy="2284168"/>
          </a:xfrm>
          <a:prstGeom prst="rect">
            <a:avLst/>
          </a:prstGeom>
          <a:noFill/>
        </p:spPr>
      </p:pic>
      <p:pic>
        <p:nvPicPr>
          <p:cNvPr id="45065" name="Picture 9" descr="Обзор рынков: цена на нефть упала второй раз подря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293096"/>
            <a:ext cx="3059857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sdelanounas.ru/images/img/d/3/d3d3Lm5ucHoucnUvZm90by8yMDExLTA1LzEtMS5qcGc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2" y="0"/>
            <a:ext cx="914697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86800" cy="79435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1"/>
                </a:solidFill>
              </a:rPr>
              <a:t>Нафтопереробна промисловість</a:t>
            </a:r>
            <a:endParaRPr lang="uk-UA" b="1" i="1" dirty="0">
              <a:solidFill>
                <a:schemeClr val="bg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2016224"/>
          </a:xfrm>
          <a:solidFill>
            <a:schemeClr val="accent1">
              <a:alpha val="52000"/>
            </a:schemeClr>
          </a:solidFill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Підприємства нафтопереробної промисловості є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найбільшими споживачами води. </a:t>
            </a:r>
            <a:endParaRPr lang="uk-UA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Забруднюючі речовини: вуглеводні, СО та </a:t>
            </a:r>
            <a:r>
              <a:rPr lang="uk-UA" dirty="0" err="1" smtClean="0">
                <a:solidFill>
                  <a:schemeClr val="bg1">
                    <a:lumMod val="95000"/>
                  </a:schemeClr>
                </a:solidFill>
              </a:rPr>
              <a:t>СО₂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, леткі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органічні сполуки, синтетичні жирні кислоти.</a:t>
            </a:r>
          </a:p>
        </p:txBody>
      </p:sp>
      <p:pic>
        <p:nvPicPr>
          <p:cNvPr id="44036" name="Picture 4" descr="На нефтеперерабатывающем заводе в Вашингтоне произошел пожар. Фото: lenta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84984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photos.wikimapia.org/p/00/02/22/00/18_ful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57832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1"/>
                </a:solidFill>
              </a:rPr>
              <a:t>Газова</a:t>
            </a:r>
            <a:endParaRPr lang="uk-UA" b="1" i="1" dirty="0">
              <a:solidFill>
                <a:schemeClr val="bg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656184"/>
          </a:xfrm>
          <a:solidFill>
            <a:schemeClr val="accent1">
              <a:alpha val="45000"/>
            </a:schemeClr>
          </a:solidFill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Підприємства газової промисловості забруднюють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атмосферу та водойми. Забруднюючими речовинами </a:t>
            </a:r>
          </a:p>
          <a:p>
            <a:pPr>
              <a:buNone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є оксиди Нітрогену, вуглеводні та </a:t>
            </a:r>
            <a:r>
              <a:rPr lang="uk-UA" dirty="0" err="1" smtClean="0">
                <a:solidFill>
                  <a:schemeClr val="bg1">
                    <a:lumMod val="95000"/>
                  </a:schemeClr>
                </a:solidFill>
              </a:rPr>
              <a:t>сульфур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IV)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 оксид.</a:t>
            </a:r>
            <a:endParaRPr lang="uk-UA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3012" name="Picture 4" descr="http://img0.liveinternet.ru/images/attach/c/6/91/110/91110586_foto_1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564904"/>
            <a:ext cx="4903812" cy="3677859"/>
          </a:xfrm>
          <a:prstGeom prst="rect">
            <a:avLst/>
          </a:prstGeom>
          <a:noFill/>
        </p:spPr>
      </p:pic>
      <p:pic>
        <p:nvPicPr>
          <p:cNvPr id="43014" name="Picture 6" descr="http://www.infosources.org/what_is/data_pictures/oryginal/n/Nitrogen-dioxide-3D-vd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1914" y="3645024"/>
            <a:ext cx="387208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Вугілля в лещатах протиріч, вугільна промисловість, вугілля, шахта, приватизація, інвестиці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tx1"/>
                </a:solidFill>
              </a:rPr>
              <a:t>Вугільна </a:t>
            </a:r>
            <a:r>
              <a:rPr lang="uk-UA" b="1" i="1" dirty="0" smtClean="0">
                <a:solidFill>
                  <a:schemeClr val="tx1"/>
                </a:solidFill>
              </a:rPr>
              <a:t>п</a:t>
            </a:r>
            <a:r>
              <a:rPr lang="uk-UA" b="1" i="1" dirty="0" smtClean="0">
                <a:solidFill>
                  <a:schemeClr val="tx1"/>
                </a:solidFill>
              </a:rPr>
              <a:t>ромисловість</a:t>
            </a:r>
            <a:endParaRPr lang="uk-UA" b="1" i="1" dirty="0">
              <a:solidFill>
                <a:schemeClr val="tx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1512168"/>
          </a:xfrm>
          <a:solidFill>
            <a:schemeClr val="accent1">
              <a:alpha val="50000"/>
            </a:schemeClr>
          </a:solidFill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Забруднює атмосферу, стічні води та змінює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ландшафти. Забруднюючі речовини: СО,</a:t>
            </a:r>
            <a:r>
              <a:rPr lang="en-US" dirty="0" smtClean="0">
                <a:solidFill>
                  <a:schemeClr val="bg1"/>
                </a:solidFill>
              </a:rPr>
              <a:t>NO.</a:t>
            </a:r>
            <a:endParaRPr lang="uk-UA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вуглеводні.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41992" name="Picture 8" descr="http://www.stihi.ru/pics/2011/03/19/9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80928"/>
            <a:ext cx="4756076" cy="3181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aciers.free.fr/wp-content/SaarSthal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78296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1"/>
                </a:solidFill>
              </a:rPr>
              <a:t>Металургія</a:t>
            </a:r>
            <a:endParaRPr lang="uk-UA" b="1" i="1" dirty="0">
              <a:solidFill>
                <a:schemeClr val="bg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069584"/>
          </a:xfrm>
          <a:solidFill>
            <a:schemeClr val="tx2">
              <a:alpha val="70000"/>
            </a:schemeClr>
          </a:solidFill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Забруднення водойм, </a:t>
            </a:r>
            <a:r>
              <a:rPr lang="uk-UA" dirty="0" err="1" smtClean="0">
                <a:solidFill>
                  <a:schemeClr val="bg1"/>
                </a:solidFill>
              </a:rPr>
              <a:t>грунтів</a:t>
            </a:r>
            <a:r>
              <a:rPr lang="uk-UA" dirty="0" smtClean="0">
                <a:solidFill>
                  <a:schemeClr val="bg1"/>
                </a:solidFill>
              </a:rPr>
              <a:t> та атмосфери.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Основні забруднюючі речовини – сполуки важких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металів, пил, оксиди Карбону, Мангану, Кальцію,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Алюмінію та Силіцію.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40964" name="Picture 4" descr="http://www.epochtimes.com.ua/rus/images/stories/09/china/u133_sjan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5210944" cy="3256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quantmag.ppole.ru/forum/attachments/che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043"/>
            <a:ext cx="9144000" cy="68549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Хімічна промисловість</a:t>
            </a:r>
            <a:endParaRPr lang="uk-UA" b="1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1296144"/>
          </a:xfrm>
          <a:solidFill>
            <a:schemeClr val="tx2">
              <a:alpha val="53000"/>
            </a:schemeClr>
          </a:solidFill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Підприємства забруднюють атмосферу, </a:t>
            </a:r>
            <a:r>
              <a:rPr lang="uk-UA" dirty="0" err="1" smtClean="0">
                <a:solidFill>
                  <a:schemeClr val="bg1"/>
                </a:solidFill>
              </a:rPr>
              <a:t>грунти</a:t>
            </a:r>
            <a:r>
              <a:rPr lang="uk-UA" dirty="0" smtClean="0">
                <a:solidFill>
                  <a:schemeClr val="bg1"/>
                </a:solidFill>
              </a:rPr>
              <a:t> та води.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Забруднюючі речовини – різні хімічні сполуки.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39940" name="Picture 4" descr="http://spoki.tvnet.lv/upload/articles/38/389080/images/_origin_Marupe-mirst-zivis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80928"/>
            <a:ext cx="4107614" cy="2736304"/>
          </a:xfrm>
          <a:prstGeom prst="rect">
            <a:avLst/>
          </a:prstGeom>
          <a:noFill/>
        </p:spPr>
      </p:pic>
      <p:pic>
        <p:nvPicPr>
          <p:cNvPr id="39942" name="Picture 6" descr="http://i-news-cdn9.appspot.com/?id=1280392216-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861048"/>
            <a:ext cx="3920877" cy="2616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uceps.ru/media/uploads/user/2012/06/04/provedenie-ispytanij-produkcii-mashinostroen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27" y="0"/>
            <a:ext cx="915222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50336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chemeClr val="bg1">
                    <a:lumMod val="50000"/>
                  </a:schemeClr>
                </a:solidFill>
              </a:rPr>
              <a:t>Машинобудування</a:t>
            </a:r>
            <a:endParaRPr lang="uk-UA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1196752"/>
            <a:ext cx="8579296" cy="1205488"/>
          </a:xfrm>
          <a:solidFill>
            <a:schemeClr val="tx2">
              <a:alpha val="58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err="1" smtClean="0">
                <a:solidFill>
                  <a:schemeClr val="bg1"/>
                </a:solidFill>
              </a:rPr>
              <a:t>Підприємства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цієї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галузі забруднюють </a:t>
            </a:r>
            <a:r>
              <a:rPr lang="uk-UA" dirty="0" err="1" smtClean="0">
                <a:solidFill>
                  <a:schemeClr val="bg1"/>
                </a:solidFill>
              </a:rPr>
              <a:t>грунти</a:t>
            </a:r>
            <a:r>
              <a:rPr lang="uk-UA" dirty="0" smtClean="0">
                <a:solidFill>
                  <a:schemeClr val="bg1"/>
                </a:solidFill>
              </a:rPr>
              <a:t> та води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солями важких металів і пластмасами.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38916" name="Picture 4" descr="http://www.eco-ugra.ru/img/gallery/201008-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4965576" cy="3312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177</TotalTime>
  <Words>258</Words>
  <Application>Microsoft Office PowerPoint</Application>
  <PresentationFormat>Екран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слайдів</vt:lpstr>
      </vt:variant>
      <vt:variant>
        <vt:i4>9</vt:i4>
      </vt:variant>
    </vt:vector>
  </HeadingPairs>
  <TitlesOfParts>
    <vt:vector size="11" baseType="lpstr">
      <vt:lpstr>Потік</vt:lpstr>
      <vt:lpstr>1_Потік</vt:lpstr>
      <vt:lpstr>Вплив промисловості на навколишнє середовище</vt:lpstr>
      <vt:lpstr>Енергетика</vt:lpstr>
      <vt:lpstr>Нафтодобувна промисловість</vt:lpstr>
      <vt:lpstr>Нафтопереробна промисловість</vt:lpstr>
      <vt:lpstr>Газова</vt:lpstr>
      <vt:lpstr>Вугільна промисловість</vt:lpstr>
      <vt:lpstr>Металургія</vt:lpstr>
      <vt:lpstr>Хімічна промисловість</vt:lpstr>
      <vt:lpstr>Машинобудування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Користувач Windows</dc:creator>
  <cp:lastModifiedBy>Користувач Windows</cp:lastModifiedBy>
  <cp:revision>18</cp:revision>
  <dcterms:created xsi:type="dcterms:W3CDTF">2013-10-01T15:27:09Z</dcterms:created>
  <dcterms:modified xsi:type="dcterms:W3CDTF">2013-10-01T18:24:14Z</dcterms:modified>
</cp:coreProperties>
</file>