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73" d="100"/>
          <a:sy n="73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3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18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ownload.formscentral.acrocomcontent.com/adc/?workflow=GetFormsAsset&amp;objectID=T0s6zsxskFWLwXWkPUhqJQ&amp;assetID=dUWOM5PmCwD2rT4BiYTivA&amp;dimension=1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http://museum.lviv.net/img/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819636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4043330" cy="4071966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27000" h="107950" prst="slope"/>
          </a:sp3d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Державний</a:t>
            </a:r>
            <a:r>
              <a:rPr lang="ru-RU" dirty="0" smtClean="0"/>
              <a:t> </a:t>
            </a:r>
            <a:r>
              <a:rPr lang="ru-RU" dirty="0" err="1" smtClean="0"/>
              <a:t>природознавчий</a:t>
            </a:r>
            <a:r>
              <a:rPr lang="ru-RU" dirty="0" smtClean="0"/>
              <a:t> музей </a:t>
            </a:r>
            <a:r>
              <a:rPr lang="ru-RU" dirty="0" err="1" smtClean="0"/>
              <a:t>Національної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</a:t>
            </a:r>
            <a:r>
              <a:rPr lang="ru-RU" dirty="0" err="1" smtClean="0"/>
              <a:t>України</a:t>
            </a:r>
            <a:r>
              <a:rPr lang="ru-RU" dirty="0" smtClean="0"/>
              <a:t> у </a:t>
            </a:r>
            <a:r>
              <a:rPr lang="ru-RU" dirty="0" err="1" smtClean="0"/>
              <a:t>Львові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одним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найстаріших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найбагатших</a:t>
            </a:r>
            <a:r>
              <a:rPr lang="ru-RU" dirty="0" smtClean="0"/>
              <a:t> за </a:t>
            </a:r>
            <a:r>
              <a:rPr lang="ru-RU" dirty="0" err="1" smtClean="0"/>
              <a:t>науковими</a:t>
            </a:r>
            <a:r>
              <a:rPr lang="ru-RU" dirty="0" smtClean="0"/>
              <a:t> </a:t>
            </a:r>
            <a:r>
              <a:rPr lang="ru-RU" dirty="0" err="1" smtClean="0"/>
              <a:t>природничими</a:t>
            </a:r>
            <a:r>
              <a:rPr lang="ru-RU" dirty="0" smtClean="0"/>
              <a:t> фондами </a:t>
            </a:r>
            <a:r>
              <a:rPr lang="ru-RU" dirty="0" err="1" smtClean="0"/>
              <a:t>серед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 </a:t>
            </a:r>
            <a:r>
              <a:rPr lang="ru-RU" dirty="0" err="1" smtClean="0"/>
              <a:t>Європи</a:t>
            </a:r>
            <a:r>
              <a:rPr lang="ru-RU" dirty="0" smtClean="0"/>
              <a:t>.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засновник</a:t>
            </a:r>
            <a:r>
              <a:rPr lang="ru-RU" dirty="0" smtClean="0"/>
              <a:t> граф </a:t>
            </a:r>
            <a:r>
              <a:rPr lang="ru-RU" dirty="0" err="1" smtClean="0"/>
              <a:t>Володимир</a:t>
            </a:r>
            <a:r>
              <a:rPr lang="ru-RU" dirty="0" smtClean="0"/>
              <a:t> </a:t>
            </a:r>
            <a:r>
              <a:rPr lang="ru-RU" dirty="0" err="1" smtClean="0"/>
              <a:t>Дідушицький</a:t>
            </a:r>
            <a:r>
              <a:rPr lang="ru-RU" dirty="0" smtClean="0"/>
              <a:t> (1825-1899) - </a:t>
            </a:r>
            <a:r>
              <a:rPr lang="ru-RU" dirty="0" err="1" smtClean="0"/>
              <a:t>відомий</a:t>
            </a:r>
            <a:r>
              <a:rPr lang="ru-RU" dirty="0" smtClean="0"/>
              <a:t> зоолог, </a:t>
            </a:r>
            <a:r>
              <a:rPr lang="ru-RU" dirty="0" err="1" smtClean="0"/>
              <a:t>етнограф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археолог, </a:t>
            </a:r>
            <a:r>
              <a:rPr lang="ru-RU" dirty="0" err="1" smtClean="0"/>
              <a:t>член-кореспондент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у </a:t>
            </a:r>
            <a:r>
              <a:rPr lang="ru-RU" dirty="0" err="1" smtClean="0"/>
              <a:t>Кракові</a:t>
            </a:r>
            <a:r>
              <a:rPr lang="ru-RU" dirty="0" smtClean="0"/>
              <a:t> (</a:t>
            </a:r>
            <a:r>
              <a:rPr lang="ru-RU" dirty="0" err="1" smtClean="0"/>
              <a:t>з</a:t>
            </a:r>
            <a:r>
              <a:rPr lang="ru-RU" dirty="0" smtClean="0"/>
              <a:t> 1881 </a:t>
            </a:r>
            <a:r>
              <a:rPr lang="en-US" dirty="0" smtClean="0"/>
              <a:t>p.),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значну</a:t>
            </a:r>
            <a:r>
              <a:rPr lang="ru-RU" dirty="0" smtClean="0"/>
              <a:t> </a:t>
            </a:r>
            <a:r>
              <a:rPr lang="ru-RU" dirty="0" err="1" smtClean="0"/>
              <a:t>частину</a:t>
            </a:r>
            <a:r>
              <a:rPr lang="ru-RU" dirty="0" smtClean="0"/>
              <a:t> </a:t>
            </a:r>
            <a:r>
              <a:rPr lang="ru-RU" dirty="0" err="1" smtClean="0"/>
              <a:t>доходів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маєтків</a:t>
            </a:r>
            <a:r>
              <a:rPr lang="ru-RU" dirty="0" smtClean="0"/>
              <a:t> </a:t>
            </a:r>
            <a:r>
              <a:rPr lang="ru-RU" dirty="0" err="1" smtClean="0"/>
              <a:t>спрямовував</a:t>
            </a:r>
            <a:r>
              <a:rPr lang="ru-RU" dirty="0" smtClean="0"/>
              <a:t> на </a:t>
            </a:r>
            <a:r>
              <a:rPr lang="ru-RU" dirty="0" err="1" smtClean="0"/>
              <a:t>придбання</a:t>
            </a:r>
            <a:r>
              <a:rPr lang="ru-RU" dirty="0" smtClean="0"/>
              <a:t> </a:t>
            </a:r>
            <a:r>
              <a:rPr lang="ru-RU" dirty="0" err="1" smtClean="0"/>
              <a:t>експонатів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утримання</a:t>
            </a:r>
            <a:r>
              <a:rPr lang="ru-RU" dirty="0" smtClean="0"/>
              <a:t> музею.</a:t>
            </a:r>
            <a:endParaRPr lang="ru-RU" dirty="0"/>
          </a:p>
        </p:txBody>
      </p:sp>
      <p:pic>
        <p:nvPicPr>
          <p:cNvPr id="7170" name="Picture 2" descr="http://gdb.rferl.org/B909BA47-04B0-41C0-9D55-A38DD855F945_w640_s.jpg"/>
          <p:cNvPicPr>
            <a:picLocks noChangeAspect="1" noChangeArrowheads="1"/>
          </p:cNvPicPr>
          <p:nvPr/>
        </p:nvPicPr>
        <p:blipFill>
          <a:blip r:embed="rId4" cstate="print"/>
          <a:srcRect b="2826"/>
          <a:stretch>
            <a:fillRect/>
          </a:stretch>
        </p:blipFill>
        <p:spPr bwMode="auto">
          <a:xfrm>
            <a:off x="4262446" y="0"/>
            <a:ext cx="488155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0"/>
            <a:ext cx="28616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Заснування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музею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3000">
              <a:srgbClr val="FBEAC7">
                <a:alpha val="66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329642" cy="52578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400" b="1" dirty="0" smtClean="0"/>
              <a:t>Музей </a:t>
            </a:r>
            <a:r>
              <a:rPr lang="ru-RU" sz="3400" b="1" dirty="0" err="1" smtClean="0"/>
              <a:t>ім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Дідушицьких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(1870-1893) </a:t>
            </a:r>
            <a:br>
              <a:rPr lang="ru-RU" sz="3400" dirty="0" smtClean="0"/>
            </a:br>
            <a:r>
              <a:rPr lang="ru-RU" sz="3400" b="1" dirty="0" err="1" smtClean="0"/>
              <a:t>Природничий</a:t>
            </a:r>
            <a:r>
              <a:rPr lang="ru-RU" sz="3400" b="1" dirty="0" smtClean="0"/>
              <a:t> музей </a:t>
            </a:r>
            <a:r>
              <a:rPr lang="ru-RU" sz="3400" b="1" dirty="0" err="1" smtClean="0"/>
              <a:t>ім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Дідушицьких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(1893-1939) </a:t>
            </a:r>
            <a:br>
              <a:rPr lang="ru-RU" sz="3400" dirty="0" smtClean="0"/>
            </a:br>
            <a:r>
              <a:rPr lang="ru-RU" sz="3400" b="1" dirty="0" err="1" smtClean="0"/>
              <a:t>Науково-природознавчий</a:t>
            </a:r>
            <a:r>
              <a:rPr lang="ru-RU" sz="3400" b="1" dirty="0" smtClean="0"/>
              <a:t> музей АН УРСР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(1940-1951) </a:t>
            </a:r>
            <a:br>
              <a:rPr lang="ru-RU" sz="3400" dirty="0" smtClean="0"/>
            </a:br>
            <a:r>
              <a:rPr lang="ru-RU" sz="3400" b="1" dirty="0" err="1" smtClean="0"/>
              <a:t>Науково-природознавчий</a:t>
            </a:r>
            <a:r>
              <a:rPr lang="ru-RU" sz="3400" b="1" dirty="0" smtClean="0"/>
              <a:t> музей (на правах </a:t>
            </a:r>
            <a:r>
              <a:rPr lang="ru-RU" sz="3400" b="1" dirty="0" err="1" smtClean="0"/>
              <a:t>відділу</a:t>
            </a:r>
            <a:r>
              <a:rPr lang="ru-RU" sz="3400" b="1" dirty="0" smtClean="0"/>
              <a:t>) </a:t>
            </a:r>
            <a:r>
              <a:rPr lang="ru-RU" sz="3400" b="1" dirty="0" err="1" smtClean="0"/>
              <a:t>Інституту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агробіології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Львівської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філії</a:t>
            </a:r>
            <a:r>
              <a:rPr lang="ru-RU" sz="3400" b="1" dirty="0" smtClean="0"/>
              <a:t> АН УРСР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(1951-1954) </a:t>
            </a:r>
            <a:br>
              <a:rPr lang="ru-RU" sz="3400" dirty="0" smtClean="0"/>
            </a:br>
            <a:r>
              <a:rPr lang="ru-RU" sz="3400" b="1" dirty="0" err="1" smtClean="0"/>
              <a:t>Науково-природознавчий</a:t>
            </a:r>
            <a:r>
              <a:rPr lang="ru-RU" sz="3400" b="1" dirty="0" smtClean="0"/>
              <a:t> музей </a:t>
            </a:r>
            <a:r>
              <a:rPr lang="ru-RU" sz="3400" b="1" dirty="0" err="1" smtClean="0"/>
              <a:t>Львівської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філії</a:t>
            </a:r>
            <a:r>
              <a:rPr lang="ru-RU" sz="3400" b="1" dirty="0" smtClean="0"/>
              <a:t> АН УРСР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(1954-1956) </a:t>
            </a:r>
            <a:br>
              <a:rPr lang="ru-RU" sz="3400" dirty="0" smtClean="0"/>
            </a:br>
            <a:r>
              <a:rPr lang="ru-RU" sz="3400" b="1" dirty="0" err="1" smtClean="0"/>
              <a:t>Львівський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науково-природознавчий</a:t>
            </a:r>
            <a:r>
              <a:rPr lang="ru-RU" sz="3400" b="1" dirty="0" smtClean="0"/>
              <a:t> музей АН УРСР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(1956-1963) </a:t>
            </a:r>
            <a:br>
              <a:rPr lang="ru-RU" sz="3400" dirty="0" smtClean="0"/>
            </a:br>
            <a:r>
              <a:rPr lang="ru-RU" sz="3400" b="1" dirty="0" err="1" smtClean="0"/>
              <a:t>Львівський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науково-природознавчий</a:t>
            </a:r>
            <a:r>
              <a:rPr lang="ru-RU" sz="3400" b="1" dirty="0" smtClean="0"/>
              <a:t> музей (</a:t>
            </a:r>
            <a:r>
              <a:rPr lang="ru-RU" sz="3400" b="1" dirty="0" err="1" smtClean="0"/>
              <a:t>Мінкультури</a:t>
            </a:r>
            <a:r>
              <a:rPr lang="ru-RU" sz="3400" b="1" dirty="0" smtClean="0"/>
              <a:t> УРСР) 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(1963-1965) </a:t>
            </a:r>
            <a:br>
              <a:rPr lang="ru-RU" sz="3400" dirty="0" smtClean="0"/>
            </a:br>
            <a:r>
              <a:rPr lang="ru-RU" sz="3400" b="1" dirty="0" err="1" smtClean="0"/>
              <a:t>Державний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природознавчий</a:t>
            </a:r>
            <a:r>
              <a:rPr lang="ru-RU" sz="3400" b="1" dirty="0" smtClean="0"/>
              <a:t> музей УРСР (</a:t>
            </a:r>
            <a:r>
              <a:rPr lang="ru-RU" sz="3400" b="1" dirty="0" err="1" smtClean="0"/>
              <a:t>Мінкультури</a:t>
            </a:r>
            <a:r>
              <a:rPr lang="ru-RU" sz="3400" b="1" dirty="0" smtClean="0"/>
              <a:t> УРСР) 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(1965-1969) </a:t>
            </a:r>
            <a:br>
              <a:rPr lang="ru-RU" sz="3400" dirty="0" smtClean="0"/>
            </a:br>
            <a:r>
              <a:rPr lang="ru-RU" sz="3400" b="1" dirty="0" err="1" smtClean="0"/>
              <a:t>Державний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природознавчий</a:t>
            </a:r>
            <a:r>
              <a:rPr lang="ru-RU" sz="3400" b="1" dirty="0" smtClean="0"/>
              <a:t> музей АН УРСР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(1969-1991) </a:t>
            </a:r>
            <a:br>
              <a:rPr lang="ru-RU" sz="3400" dirty="0" smtClean="0"/>
            </a:br>
            <a:r>
              <a:rPr lang="ru-RU" sz="3400" b="1" dirty="0" err="1" smtClean="0"/>
              <a:t>Державний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природознавчий</a:t>
            </a:r>
            <a:r>
              <a:rPr lang="ru-RU" sz="3400" b="1" dirty="0" smtClean="0"/>
              <a:t> музей АН </a:t>
            </a:r>
            <a:r>
              <a:rPr lang="ru-RU" sz="3400" b="1" dirty="0" err="1" smtClean="0"/>
              <a:t>України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(1991-1994) </a:t>
            </a:r>
            <a:br>
              <a:rPr lang="ru-RU" sz="3400" dirty="0" smtClean="0"/>
            </a:br>
            <a:r>
              <a:rPr lang="ru-RU" sz="3400" b="1" dirty="0" err="1" smtClean="0"/>
              <a:t>Державний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природознавчий</a:t>
            </a:r>
            <a:r>
              <a:rPr lang="ru-RU" sz="3400" b="1" dirty="0" smtClean="0"/>
              <a:t> музей НАН </a:t>
            </a:r>
            <a:r>
              <a:rPr lang="ru-RU" sz="3400" b="1" dirty="0" err="1" smtClean="0"/>
              <a:t>України</a:t>
            </a:r>
            <a:r>
              <a:rPr lang="ru-RU" sz="3400" b="1" dirty="0" smtClean="0"/>
              <a:t> (</a:t>
            </a:r>
            <a:r>
              <a:rPr lang="ru-RU" sz="3400" b="1" dirty="0" err="1" smtClean="0"/>
              <a:t>з</a:t>
            </a:r>
            <a:r>
              <a:rPr lang="ru-RU" sz="3400" b="1" dirty="0" smtClean="0"/>
              <a:t> 1994 р.) </a:t>
            </a:r>
            <a:endParaRPr lang="ru-RU" sz="3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0"/>
            <a:ext cx="7019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Назви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музею у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різні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періоди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Picture 2" descr="http://www.gazeta.lviv.ua/sites/default/files/dyb_1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3603736"/>
            <a:ext cx="1714480" cy="1254048"/>
          </a:xfrm>
          <a:prstGeom prst="rect">
            <a:avLst/>
          </a:prstGeom>
          <a:noFill/>
        </p:spPr>
      </p:pic>
      <p:pic>
        <p:nvPicPr>
          <p:cNvPr id="21508" name="Picture 4" descr="http://www.gazeta.lviv.ua/sites/default/files/dyb_1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0504"/>
            <a:ext cx="1500166" cy="1120729"/>
          </a:xfrm>
          <a:prstGeom prst="rect">
            <a:avLst/>
          </a:prstGeom>
          <a:noFill/>
        </p:spPr>
      </p:pic>
      <p:pic>
        <p:nvPicPr>
          <p:cNvPr id="21510" name="Picture 6" descr="http://www.wz.lviv.ua/images/articles/2012/12/big/7d058f62e68a9bb8c6733de907cf45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032912"/>
            <a:ext cx="1500166" cy="1996037"/>
          </a:xfrm>
          <a:prstGeom prst="rect">
            <a:avLst/>
          </a:prstGeom>
          <a:noFill/>
        </p:spPr>
      </p:pic>
      <p:pic>
        <p:nvPicPr>
          <p:cNvPr id="21512" name="Picture 8" descr="http://www.gazeta.lviv.ua/sites/default/files/dyb_10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29264"/>
            <a:ext cx="1789640" cy="1428736"/>
          </a:xfrm>
          <a:prstGeom prst="rect">
            <a:avLst/>
          </a:prstGeom>
          <a:noFill/>
        </p:spPr>
      </p:pic>
      <p:pic>
        <p:nvPicPr>
          <p:cNvPr id="21514" name="Picture 10" descr="http://img.istpravda.com.ua/images/doc/8/d/8d181ac-fig-28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5350581"/>
            <a:ext cx="1857356" cy="1507419"/>
          </a:xfrm>
          <a:prstGeom prst="rect">
            <a:avLst/>
          </a:prstGeom>
          <a:noFill/>
        </p:spPr>
      </p:pic>
      <p:pic>
        <p:nvPicPr>
          <p:cNvPr id="21516" name="Picture 12" descr="http://lvivexpres.com/sites/default/files/images/00016_pryroznavchyy_muzey_stancha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785794"/>
            <a:ext cx="1357290" cy="20410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.istpravda.com.ua/images/doc/6/3/63190c9-img-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8" y="142876"/>
            <a:ext cx="4786314" cy="6572272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sunrise" dir="t"/>
          </a:scene3d>
          <a:sp3d>
            <a:bevelT w="209550" prst="relaxedInset"/>
            <a:bevelB w="152400" prst="cross"/>
          </a:sp3d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В.Дідушицький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учасником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багатьох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міжнародних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орнітологічних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конгресів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Парижі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Відні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Берліні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Ним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було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видано низку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наукових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праць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серед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яких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"Про наших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хребетних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тварин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" (1876), "Каталог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місцевих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птахів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" (1880) та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етапі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формування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музею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збір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природничих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колекцій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особливо активно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відбувався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околицях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маєтків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Дідушицьких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Поториця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Сокальщині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Пеняки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Бродівщині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нині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Львівська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обл.). Коли в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кінці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1840-х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років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до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зоологічної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колекції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В.Дідушицького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додалися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палеонтологічні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мінералогічні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збори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професора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Варшавського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університету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Л.Цейшнера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гербарій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професора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Львівського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університету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Г.Лобажевського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інші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матеріали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постало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питання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про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утворення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музею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пошук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для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нього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окремого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приміщення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В 1854 р.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частина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колекцій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була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перевезена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Поториці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Львів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будинок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вул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Фредри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потім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у 1857 р. - 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вул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Куркову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нині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Лисенка) 15,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але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надходження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нових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експонатів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йшло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швидко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 1868 р.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В.Дідушицький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придбав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теперішній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будинок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музею на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вул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Театральній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куди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після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його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реконструкції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 1869 р.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були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перевезені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всі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колекції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8" name="Picture 4" descr="http://img.istpravda.com.ua/images/doc/8/a/8a384cf-img-21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26" y="4333884"/>
            <a:ext cx="3786174" cy="2524116"/>
          </a:xfrm>
          <a:prstGeom prst="rect">
            <a:avLst/>
          </a:prstGeom>
          <a:noFill/>
        </p:spPr>
      </p:pic>
      <p:pic>
        <p:nvPicPr>
          <p:cNvPr id="6150" name="Picture 6" descr="http://img.istpravda.com.ua/images/doc/a/c/ac4c130-img-2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5" y="0"/>
            <a:ext cx="3857615" cy="25717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honchar.org.ua/dynamic-museum/wp-content/uploads/sites/4/2013/02/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4643438" cy="5786454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07950" prst="angle"/>
          </a:sp3d>
        </p:spPr>
        <p:txBody>
          <a:bodyPr>
            <a:normAutofit fontScale="47500" lnSpcReduction="20000"/>
          </a:bodyPr>
          <a:lstStyle/>
          <a:p>
            <a:r>
              <a:rPr lang="ru-RU" b="1" dirty="0" err="1" smtClean="0"/>
              <a:t>Будинок</a:t>
            </a:r>
            <a:r>
              <a:rPr lang="ru-RU" b="1" dirty="0" smtClean="0"/>
              <a:t> музею - </a:t>
            </a:r>
            <a:r>
              <a:rPr lang="ru-RU" b="1" dirty="0" err="1" smtClean="0"/>
              <a:t>пам'ятка</a:t>
            </a:r>
            <a:r>
              <a:rPr lang="ru-RU" b="1" dirty="0" smtClean="0"/>
              <a:t> </a:t>
            </a:r>
            <a:r>
              <a:rPr lang="ru-RU" b="1" dirty="0" err="1" smtClean="0"/>
              <a:t>архітектури</a:t>
            </a:r>
            <a:r>
              <a:rPr lang="ru-RU" b="1" dirty="0" smtClean="0"/>
              <a:t> </a:t>
            </a:r>
            <a:r>
              <a:rPr lang="en-US" b="1" dirty="0" smtClean="0"/>
              <a:t>XIX </a:t>
            </a:r>
            <a:r>
              <a:rPr lang="ru-RU" b="1" dirty="0" smtClean="0"/>
              <a:t>ст. У </a:t>
            </a:r>
            <a:r>
              <a:rPr lang="ru-RU" b="1" dirty="0" err="1" smtClean="0"/>
              <a:t>ньому</a:t>
            </a:r>
            <a:r>
              <a:rPr lang="ru-RU" b="1" dirty="0" smtClean="0"/>
              <a:t> </a:t>
            </a:r>
            <a:r>
              <a:rPr lang="ru-RU" b="1" dirty="0" err="1" smtClean="0"/>
              <a:t>знаходиться</a:t>
            </a:r>
            <a:r>
              <a:rPr lang="ru-RU" b="1" dirty="0" smtClean="0"/>
              <a:t> </a:t>
            </a:r>
            <a:r>
              <a:rPr lang="ru-RU" b="1" dirty="0" err="1" smtClean="0"/>
              <a:t>найстаріший</a:t>
            </a:r>
            <a:r>
              <a:rPr lang="ru-RU" b="1" dirty="0" smtClean="0"/>
              <a:t> в </a:t>
            </a:r>
            <a:r>
              <a:rPr lang="ru-RU" b="1" dirty="0" err="1" smtClean="0"/>
              <a:t>Європі</a:t>
            </a:r>
            <a:r>
              <a:rPr lang="ru-RU" b="1" dirty="0" smtClean="0"/>
              <a:t> </a:t>
            </a:r>
            <a:r>
              <a:rPr lang="ru-RU" b="1" dirty="0" err="1" smtClean="0"/>
              <a:t>механічний</a:t>
            </a:r>
            <a:r>
              <a:rPr lang="ru-RU" b="1" dirty="0" smtClean="0"/>
              <a:t> </a:t>
            </a:r>
            <a:r>
              <a:rPr lang="ru-RU" b="1" dirty="0" err="1" smtClean="0"/>
              <a:t>ліфт</a:t>
            </a:r>
            <a:r>
              <a:rPr lang="ru-RU" b="1" dirty="0" smtClean="0"/>
              <a:t>, </a:t>
            </a:r>
            <a:r>
              <a:rPr lang="ru-RU" b="1" dirty="0" err="1" smtClean="0"/>
              <a:t>виготовлений</a:t>
            </a:r>
            <a:r>
              <a:rPr lang="ru-RU" b="1" dirty="0" smtClean="0"/>
              <a:t> у </a:t>
            </a:r>
            <a:r>
              <a:rPr lang="ru-RU" b="1" dirty="0" err="1" smtClean="0"/>
              <a:t>Відні</a:t>
            </a:r>
            <a:r>
              <a:rPr lang="ru-RU" b="1" dirty="0" smtClean="0"/>
              <a:t> в </a:t>
            </a:r>
            <a:r>
              <a:rPr lang="ru-RU" b="1" dirty="0" err="1" smtClean="0"/>
              <a:t>середині</a:t>
            </a:r>
            <a:r>
              <a:rPr lang="ru-RU" b="1" dirty="0" smtClean="0"/>
              <a:t> </a:t>
            </a:r>
            <a:r>
              <a:rPr lang="ru-RU" b="1" dirty="0" err="1" smtClean="0"/>
              <a:t>позаминулого</a:t>
            </a:r>
            <a:r>
              <a:rPr lang="ru-RU" b="1" dirty="0" smtClean="0"/>
              <a:t> </a:t>
            </a:r>
            <a:r>
              <a:rPr lang="ru-RU" b="1" dirty="0" err="1" smtClean="0"/>
              <a:t>століття</a:t>
            </a:r>
            <a:r>
              <a:rPr lang="ru-RU" b="1" dirty="0" smtClean="0"/>
              <a:t>.</a:t>
            </a:r>
          </a:p>
          <a:p>
            <a:r>
              <a:rPr lang="ru-RU" b="1" dirty="0" err="1" smtClean="0"/>
              <a:t>Після</a:t>
            </a:r>
            <a:r>
              <a:rPr lang="ru-RU" b="1" dirty="0" smtClean="0"/>
              <a:t> </a:t>
            </a:r>
            <a:r>
              <a:rPr lang="ru-RU" b="1" dirty="0" err="1" smtClean="0"/>
              <a:t>впорядкування</a:t>
            </a:r>
            <a:r>
              <a:rPr lang="ru-RU" b="1" dirty="0" smtClean="0"/>
              <a:t> </a:t>
            </a:r>
            <a:r>
              <a:rPr lang="ru-RU" b="1" dirty="0" err="1" smtClean="0"/>
              <a:t>експозиції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1870 р. музей почав </a:t>
            </a:r>
            <a:r>
              <a:rPr lang="ru-RU" b="1" dirty="0" err="1" smtClean="0"/>
              <a:t>приймати</a:t>
            </a:r>
            <a:r>
              <a:rPr lang="ru-RU" b="1" dirty="0" smtClean="0"/>
              <a:t> </a:t>
            </a:r>
            <a:r>
              <a:rPr lang="ru-RU" b="1" dirty="0" err="1" smtClean="0"/>
              <a:t>окремі</a:t>
            </a:r>
            <a:r>
              <a:rPr lang="ru-RU" b="1" dirty="0" smtClean="0"/>
              <a:t> </a:t>
            </a:r>
            <a:r>
              <a:rPr lang="ru-RU" b="1" dirty="0" err="1" smtClean="0"/>
              <a:t>екскурсії</a:t>
            </a:r>
            <a:r>
              <a:rPr lang="ru-RU" b="1" dirty="0" smtClean="0"/>
              <a:t>, а 13 </a:t>
            </a:r>
            <a:r>
              <a:rPr lang="ru-RU" b="1" dirty="0" err="1" smtClean="0"/>
              <a:t>серпня</a:t>
            </a:r>
            <a:r>
              <a:rPr lang="ru-RU" b="1" dirty="0" smtClean="0"/>
              <a:t> 1871 р. </a:t>
            </a:r>
            <a:r>
              <a:rPr lang="ru-RU" b="1" dirty="0" err="1" smtClean="0"/>
              <a:t>було</a:t>
            </a:r>
            <a:r>
              <a:rPr lang="ru-RU" b="1" dirty="0" smtClean="0"/>
              <a:t> заведено книгу </a:t>
            </a:r>
            <a:r>
              <a:rPr lang="ru-RU" b="1" dirty="0" err="1" smtClean="0"/>
              <a:t>відвідувачів</a:t>
            </a:r>
            <a:r>
              <a:rPr lang="ru-RU" b="1" dirty="0" smtClean="0"/>
              <a:t>. З 1873 р. музей почав </a:t>
            </a:r>
            <a:r>
              <a:rPr lang="ru-RU" b="1" dirty="0" err="1" smtClean="0"/>
              <a:t>відкриватися</a:t>
            </a:r>
            <a:r>
              <a:rPr lang="ru-RU" b="1" dirty="0" smtClean="0"/>
              <a:t> 1 раз на </a:t>
            </a:r>
            <a:r>
              <a:rPr lang="ru-RU" b="1" dirty="0" err="1" smtClean="0"/>
              <a:t>тиждень</a:t>
            </a:r>
            <a:r>
              <a:rPr lang="ru-RU" b="1" dirty="0" smtClean="0"/>
              <a:t>. Таким чином, </a:t>
            </a:r>
            <a:r>
              <a:rPr lang="ru-RU" b="1" dirty="0" err="1" smtClean="0"/>
              <a:t>офіційною</a:t>
            </a:r>
            <a:r>
              <a:rPr lang="ru-RU" b="1" dirty="0" smtClean="0"/>
              <a:t> датою </a:t>
            </a:r>
            <a:r>
              <a:rPr lang="ru-RU" b="1" dirty="0" err="1" smtClean="0"/>
              <a:t>заснування</a:t>
            </a:r>
            <a:r>
              <a:rPr lang="ru-RU" b="1" dirty="0" smtClean="0"/>
              <a:t> музею </a:t>
            </a:r>
            <a:r>
              <a:rPr lang="ru-RU" b="1" dirty="0" err="1" smtClean="0"/>
              <a:t>слід</a:t>
            </a:r>
            <a:r>
              <a:rPr lang="ru-RU" b="1" dirty="0" smtClean="0"/>
              <a:t> </a:t>
            </a:r>
            <a:r>
              <a:rPr lang="ru-RU" b="1" dirty="0" err="1" smtClean="0"/>
              <a:t>вважати</a:t>
            </a:r>
            <a:r>
              <a:rPr lang="ru-RU" b="1" dirty="0" smtClean="0"/>
              <a:t> 1870 </a:t>
            </a:r>
            <a:r>
              <a:rPr lang="en-US" b="1" dirty="0" smtClean="0"/>
              <a:t>p., </a:t>
            </a:r>
            <a:r>
              <a:rPr lang="ru-RU" b="1" dirty="0" smtClean="0"/>
              <a:t>коли </a:t>
            </a:r>
            <a:r>
              <a:rPr lang="ru-RU" b="1" dirty="0" err="1" smtClean="0"/>
              <a:t>було</a:t>
            </a:r>
            <a:r>
              <a:rPr lang="ru-RU" b="1" dirty="0" smtClean="0"/>
              <a:t> </a:t>
            </a:r>
            <a:r>
              <a:rPr lang="ru-RU" b="1" dirty="0" err="1" smtClean="0"/>
              <a:t>вперше</a:t>
            </a:r>
            <a:r>
              <a:rPr lang="ru-RU" b="1" dirty="0" smtClean="0"/>
              <a:t> </a:t>
            </a:r>
            <a:r>
              <a:rPr lang="ru-RU" b="1" dirty="0" err="1" smtClean="0"/>
              <a:t>побудовано</a:t>
            </a:r>
            <a:r>
              <a:rPr lang="ru-RU" b="1" dirty="0" smtClean="0"/>
              <a:t> </a:t>
            </a:r>
            <a:r>
              <a:rPr lang="ru-RU" b="1" dirty="0" err="1" smtClean="0"/>
              <a:t>експозицію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розпочато</a:t>
            </a:r>
            <a:r>
              <a:rPr lang="ru-RU" b="1" dirty="0" smtClean="0"/>
              <a:t> </a:t>
            </a:r>
            <a:r>
              <a:rPr lang="ru-RU" b="1" dirty="0" err="1" smtClean="0"/>
              <a:t>прийом</a:t>
            </a:r>
            <a:r>
              <a:rPr lang="ru-RU" b="1" dirty="0" smtClean="0"/>
              <a:t> </a:t>
            </a:r>
            <a:r>
              <a:rPr lang="ru-RU" b="1" dirty="0" err="1" smtClean="0"/>
              <a:t>відвідувачів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За </a:t>
            </a:r>
            <a:r>
              <a:rPr lang="ru-RU" b="1" dirty="0" err="1" smtClean="0"/>
              <a:t>життя</a:t>
            </a:r>
            <a:r>
              <a:rPr lang="ru-RU" b="1" dirty="0" smtClean="0"/>
              <a:t> </a:t>
            </a:r>
            <a:r>
              <a:rPr lang="ru-RU" b="1" dirty="0" err="1" smtClean="0"/>
              <a:t>В.Дідушицького</a:t>
            </a:r>
            <a:r>
              <a:rPr lang="ru-RU" b="1" dirty="0" smtClean="0"/>
              <a:t> музей </a:t>
            </a:r>
            <a:r>
              <a:rPr lang="ru-RU" b="1" dirty="0" err="1" smtClean="0"/>
              <a:t>мав</a:t>
            </a:r>
            <a:r>
              <a:rPr lang="ru-RU" b="1" dirty="0" smtClean="0"/>
              <a:t> </a:t>
            </a:r>
            <a:r>
              <a:rPr lang="ru-RU" b="1" dirty="0" err="1" smtClean="0"/>
              <a:t>сім</a:t>
            </a:r>
            <a:r>
              <a:rPr lang="ru-RU" b="1" dirty="0" smtClean="0"/>
              <a:t> </a:t>
            </a:r>
            <a:r>
              <a:rPr lang="ru-RU" b="1" dirty="0" err="1" smtClean="0"/>
              <a:t>розділів</a:t>
            </a:r>
            <a:r>
              <a:rPr lang="ru-RU" b="1" dirty="0" smtClean="0"/>
              <a:t> </a:t>
            </a:r>
            <a:r>
              <a:rPr lang="ru-RU" b="1" dirty="0" err="1" smtClean="0"/>
              <a:t>експозиції</a:t>
            </a:r>
            <a:r>
              <a:rPr lang="ru-RU" b="1" dirty="0" smtClean="0"/>
              <a:t>: </a:t>
            </a:r>
            <a:r>
              <a:rPr lang="ru-RU" b="1" dirty="0" err="1" smtClean="0"/>
              <a:t>зоологічний</a:t>
            </a:r>
            <a:r>
              <a:rPr lang="ru-RU" b="1" dirty="0" smtClean="0"/>
              <a:t>, </a:t>
            </a:r>
            <a:r>
              <a:rPr lang="ru-RU" b="1" dirty="0" err="1" smtClean="0"/>
              <a:t>палеонтологічний</a:t>
            </a:r>
            <a:r>
              <a:rPr lang="ru-RU" b="1" dirty="0" smtClean="0"/>
              <a:t>, </a:t>
            </a:r>
            <a:r>
              <a:rPr lang="ru-RU" b="1" dirty="0" err="1" smtClean="0"/>
              <a:t>мінералогічний</a:t>
            </a:r>
            <a:r>
              <a:rPr lang="ru-RU" b="1" dirty="0" smtClean="0"/>
              <a:t>, </a:t>
            </a:r>
            <a:r>
              <a:rPr lang="ru-RU" b="1" dirty="0" err="1" smtClean="0"/>
              <a:t>геологічний</a:t>
            </a:r>
            <a:r>
              <a:rPr lang="ru-RU" b="1" dirty="0" smtClean="0"/>
              <a:t>, </a:t>
            </a:r>
            <a:r>
              <a:rPr lang="ru-RU" b="1" dirty="0" err="1" smtClean="0"/>
              <a:t>ботанічний</a:t>
            </a:r>
            <a:r>
              <a:rPr lang="ru-RU" b="1" dirty="0" smtClean="0"/>
              <a:t>, </a:t>
            </a:r>
            <a:r>
              <a:rPr lang="ru-RU" b="1" dirty="0" err="1" smtClean="0"/>
              <a:t>археологічний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етнографічний</a:t>
            </a:r>
            <a:r>
              <a:rPr lang="ru-RU" b="1" dirty="0" smtClean="0"/>
              <a:t>.. </a:t>
            </a:r>
            <a:r>
              <a:rPr lang="ru-RU" b="1" dirty="0" err="1" smtClean="0"/>
              <a:t>Ф.Мартін</a:t>
            </a:r>
            <a:r>
              <a:rPr lang="ru-RU" b="1" dirty="0" smtClean="0"/>
              <a:t> у </a:t>
            </a:r>
            <a:r>
              <a:rPr lang="ru-RU" b="1" dirty="0" err="1" smtClean="0"/>
              <a:t>своїй</a:t>
            </a:r>
            <a:r>
              <a:rPr lang="ru-RU" b="1" dirty="0" smtClean="0"/>
              <a:t> </a:t>
            </a:r>
            <a:r>
              <a:rPr lang="ru-RU" b="1" dirty="0" err="1" smtClean="0"/>
              <a:t>монографії</a:t>
            </a:r>
            <a:r>
              <a:rPr lang="ru-RU" b="1" dirty="0" smtClean="0"/>
              <a:t> "</a:t>
            </a:r>
            <a:r>
              <a:rPr lang="en-US" b="1" dirty="0" err="1" smtClean="0"/>
              <a:t>Dermoplastica</a:t>
            </a:r>
            <a:r>
              <a:rPr lang="en-US" b="1" dirty="0" smtClean="0"/>
              <a:t> und </a:t>
            </a:r>
            <a:r>
              <a:rPr lang="en-US" b="1" dirty="0" err="1" smtClean="0"/>
              <a:t>Museologie</a:t>
            </a:r>
            <a:r>
              <a:rPr lang="en-US" b="1" dirty="0" smtClean="0"/>
              <a:t>" (1870) </a:t>
            </a:r>
            <a:r>
              <a:rPr lang="ru-RU" b="1" dirty="0" err="1" smtClean="0"/>
              <a:t>прирівнює</a:t>
            </a:r>
            <a:r>
              <a:rPr lang="ru-RU" b="1" dirty="0" smtClean="0"/>
              <a:t> </a:t>
            </a:r>
            <a:r>
              <a:rPr lang="ru-RU" b="1" dirty="0" err="1" smtClean="0"/>
              <a:t>Львівський</a:t>
            </a:r>
            <a:r>
              <a:rPr lang="ru-RU" b="1" dirty="0" smtClean="0"/>
              <a:t> музей за </a:t>
            </a:r>
            <a:r>
              <a:rPr lang="ru-RU" b="1" dirty="0" err="1" smtClean="0"/>
              <a:t>науковою</a:t>
            </a:r>
            <a:r>
              <a:rPr lang="ru-RU" b="1" dirty="0" smtClean="0"/>
              <a:t> </a:t>
            </a:r>
            <a:r>
              <a:rPr lang="ru-RU" b="1" dirty="0" err="1" smtClean="0"/>
              <a:t>цінностю</a:t>
            </a:r>
            <a:r>
              <a:rPr lang="ru-RU" b="1" dirty="0" smtClean="0"/>
              <a:t> до </a:t>
            </a:r>
            <a:r>
              <a:rPr lang="ru-RU" b="1" dirty="0" err="1" smtClean="0"/>
              <a:t>Лондонського</a:t>
            </a:r>
            <a:r>
              <a:rPr lang="ru-RU" b="1" dirty="0" smtClean="0"/>
              <a:t> </a:t>
            </a:r>
            <a:r>
              <a:rPr lang="ru-RU" b="1" dirty="0" err="1" smtClean="0"/>
              <a:t>Національного</a:t>
            </a:r>
            <a:r>
              <a:rPr lang="ru-RU" b="1" dirty="0" smtClean="0"/>
              <a:t> музею </a:t>
            </a:r>
            <a:r>
              <a:rPr lang="ru-RU" b="1" dirty="0" err="1" smtClean="0"/>
              <a:t>Британської</a:t>
            </a:r>
            <a:r>
              <a:rPr lang="ru-RU" b="1" dirty="0" smtClean="0"/>
              <a:t> </a:t>
            </a:r>
            <a:r>
              <a:rPr lang="ru-RU" b="1" dirty="0" err="1" smtClean="0"/>
              <a:t>академії</a:t>
            </a:r>
            <a:r>
              <a:rPr lang="ru-RU" b="1" dirty="0" smtClean="0"/>
              <a:t> наук.</a:t>
            </a:r>
          </a:p>
          <a:p>
            <a:r>
              <a:rPr lang="ru-RU" b="1" dirty="0" smtClean="0"/>
              <a:t>10 </a:t>
            </a:r>
            <a:r>
              <a:rPr lang="ru-RU" b="1" dirty="0" err="1" smtClean="0"/>
              <a:t>вересня</a:t>
            </a:r>
            <a:r>
              <a:rPr lang="ru-RU" b="1" dirty="0" smtClean="0"/>
              <a:t> 1880 р. </a:t>
            </a:r>
            <a:r>
              <a:rPr lang="ru-RU" b="1" dirty="0" err="1" smtClean="0"/>
              <a:t>В.Дідушицький</a:t>
            </a:r>
            <a:r>
              <a:rPr lang="ru-RU" b="1" dirty="0" smtClean="0"/>
              <a:t> передав музей на потреби </a:t>
            </a:r>
            <a:r>
              <a:rPr lang="ru-RU" b="1" dirty="0" err="1" smtClean="0"/>
              <a:t>суспільства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забезпечив</a:t>
            </a:r>
            <a:r>
              <a:rPr lang="ru-RU" b="1" dirty="0" smtClean="0"/>
              <a:t>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довічне</a:t>
            </a:r>
            <a:r>
              <a:rPr lang="ru-RU" b="1" dirty="0" smtClean="0"/>
              <a:t> </a:t>
            </a:r>
            <a:r>
              <a:rPr lang="ru-RU" b="1" dirty="0" err="1" smtClean="0"/>
              <a:t>утримання</a:t>
            </a:r>
            <a:r>
              <a:rPr lang="ru-RU" b="1" dirty="0" smtClean="0"/>
              <a:t> у </a:t>
            </a:r>
            <a:r>
              <a:rPr lang="ru-RU" b="1" dirty="0" err="1" smtClean="0"/>
              <a:t>розмірі</a:t>
            </a:r>
            <a:r>
              <a:rPr lang="ru-RU" b="1" dirty="0" smtClean="0"/>
              <a:t> 12 тис. крон на </a:t>
            </a:r>
            <a:r>
              <a:rPr lang="ru-RU" b="1" dirty="0" err="1" smtClean="0"/>
              <a:t>рік.У</a:t>
            </a:r>
            <a:r>
              <a:rPr lang="ru-RU" b="1" dirty="0" smtClean="0"/>
              <a:t> 1893р. музей </a:t>
            </a:r>
            <a:r>
              <a:rPr lang="ru-RU" b="1" dirty="0" err="1" smtClean="0"/>
              <a:t>дістав</a:t>
            </a:r>
            <a:r>
              <a:rPr lang="ru-RU" b="1" dirty="0" smtClean="0"/>
              <a:t> першу </a:t>
            </a:r>
            <a:r>
              <a:rPr lang="ru-RU" b="1" dirty="0" err="1" smtClean="0"/>
              <a:t>офіційну</a:t>
            </a:r>
            <a:r>
              <a:rPr lang="ru-RU" b="1" dirty="0" smtClean="0"/>
              <a:t> </a:t>
            </a:r>
            <a:r>
              <a:rPr lang="ru-RU" b="1" dirty="0" err="1" smtClean="0"/>
              <a:t>назву</a:t>
            </a:r>
            <a:r>
              <a:rPr lang="ru-RU" b="1" dirty="0" smtClean="0"/>
              <a:t> - "</a:t>
            </a:r>
            <a:r>
              <a:rPr lang="ru-RU" b="1" dirty="0" err="1" smtClean="0"/>
              <a:t>Природничий</a:t>
            </a:r>
            <a:r>
              <a:rPr lang="ru-RU" b="1" dirty="0" smtClean="0"/>
              <a:t> музей </a:t>
            </a:r>
            <a:r>
              <a:rPr lang="ru-RU" b="1" dirty="0" err="1" smtClean="0"/>
              <a:t>імені</a:t>
            </a:r>
            <a:r>
              <a:rPr lang="ru-RU" b="1" dirty="0" smtClean="0"/>
              <a:t> </a:t>
            </a:r>
            <a:r>
              <a:rPr lang="ru-RU" b="1" dirty="0" err="1" smtClean="0"/>
              <a:t>Дідушицьких</a:t>
            </a:r>
            <a:r>
              <a:rPr lang="ru-RU" b="1" dirty="0" smtClean="0"/>
              <a:t>". </a:t>
            </a:r>
            <a:r>
              <a:rPr lang="ru-RU" b="1" dirty="0" err="1" smtClean="0"/>
              <a:t>Згідно</a:t>
            </a:r>
            <a:r>
              <a:rPr lang="ru-RU" b="1" dirty="0" smtClean="0"/>
              <a:t> </a:t>
            </a:r>
            <a:r>
              <a:rPr lang="ru-RU" b="1" dirty="0" err="1" smtClean="0"/>
              <a:t>Ординації</a:t>
            </a:r>
            <a:r>
              <a:rPr lang="ru-RU" b="1" dirty="0" smtClean="0"/>
              <a:t> </a:t>
            </a:r>
            <a:r>
              <a:rPr lang="ru-RU" b="1" dirty="0" err="1" smtClean="0"/>
              <a:t>її</a:t>
            </a:r>
            <a:r>
              <a:rPr lang="ru-RU" b="1" dirty="0" smtClean="0"/>
              <a:t> </a:t>
            </a:r>
            <a:r>
              <a:rPr lang="ru-RU" b="1" dirty="0" err="1" smtClean="0"/>
              <a:t>майном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справами музею </a:t>
            </a:r>
            <a:r>
              <a:rPr lang="ru-RU" b="1" dirty="0" err="1" smtClean="0"/>
              <a:t>опікувався</a:t>
            </a:r>
            <a:r>
              <a:rPr lang="ru-RU" b="1" dirty="0" smtClean="0"/>
              <a:t> </a:t>
            </a:r>
            <a:r>
              <a:rPr lang="ru-RU" b="1" dirty="0" err="1" smtClean="0"/>
              <a:t>представник</a:t>
            </a:r>
            <a:r>
              <a:rPr lang="ru-RU" b="1" dirty="0" smtClean="0"/>
              <a:t> </a:t>
            </a:r>
            <a:r>
              <a:rPr lang="ru-RU" b="1" dirty="0" err="1" smtClean="0"/>
              <a:t>родини</a:t>
            </a:r>
            <a:r>
              <a:rPr lang="ru-RU" b="1" dirty="0" smtClean="0"/>
              <a:t> </a:t>
            </a:r>
            <a:r>
              <a:rPr lang="ru-RU" b="1" dirty="0" err="1" smtClean="0"/>
              <a:t>Дідушицьких</a:t>
            </a:r>
            <a:r>
              <a:rPr lang="ru-RU" b="1" dirty="0" smtClean="0"/>
              <a:t>, званий "ординат". Першим </a:t>
            </a:r>
            <a:r>
              <a:rPr lang="ru-RU" b="1" dirty="0" err="1" smtClean="0"/>
              <a:t>ординатом</a:t>
            </a:r>
            <a:r>
              <a:rPr lang="ru-RU" b="1" dirty="0" smtClean="0"/>
              <a:t> </a:t>
            </a:r>
            <a:r>
              <a:rPr lang="ru-RU" b="1" dirty="0" err="1" smtClean="0"/>
              <a:t>був</a:t>
            </a:r>
            <a:r>
              <a:rPr lang="ru-RU" b="1" dirty="0" smtClean="0"/>
              <a:t> сам </a:t>
            </a:r>
            <a:r>
              <a:rPr lang="ru-RU" b="1" dirty="0" err="1" smtClean="0"/>
              <a:t>В.Дідушицький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  <p:pic>
        <p:nvPicPr>
          <p:cNvPr id="5122" name="Picture 2" descr="http://museum.lviv.net/img/hi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982644"/>
            <a:ext cx="3452835" cy="2589628"/>
          </a:xfrm>
          <a:prstGeom prst="rect">
            <a:avLst/>
          </a:prstGeom>
          <a:noFill/>
        </p:spPr>
      </p:pic>
      <p:pic>
        <p:nvPicPr>
          <p:cNvPr id="5126" name="Picture 6" descr="http://www.lvivcenter.org/image.php?pictureid=577&amp;maxx=420&amp;maxy=4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8321" y="0"/>
            <a:ext cx="4505679" cy="3143248"/>
          </a:xfrm>
          <a:prstGeom prst="rect">
            <a:avLst/>
          </a:prstGeom>
          <a:noFill/>
        </p:spPr>
      </p:pic>
      <p:pic>
        <p:nvPicPr>
          <p:cNvPr id="5128" name="Picture 8" descr="http://img.istpravda.com.ua/images/doc/1/b/1b1b008-img-2210.jpg"/>
          <p:cNvPicPr>
            <a:picLocks noChangeAspect="1" noChangeArrowheads="1"/>
          </p:cNvPicPr>
          <p:nvPr/>
        </p:nvPicPr>
        <p:blipFill>
          <a:blip r:embed="rId6" cstate="print"/>
          <a:srcRect l="15294" r="10588"/>
          <a:stretch>
            <a:fillRect/>
          </a:stretch>
        </p:blipFill>
        <p:spPr bwMode="auto">
          <a:xfrm>
            <a:off x="4616929" y="2786058"/>
            <a:ext cx="4527071" cy="4071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honchar.org.ua/dynamic-museum/wp-content/uploads/sites/4/2013/02/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786314" cy="4786322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46050" prst="angle"/>
          </a:sp3d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Новий</a:t>
            </a:r>
            <a:r>
              <a:rPr lang="ru-RU" dirty="0" smtClean="0"/>
              <a:t> </a:t>
            </a:r>
            <a:r>
              <a:rPr lang="ru-RU" dirty="0" err="1" smtClean="0"/>
              <a:t>етап</a:t>
            </a:r>
            <a:r>
              <a:rPr lang="ru-RU" dirty="0" smtClean="0"/>
              <a:t> в </a:t>
            </a:r>
            <a:r>
              <a:rPr lang="ru-RU" dirty="0" err="1" smtClean="0"/>
              <a:t>історії</a:t>
            </a:r>
            <a:r>
              <a:rPr lang="ru-RU" dirty="0" smtClean="0"/>
              <a:t> музею </a:t>
            </a:r>
            <a:r>
              <a:rPr lang="ru-RU" dirty="0" err="1" smtClean="0"/>
              <a:t>почався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1940 </a:t>
            </a:r>
            <a:r>
              <a:rPr lang="en-US" dirty="0" smtClean="0"/>
              <a:t>p., </a:t>
            </a:r>
            <a:r>
              <a:rPr lang="ru-RU" dirty="0" smtClean="0"/>
              <a:t>коли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перейшов</a:t>
            </a:r>
            <a:r>
              <a:rPr lang="ru-RU" dirty="0" smtClean="0"/>
              <a:t> у </a:t>
            </a:r>
            <a:r>
              <a:rPr lang="ru-RU" dirty="0" err="1" smtClean="0"/>
              <a:t>відання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УРСР. До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приєднані</a:t>
            </a:r>
            <a:r>
              <a:rPr lang="ru-RU" dirty="0" smtClean="0"/>
              <a:t> </a:t>
            </a:r>
            <a:r>
              <a:rPr lang="ru-RU" dirty="0" err="1" smtClean="0"/>
              <a:t>фонди</a:t>
            </a:r>
            <a:r>
              <a:rPr lang="ru-RU" dirty="0" smtClean="0"/>
              <a:t> </a:t>
            </a:r>
            <a:r>
              <a:rPr lang="ru-RU" dirty="0" err="1" smtClean="0"/>
              <a:t>Природничого</a:t>
            </a:r>
            <a:r>
              <a:rPr lang="ru-RU" dirty="0" smtClean="0"/>
              <a:t> музею </a:t>
            </a:r>
            <a:r>
              <a:rPr lang="ru-RU" dirty="0" err="1" smtClean="0"/>
              <a:t>Наукового</a:t>
            </a:r>
            <a:r>
              <a:rPr lang="ru-RU" dirty="0" smtClean="0"/>
              <a:t> </a:t>
            </a:r>
            <a:r>
              <a:rPr lang="ru-RU" dirty="0" err="1" smtClean="0"/>
              <a:t>товариства</a:t>
            </a:r>
            <a:r>
              <a:rPr lang="ru-RU" dirty="0" smtClean="0"/>
              <a:t> </a:t>
            </a:r>
            <a:r>
              <a:rPr lang="ru-RU" dirty="0" err="1" smtClean="0"/>
              <a:t>ім</a:t>
            </a:r>
            <a:r>
              <a:rPr lang="ru-RU" dirty="0" smtClean="0"/>
              <a:t>. </a:t>
            </a:r>
            <a:r>
              <a:rPr lang="ru-RU" dirty="0" err="1" smtClean="0"/>
              <a:t>Т.Г.Шевченка</a:t>
            </a:r>
            <a:r>
              <a:rPr lang="ru-RU" dirty="0" smtClean="0"/>
              <a:t>, </a:t>
            </a:r>
            <a:r>
              <a:rPr lang="ru-RU" dirty="0" err="1" smtClean="0"/>
              <a:t>натомість</a:t>
            </a:r>
            <a:r>
              <a:rPr lang="ru-RU" dirty="0" smtClean="0"/>
              <a:t> не </a:t>
            </a:r>
            <a:r>
              <a:rPr lang="ru-RU" dirty="0" err="1" smtClean="0"/>
              <a:t>природничі</a:t>
            </a:r>
            <a:r>
              <a:rPr lang="ru-RU" dirty="0" smtClean="0"/>
              <a:t> </a:t>
            </a:r>
            <a:r>
              <a:rPr lang="ru-RU" dirty="0" err="1" smtClean="0"/>
              <a:t>колекції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передані</a:t>
            </a:r>
            <a:r>
              <a:rPr lang="ru-RU" dirty="0" smtClean="0"/>
              <a:t> до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львівських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. Новою </a:t>
            </a:r>
            <a:r>
              <a:rPr lang="ru-RU" dirty="0" err="1" smtClean="0"/>
              <a:t>назвою</a:t>
            </a:r>
            <a:r>
              <a:rPr lang="ru-RU" dirty="0" smtClean="0"/>
              <a:t> стала - </a:t>
            </a:r>
            <a:r>
              <a:rPr lang="ru-RU" dirty="0" err="1" smtClean="0"/>
              <a:t>Науково-природознавчий</a:t>
            </a:r>
            <a:r>
              <a:rPr lang="ru-RU" dirty="0" smtClean="0"/>
              <a:t> музей АН УРСР. Музей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визначений</a:t>
            </a:r>
            <a:r>
              <a:rPr lang="ru-RU" dirty="0" smtClean="0"/>
              <a:t> як база для </a:t>
            </a:r>
            <a:r>
              <a:rPr lang="ru-RU" dirty="0" err="1" smtClean="0"/>
              <a:t>наукової</a:t>
            </a:r>
            <a:r>
              <a:rPr lang="ru-RU" dirty="0" smtClean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 по </a:t>
            </a:r>
            <a:r>
              <a:rPr lang="ru-RU" dirty="0" err="1" smtClean="0"/>
              <a:t>вивченню</a:t>
            </a:r>
            <a:r>
              <a:rPr lang="ru-RU" dirty="0" smtClean="0"/>
              <a:t> </a:t>
            </a:r>
            <a:r>
              <a:rPr lang="ru-RU" dirty="0" err="1" smtClean="0"/>
              <a:t>флори</a:t>
            </a:r>
            <a:r>
              <a:rPr lang="ru-RU" dirty="0" smtClean="0"/>
              <a:t>, </a:t>
            </a:r>
            <a:r>
              <a:rPr lang="ru-RU" dirty="0" err="1" smtClean="0"/>
              <a:t>фауни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корисних</a:t>
            </a:r>
            <a:r>
              <a:rPr lang="ru-RU" dirty="0" smtClean="0"/>
              <a:t> </a:t>
            </a:r>
            <a:r>
              <a:rPr lang="ru-RU" dirty="0" err="1" smtClean="0"/>
              <a:t>копалин</a:t>
            </a:r>
            <a:r>
              <a:rPr lang="ru-RU" dirty="0" smtClean="0"/>
              <a:t> у </a:t>
            </a:r>
            <a:r>
              <a:rPr lang="ru-RU" dirty="0" err="1" smtClean="0"/>
              <a:t>західних</a:t>
            </a:r>
            <a:r>
              <a:rPr lang="ru-RU" dirty="0" smtClean="0"/>
              <a:t> областях </a:t>
            </a:r>
            <a:r>
              <a:rPr lang="ru-RU" dirty="0" err="1" smtClean="0"/>
              <a:t>України</a:t>
            </a:r>
            <a:r>
              <a:rPr lang="ru-RU" dirty="0" smtClean="0"/>
              <a:t>. </a:t>
            </a:r>
            <a:r>
              <a:rPr lang="ru-RU" dirty="0" err="1" smtClean="0"/>
              <a:t>Проте</a:t>
            </a:r>
            <a:r>
              <a:rPr lang="ru-RU" dirty="0" smtClean="0"/>
              <a:t> </a:t>
            </a:r>
            <a:r>
              <a:rPr lang="ru-RU" dirty="0" err="1" smtClean="0"/>
              <a:t>невдовзі</a:t>
            </a:r>
            <a:r>
              <a:rPr lang="ru-RU" dirty="0" smtClean="0"/>
              <a:t> друга </a:t>
            </a:r>
            <a:r>
              <a:rPr lang="ru-RU" dirty="0" err="1" smtClean="0"/>
              <a:t>світова</a:t>
            </a:r>
            <a:r>
              <a:rPr lang="ru-RU" dirty="0" smtClean="0"/>
              <a:t> </a:t>
            </a:r>
            <a:r>
              <a:rPr lang="ru-RU" dirty="0" err="1" smtClean="0"/>
              <a:t>війна</a:t>
            </a:r>
            <a:r>
              <a:rPr lang="ru-RU" dirty="0" smtClean="0"/>
              <a:t> перервала </a:t>
            </a:r>
            <a:r>
              <a:rPr lang="ru-RU" dirty="0" err="1" smtClean="0"/>
              <a:t>творчу</a:t>
            </a:r>
            <a:r>
              <a:rPr lang="ru-RU" dirty="0" smtClean="0"/>
              <a:t> роботу музею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діяльність</a:t>
            </a:r>
            <a:r>
              <a:rPr lang="ru-RU" dirty="0" smtClean="0"/>
              <a:t> </a:t>
            </a:r>
            <a:r>
              <a:rPr lang="ru-RU" dirty="0" err="1" smtClean="0"/>
              <a:t>відновилася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1944 </a:t>
            </a:r>
            <a:r>
              <a:rPr lang="en-US" dirty="0" smtClean="0"/>
              <a:t>p., </a:t>
            </a:r>
            <a:r>
              <a:rPr lang="ru-RU" dirty="0" smtClean="0"/>
              <a:t>а у лютому 1948 р. </a:t>
            </a:r>
            <a:r>
              <a:rPr lang="ru-RU" dirty="0" err="1" smtClean="0"/>
              <a:t>відбулося</a:t>
            </a:r>
            <a:r>
              <a:rPr lang="ru-RU" dirty="0" smtClean="0"/>
              <a:t> </a:t>
            </a:r>
            <a:r>
              <a:rPr lang="ru-RU" dirty="0" err="1" smtClean="0"/>
              <a:t>урочисте</a:t>
            </a:r>
            <a:r>
              <a:rPr lang="ru-RU" dirty="0" smtClean="0"/>
              <a:t> </a:t>
            </a:r>
            <a:r>
              <a:rPr lang="ru-RU" dirty="0" err="1" smtClean="0"/>
              <a:t>відкриття</a:t>
            </a:r>
            <a:r>
              <a:rPr lang="ru-RU" dirty="0" smtClean="0"/>
              <a:t> </a:t>
            </a:r>
            <a:r>
              <a:rPr lang="ru-RU" dirty="0" err="1" smtClean="0"/>
              <a:t>оновленої</a:t>
            </a:r>
            <a:r>
              <a:rPr lang="ru-RU" dirty="0" smtClean="0"/>
              <a:t> </a:t>
            </a:r>
            <a:r>
              <a:rPr lang="ru-RU" dirty="0" err="1" smtClean="0"/>
              <a:t>експозиції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цей</a:t>
            </a:r>
            <a:r>
              <a:rPr lang="ru-RU" dirty="0" smtClean="0"/>
              <a:t> час у </a:t>
            </a:r>
            <a:r>
              <a:rPr lang="ru-RU" dirty="0" err="1" smtClean="0"/>
              <a:t>музеї</a:t>
            </a:r>
            <a:r>
              <a:rPr lang="ru-RU" dirty="0" smtClean="0"/>
              <a:t> </a:t>
            </a:r>
            <a:r>
              <a:rPr lang="ru-RU" dirty="0" err="1" smtClean="0"/>
              <a:t>існували</a:t>
            </a:r>
            <a:r>
              <a:rPr lang="ru-RU" dirty="0" smtClean="0"/>
              <a:t> три </a:t>
            </a:r>
            <a:r>
              <a:rPr lang="ru-RU" dirty="0" err="1" smtClean="0"/>
              <a:t>відділи</a:t>
            </a:r>
            <a:r>
              <a:rPr lang="ru-RU" dirty="0" smtClean="0"/>
              <a:t>: </a:t>
            </a:r>
            <a:r>
              <a:rPr lang="ru-RU" dirty="0" err="1" smtClean="0"/>
              <a:t>зоології</a:t>
            </a:r>
            <a:r>
              <a:rPr lang="ru-RU" dirty="0" smtClean="0"/>
              <a:t>, </a:t>
            </a:r>
            <a:r>
              <a:rPr lang="ru-RU" dirty="0" err="1" smtClean="0"/>
              <a:t>ботаніки</a:t>
            </a:r>
            <a:r>
              <a:rPr lang="ru-RU" dirty="0" smtClean="0"/>
              <a:t> та </a:t>
            </a:r>
            <a:r>
              <a:rPr lang="ru-RU" dirty="0" err="1" smtClean="0"/>
              <a:t>геології</a:t>
            </a:r>
            <a:r>
              <a:rPr lang="ru-RU" dirty="0" smtClean="0"/>
              <a:t>. В 1948 р. до музею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приєднано</a:t>
            </a:r>
            <a:r>
              <a:rPr lang="ru-RU" dirty="0" smtClean="0"/>
              <a:t> </a:t>
            </a:r>
            <a:r>
              <a:rPr lang="ru-RU" dirty="0" err="1" smtClean="0"/>
              <a:t>відділ</a:t>
            </a:r>
            <a:r>
              <a:rPr lang="ru-RU" dirty="0" smtClean="0"/>
              <a:t> </a:t>
            </a:r>
            <a:r>
              <a:rPr lang="ru-RU" dirty="0" err="1" smtClean="0"/>
              <a:t>географії</a:t>
            </a:r>
            <a:r>
              <a:rPr lang="ru-RU" dirty="0" smtClean="0"/>
              <a:t> </a:t>
            </a:r>
            <a:r>
              <a:rPr lang="ru-RU" dirty="0" err="1" smtClean="0"/>
              <a:t>рослин</a:t>
            </a:r>
            <a:r>
              <a:rPr lang="ru-RU" dirty="0" smtClean="0"/>
              <a:t> </a:t>
            </a:r>
            <a:r>
              <a:rPr lang="ru-RU" dirty="0" err="1" smtClean="0"/>
              <a:t>Інституту</a:t>
            </a:r>
            <a:r>
              <a:rPr lang="ru-RU" dirty="0" smtClean="0"/>
              <a:t> </a:t>
            </a:r>
            <a:r>
              <a:rPr lang="ru-RU" dirty="0" err="1" smtClean="0"/>
              <a:t>ботаніки</a:t>
            </a:r>
            <a:r>
              <a:rPr lang="ru-RU" dirty="0" smtClean="0"/>
              <a:t> АН УРСР, </a:t>
            </a:r>
            <a:r>
              <a:rPr lang="ru-RU" dirty="0" err="1" smtClean="0"/>
              <a:t>яким</a:t>
            </a:r>
            <a:r>
              <a:rPr lang="ru-RU" dirty="0" smtClean="0"/>
              <a:t> </a:t>
            </a:r>
            <a:r>
              <a:rPr lang="ru-RU" dirty="0" err="1" smtClean="0"/>
              <a:t>керував</a:t>
            </a:r>
            <a:r>
              <a:rPr lang="ru-RU" dirty="0" smtClean="0"/>
              <a:t> проф. М.Г.Попов. Музей </a:t>
            </a:r>
            <a:r>
              <a:rPr lang="ru-RU" dirty="0" err="1" smtClean="0"/>
              <a:t>підпорядковувався</a:t>
            </a:r>
            <a:r>
              <a:rPr lang="ru-RU" dirty="0" smtClean="0"/>
              <a:t> </a:t>
            </a:r>
            <a:r>
              <a:rPr lang="ru-RU" dirty="0" err="1" smtClean="0"/>
              <a:t>Львівським</a:t>
            </a:r>
            <a:r>
              <a:rPr lang="ru-RU" dirty="0" smtClean="0"/>
              <a:t> </a:t>
            </a:r>
            <a:r>
              <a:rPr lang="ru-RU" dirty="0" err="1" smtClean="0"/>
              <a:t>установам</a:t>
            </a:r>
            <a:r>
              <a:rPr lang="ru-RU" dirty="0" smtClean="0"/>
              <a:t> АН УРСР, а </a:t>
            </a:r>
            <a:r>
              <a:rPr lang="ru-RU" dirty="0" err="1" smtClean="0"/>
              <a:t>з</a:t>
            </a:r>
            <a:r>
              <a:rPr lang="ru-RU" dirty="0" smtClean="0"/>
              <a:t> 1951 р. - </a:t>
            </a:r>
            <a:r>
              <a:rPr lang="ru-RU" dirty="0" err="1" smtClean="0"/>
              <a:t>організованій</a:t>
            </a:r>
            <a:r>
              <a:rPr lang="ru-RU" dirty="0" smtClean="0"/>
              <a:t> </a:t>
            </a:r>
            <a:r>
              <a:rPr lang="ru-RU" dirty="0" err="1" smtClean="0"/>
              <a:t>Львівській</a:t>
            </a:r>
            <a:r>
              <a:rPr lang="ru-RU" dirty="0" smtClean="0"/>
              <a:t> </a:t>
            </a:r>
            <a:r>
              <a:rPr lang="ru-RU" dirty="0" err="1" smtClean="0"/>
              <a:t>філії</a:t>
            </a:r>
            <a:r>
              <a:rPr lang="ru-RU" dirty="0" smtClean="0"/>
              <a:t> АН УРСР. У </a:t>
            </a:r>
            <a:r>
              <a:rPr lang="ru-RU" dirty="0" err="1" smtClean="0"/>
              <a:t>цьому</a:t>
            </a:r>
            <a:r>
              <a:rPr lang="ru-RU" dirty="0" smtClean="0"/>
              <a:t> ж </a:t>
            </a:r>
            <a:r>
              <a:rPr lang="ru-RU" dirty="0" err="1" smtClean="0"/>
              <a:t>році</a:t>
            </a:r>
            <a:r>
              <a:rPr lang="ru-RU" dirty="0" smtClean="0"/>
              <a:t> на </a:t>
            </a:r>
            <a:r>
              <a:rPr lang="ru-RU" dirty="0" err="1" smtClean="0"/>
              <a:t>базі</a:t>
            </a:r>
            <a:r>
              <a:rPr lang="ru-RU" dirty="0" smtClean="0"/>
              <a:t> музею </a:t>
            </a:r>
            <a:r>
              <a:rPr lang="ru-RU" dirty="0" err="1" smtClean="0"/>
              <a:t>було</a:t>
            </a:r>
            <a:r>
              <a:rPr lang="ru-RU" dirty="0" smtClean="0"/>
              <a:t> створено </a:t>
            </a:r>
            <a:r>
              <a:rPr lang="ru-RU" dirty="0" err="1" smtClean="0"/>
              <a:t>Інститут</a:t>
            </a:r>
            <a:r>
              <a:rPr lang="ru-RU" dirty="0" smtClean="0"/>
              <a:t> </a:t>
            </a:r>
            <a:r>
              <a:rPr lang="ru-RU" dirty="0" err="1" smtClean="0"/>
              <a:t>агробіології</a:t>
            </a:r>
            <a:r>
              <a:rPr lang="ru-RU" dirty="0" smtClean="0"/>
              <a:t> АН УРСР, а музей </a:t>
            </a:r>
            <a:r>
              <a:rPr lang="ru-RU" dirty="0" err="1" smtClean="0"/>
              <a:t>увійшов</a:t>
            </a:r>
            <a:r>
              <a:rPr lang="ru-RU" dirty="0" smtClean="0"/>
              <a:t> до складу </a:t>
            </a:r>
            <a:r>
              <a:rPr lang="ru-RU" dirty="0" err="1" smtClean="0"/>
              <a:t>Інституту</a:t>
            </a:r>
            <a:r>
              <a:rPr lang="ru-RU" dirty="0" smtClean="0"/>
              <a:t> на правах </a:t>
            </a:r>
            <a:r>
              <a:rPr lang="ru-RU" dirty="0" err="1" smtClean="0"/>
              <a:t>структурної</a:t>
            </a:r>
            <a:r>
              <a:rPr lang="ru-RU" dirty="0" smtClean="0"/>
              <a:t> </a:t>
            </a:r>
            <a:r>
              <a:rPr lang="ru-RU" dirty="0" err="1" smtClean="0"/>
              <a:t>одиниці</a:t>
            </a:r>
            <a:r>
              <a:rPr lang="ru-RU" dirty="0" smtClean="0"/>
              <a:t>. В 1954 р. музей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відділами</a:t>
            </a:r>
            <a:r>
              <a:rPr lang="ru-RU" dirty="0" smtClean="0"/>
              <a:t> </a:t>
            </a:r>
            <a:r>
              <a:rPr lang="ru-RU" dirty="0" err="1" smtClean="0"/>
              <a:t>зоології</a:t>
            </a:r>
            <a:r>
              <a:rPr lang="ru-RU" dirty="0" smtClean="0"/>
              <a:t>, </a:t>
            </a:r>
            <a:r>
              <a:rPr lang="ru-RU" dirty="0" err="1" smtClean="0"/>
              <a:t>ботаніки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палеонтології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виділено</a:t>
            </a:r>
            <a:r>
              <a:rPr lang="ru-RU" dirty="0" smtClean="0"/>
              <a:t> у </a:t>
            </a:r>
            <a:r>
              <a:rPr lang="ru-RU" dirty="0" err="1" smtClean="0"/>
              <a:t>підпорядкування</a:t>
            </a:r>
            <a:r>
              <a:rPr lang="ru-RU" dirty="0" smtClean="0"/>
              <a:t> </a:t>
            </a:r>
            <a:r>
              <a:rPr lang="ru-RU" dirty="0" err="1" smtClean="0"/>
              <a:t>Львівській</a:t>
            </a:r>
            <a:r>
              <a:rPr lang="ru-RU" dirty="0" smtClean="0"/>
              <a:t> </a:t>
            </a:r>
            <a:r>
              <a:rPr lang="ru-RU" dirty="0" err="1" smtClean="0"/>
              <a:t>філії</a:t>
            </a:r>
            <a:r>
              <a:rPr lang="ru-RU" dirty="0" smtClean="0"/>
              <a:t> АН УРСР.</a:t>
            </a:r>
          </a:p>
          <a:p>
            <a:endParaRPr lang="ru-RU" dirty="0"/>
          </a:p>
        </p:txBody>
      </p:sp>
      <p:pic>
        <p:nvPicPr>
          <p:cNvPr id="4098" name="Picture 2" descr="http://tvi.ua/image/data/news/2012/12/muzey-lviv-pryroda_afishalvi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0"/>
            <a:ext cx="3495675" cy="2219326"/>
          </a:xfrm>
          <a:prstGeom prst="rect">
            <a:avLst/>
          </a:prstGeom>
          <a:noFill/>
        </p:spPr>
      </p:pic>
      <p:pic>
        <p:nvPicPr>
          <p:cNvPr id="4100" name="Picture 4" descr="http://img.istpravda.com.ua/images/doc/8/a/8a384cf-img-21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429129"/>
            <a:ext cx="3643306" cy="2428871"/>
          </a:xfrm>
          <a:prstGeom prst="rect">
            <a:avLst/>
          </a:prstGeom>
          <a:noFill/>
        </p:spPr>
      </p:pic>
      <p:pic>
        <p:nvPicPr>
          <p:cNvPr id="4102" name="Picture 6" descr="http://img.istpravda.com.ua/images/doc/a/1/a149253-img-20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8" y="2214554"/>
            <a:ext cx="3857612" cy="2192410"/>
          </a:xfrm>
          <a:prstGeom prst="rect">
            <a:avLst/>
          </a:prstGeom>
          <a:noFill/>
        </p:spPr>
      </p:pic>
      <p:pic>
        <p:nvPicPr>
          <p:cNvPr id="4104" name="Picture 8" descr="http://img.istpravda.com.ua/images/doc/6/1/614a1f6-img-23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4762485"/>
            <a:ext cx="3143272" cy="20955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://galinfo.com.ua/gallery/intxt/m/a/mamont_z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86248" cy="4714884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228600" h="114300" prst="cross"/>
          </a:sp3d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Внаслідок</a:t>
            </a:r>
            <a:r>
              <a:rPr lang="ru-RU" dirty="0" smtClean="0"/>
              <a:t> </a:t>
            </a:r>
            <a:r>
              <a:rPr lang="ru-RU" dirty="0" err="1" smtClean="0"/>
              <a:t>ліквідації</a:t>
            </a:r>
            <a:r>
              <a:rPr lang="ru-RU" dirty="0" smtClean="0"/>
              <a:t> в 1956 р. </a:t>
            </a:r>
            <a:r>
              <a:rPr lang="ru-RU" dirty="0" err="1" smtClean="0"/>
              <a:t>Львівського</a:t>
            </a:r>
            <a:r>
              <a:rPr lang="ru-RU" dirty="0" smtClean="0"/>
              <a:t> </a:t>
            </a:r>
            <a:r>
              <a:rPr lang="ru-RU" dirty="0" err="1" smtClean="0"/>
              <a:t>філіалу</a:t>
            </a:r>
            <a:r>
              <a:rPr lang="ru-RU" dirty="0" smtClean="0"/>
              <a:t> АН УРСР музей </a:t>
            </a:r>
            <a:r>
              <a:rPr lang="ru-RU" dirty="0" err="1" smtClean="0"/>
              <a:t>перейшов</a:t>
            </a:r>
            <a:r>
              <a:rPr lang="ru-RU" dirty="0" smtClean="0"/>
              <a:t> у </a:t>
            </a:r>
            <a:r>
              <a:rPr lang="ru-RU" dirty="0" err="1" smtClean="0"/>
              <a:t>безпосереднє</a:t>
            </a:r>
            <a:r>
              <a:rPr lang="ru-RU" dirty="0" smtClean="0"/>
              <a:t> </a:t>
            </a:r>
            <a:r>
              <a:rPr lang="ru-RU" dirty="0" err="1" smtClean="0"/>
              <a:t>підпорядкування</a:t>
            </a:r>
            <a:r>
              <a:rPr lang="ru-RU" dirty="0" smtClean="0"/>
              <a:t> </a:t>
            </a:r>
            <a:r>
              <a:rPr lang="ru-RU" dirty="0" err="1" smtClean="0"/>
              <a:t>Президії</a:t>
            </a:r>
            <a:r>
              <a:rPr lang="ru-RU" dirty="0" smtClean="0"/>
              <a:t> АН УРСР як </a:t>
            </a:r>
            <a:r>
              <a:rPr lang="ru-RU" dirty="0" err="1" smtClean="0"/>
              <a:t>самостійна</a:t>
            </a:r>
            <a:r>
              <a:rPr lang="ru-RU" dirty="0" smtClean="0"/>
              <a:t> </a:t>
            </a:r>
            <a:r>
              <a:rPr lang="ru-RU" dirty="0" err="1" smtClean="0"/>
              <a:t>наукова</a:t>
            </a:r>
            <a:r>
              <a:rPr lang="ru-RU" dirty="0" smtClean="0"/>
              <a:t> </a:t>
            </a:r>
            <a:r>
              <a:rPr lang="ru-RU" dirty="0" err="1" smtClean="0"/>
              <a:t>установа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структурними</a:t>
            </a:r>
            <a:r>
              <a:rPr lang="ru-RU" dirty="0" smtClean="0"/>
              <a:t> </a:t>
            </a:r>
            <a:r>
              <a:rPr lang="ru-RU" dirty="0" err="1" smtClean="0"/>
              <a:t>відділами</a:t>
            </a:r>
            <a:r>
              <a:rPr lang="ru-RU" dirty="0" smtClean="0"/>
              <a:t> - </a:t>
            </a:r>
            <a:r>
              <a:rPr lang="ru-RU" dirty="0" err="1" smtClean="0"/>
              <a:t>ботаніки</a:t>
            </a:r>
            <a:r>
              <a:rPr lang="ru-RU" dirty="0" smtClean="0"/>
              <a:t>, </a:t>
            </a:r>
            <a:r>
              <a:rPr lang="ru-RU" dirty="0" err="1" smtClean="0"/>
              <a:t>зоології</a:t>
            </a:r>
            <a:r>
              <a:rPr lang="ru-RU" dirty="0" smtClean="0"/>
              <a:t>, </a:t>
            </a:r>
            <a:r>
              <a:rPr lang="ru-RU" dirty="0" err="1" smtClean="0"/>
              <a:t>палеонтології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експозиції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 1957 р. </a:t>
            </a:r>
            <a:r>
              <a:rPr lang="ru-RU" dirty="0" err="1" smtClean="0"/>
              <a:t>музеєм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розпочаті</a:t>
            </a:r>
            <a:r>
              <a:rPr lang="ru-RU" dirty="0" smtClean="0"/>
              <a:t> </a:t>
            </a:r>
            <a:r>
              <a:rPr lang="ru-RU" dirty="0" err="1" smtClean="0"/>
              <a:t>наукові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на </a:t>
            </a:r>
            <a:r>
              <a:rPr lang="ru-RU" dirty="0" err="1" smtClean="0"/>
              <a:t>своєму</a:t>
            </a:r>
            <a:r>
              <a:rPr lang="ru-RU" dirty="0" smtClean="0"/>
              <a:t> </a:t>
            </a:r>
            <a:r>
              <a:rPr lang="ru-RU" dirty="0" err="1" smtClean="0"/>
              <a:t>біологічному</a:t>
            </a:r>
            <a:r>
              <a:rPr lang="ru-RU" dirty="0" smtClean="0"/>
              <a:t> </a:t>
            </a:r>
            <a:r>
              <a:rPr lang="ru-RU" dirty="0" err="1" smtClean="0"/>
              <a:t>стаціонарі</a:t>
            </a:r>
            <a:r>
              <a:rPr lang="ru-RU" dirty="0" smtClean="0"/>
              <a:t> </a:t>
            </a:r>
            <a:r>
              <a:rPr lang="ru-RU" dirty="0" err="1" smtClean="0"/>
              <a:t>на</a:t>
            </a:r>
            <a:r>
              <a:rPr lang="ru-RU" dirty="0" smtClean="0"/>
              <a:t> </a:t>
            </a:r>
            <a:r>
              <a:rPr lang="ru-RU" dirty="0" err="1" smtClean="0"/>
              <a:t>полонині</a:t>
            </a:r>
            <a:r>
              <a:rPr lang="ru-RU" dirty="0" smtClean="0"/>
              <a:t> </a:t>
            </a:r>
            <a:r>
              <a:rPr lang="ru-RU" dirty="0" err="1" smtClean="0"/>
              <a:t>Пожижевська</a:t>
            </a:r>
            <a:r>
              <a:rPr lang="ru-RU" dirty="0" smtClean="0"/>
              <a:t> в </a:t>
            </a:r>
            <a:r>
              <a:rPr lang="ru-RU" dirty="0" err="1" smtClean="0"/>
              <a:t>Чорногорі</a:t>
            </a:r>
            <a:r>
              <a:rPr lang="ru-RU" dirty="0" smtClean="0"/>
              <a:t> (</a:t>
            </a:r>
            <a:r>
              <a:rPr lang="ru-RU" dirty="0" err="1" smtClean="0"/>
              <a:t>Українські</a:t>
            </a:r>
            <a:r>
              <a:rPr lang="ru-RU" dirty="0" smtClean="0"/>
              <a:t> </a:t>
            </a:r>
            <a:r>
              <a:rPr lang="ru-RU" dirty="0" err="1" smtClean="0"/>
              <a:t>Карпати</a:t>
            </a:r>
            <a:r>
              <a:rPr lang="ru-RU" dirty="0" smtClean="0"/>
              <a:t>). В 1960 р. в </a:t>
            </a:r>
            <a:r>
              <a:rPr lang="ru-RU" dirty="0" err="1" smtClean="0"/>
              <a:t>музеї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утворено</a:t>
            </a:r>
            <a:r>
              <a:rPr lang="ru-RU" dirty="0" smtClean="0"/>
              <a:t> </a:t>
            </a:r>
            <a:r>
              <a:rPr lang="ru-RU" dirty="0" err="1" smtClean="0"/>
              <a:t>відділ</a:t>
            </a:r>
            <a:r>
              <a:rPr lang="ru-RU" dirty="0" smtClean="0"/>
              <a:t> </a:t>
            </a:r>
            <a:r>
              <a:rPr lang="ru-RU" dirty="0" err="1" smtClean="0"/>
              <a:t>паразитології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 1963 по 1969 </a:t>
            </a:r>
            <a:r>
              <a:rPr lang="en-US" dirty="0" smtClean="0"/>
              <a:t>p.p. </a:t>
            </a:r>
            <a:r>
              <a:rPr lang="ru-RU" dirty="0" smtClean="0"/>
              <a:t>музей </a:t>
            </a:r>
            <a:r>
              <a:rPr lang="ru-RU" dirty="0" err="1" smtClean="0"/>
              <a:t>знаходився</a:t>
            </a:r>
            <a:r>
              <a:rPr lang="ru-RU" dirty="0" smtClean="0"/>
              <a:t> у </a:t>
            </a:r>
            <a:r>
              <a:rPr lang="ru-RU" dirty="0" err="1" smtClean="0"/>
              <a:t>підпорядкуванні</a:t>
            </a:r>
            <a:r>
              <a:rPr lang="ru-RU" dirty="0" smtClean="0"/>
              <a:t> </a:t>
            </a:r>
            <a:r>
              <a:rPr lang="ru-RU" dirty="0" err="1" smtClean="0"/>
              <a:t>Міністерства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 УРСР. </a:t>
            </a:r>
            <a:r>
              <a:rPr lang="ru-RU" dirty="0" err="1" smtClean="0"/>
              <a:t>Основна</a:t>
            </a:r>
            <a:r>
              <a:rPr lang="ru-RU" dirty="0" smtClean="0"/>
              <a:t> </a:t>
            </a:r>
            <a:r>
              <a:rPr lang="ru-RU" dirty="0" err="1" smtClean="0"/>
              <a:t>увага</a:t>
            </a:r>
            <a:r>
              <a:rPr lang="ru-RU" dirty="0" smtClean="0"/>
              <a:t> на </a:t>
            </a:r>
            <a:r>
              <a:rPr lang="ru-RU" dirty="0" err="1" smtClean="0"/>
              <a:t>цьому</a:t>
            </a:r>
            <a:r>
              <a:rPr lang="ru-RU" dirty="0" smtClean="0"/>
              <a:t> </a:t>
            </a:r>
            <a:r>
              <a:rPr lang="ru-RU" dirty="0" err="1" smtClean="0"/>
              <a:t>етапі</a:t>
            </a:r>
            <a:r>
              <a:rPr lang="ru-RU" dirty="0" smtClean="0"/>
              <a:t> </a:t>
            </a:r>
            <a:r>
              <a:rPr lang="ru-RU" dirty="0" err="1" smtClean="0"/>
              <a:t>розвитку</a:t>
            </a:r>
            <a:r>
              <a:rPr lang="ru-RU" dirty="0" smtClean="0"/>
              <a:t> музею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спрямована</a:t>
            </a:r>
            <a:r>
              <a:rPr lang="ru-RU" dirty="0" smtClean="0"/>
              <a:t> на </a:t>
            </a:r>
            <a:r>
              <a:rPr lang="ru-RU" dirty="0" err="1" smtClean="0"/>
              <a:t>перебудову</a:t>
            </a:r>
            <a:r>
              <a:rPr lang="ru-RU" dirty="0" smtClean="0"/>
              <a:t> </a:t>
            </a:r>
            <a:r>
              <a:rPr lang="ru-RU" dirty="0" err="1" smtClean="0"/>
              <a:t>експозиції</a:t>
            </a:r>
            <a:r>
              <a:rPr lang="ru-RU" dirty="0" smtClean="0"/>
              <a:t>, </a:t>
            </a:r>
            <a:r>
              <a:rPr lang="ru-RU" dirty="0" err="1" smtClean="0"/>
              <a:t>організацію</a:t>
            </a:r>
            <a:r>
              <a:rPr lang="ru-RU" dirty="0" smtClean="0"/>
              <a:t> </a:t>
            </a:r>
            <a:r>
              <a:rPr lang="ru-RU" dirty="0" err="1" smtClean="0"/>
              <a:t>виставок</a:t>
            </a:r>
            <a:r>
              <a:rPr lang="ru-RU" dirty="0" smtClean="0"/>
              <a:t>, </a:t>
            </a:r>
            <a:r>
              <a:rPr lang="ru-RU" dirty="0" err="1" smtClean="0"/>
              <a:t>надання</a:t>
            </a:r>
            <a:r>
              <a:rPr lang="ru-RU" dirty="0" smtClean="0"/>
              <a:t> </a:t>
            </a:r>
            <a:r>
              <a:rPr lang="ru-RU" dirty="0" err="1" smtClean="0"/>
              <a:t>науково-методичної</a:t>
            </a:r>
            <a:r>
              <a:rPr lang="ru-RU" dirty="0" smtClean="0"/>
              <a:t> </a:t>
            </a:r>
            <a:r>
              <a:rPr lang="ru-RU" dirty="0" err="1" smtClean="0"/>
              <a:t>допомоги</a:t>
            </a:r>
            <a:r>
              <a:rPr lang="ru-RU" dirty="0" smtClean="0"/>
              <a:t> </a:t>
            </a:r>
            <a:r>
              <a:rPr lang="ru-RU" dirty="0" err="1" smtClean="0"/>
              <a:t>відділам</a:t>
            </a:r>
            <a:r>
              <a:rPr lang="ru-RU" dirty="0" smtClean="0"/>
              <a:t> </a:t>
            </a:r>
            <a:r>
              <a:rPr lang="ru-RU" dirty="0" err="1" smtClean="0"/>
              <a:t>природи</a:t>
            </a:r>
            <a:r>
              <a:rPr lang="ru-RU" dirty="0" smtClean="0"/>
              <a:t> </a:t>
            </a:r>
            <a:r>
              <a:rPr lang="ru-RU" dirty="0" err="1" smtClean="0"/>
              <a:t>краєзнавчих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, </a:t>
            </a:r>
            <a:r>
              <a:rPr lang="ru-RU" dirty="0" err="1" smtClean="0"/>
              <a:t>збір</a:t>
            </a:r>
            <a:r>
              <a:rPr lang="ru-RU" dirty="0" smtClean="0"/>
              <a:t> та </a:t>
            </a:r>
            <a:r>
              <a:rPr lang="ru-RU" dirty="0" err="1" smtClean="0"/>
              <a:t>інвентаризацію</a:t>
            </a:r>
            <a:r>
              <a:rPr lang="ru-RU" dirty="0" smtClean="0"/>
              <a:t> </a:t>
            </a:r>
            <a:r>
              <a:rPr lang="ru-RU" dirty="0" err="1" smtClean="0"/>
              <a:t>фондових</a:t>
            </a:r>
            <a:r>
              <a:rPr lang="ru-RU" dirty="0" smtClean="0"/>
              <a:t> </a:t>
            </a:r>
            <a:r>
              <a:rPr lang="ru-RU" dirty="0" err="1" smtClean="0"/>
              <a:t>матеріалів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1969 р. музей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повернено</a:t>
            </a:r>
            <a:r>
              <a:rPr lang="ru-RU" dirty="0" smtClean="0"/>
              <a:t> у </a:t>
            </a:r>
            <a:r>
              <a:rPr lang="ru-RU" dirty="0" err="1" smtClean="0"/>
              <a:t>відання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наук.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передано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Інституту</a:t>
            </a:r>
            <a:r>
              <a:rPr lang="ru-RU" dirty="0" smtClean="0"/>
              <a:t> </a:t>
            </a:r>
            <a:r>
              <a:rPr lang="ru-RU" dirty="0" err="1" smtClean="0"/>
              <a:t>ботаніки</a:t>
            </a:r>
            <a:r>
              <a:rPr lang="ru-RU" dirty="0" smtClean="0"/>
              <a:t> АН УРСР </a:t>
            </a:r>
            <a:r>
              <a:rPr lang="ru-RU" dirty="0" err="1" smtClean="0"/>
              <a:t>відділ</a:t>
            </a:r>
            <a:r>
              <a:rPr lang="ru-RU" dirty="0" smtClean="0"/>
              <a:t> </a:t>
            </a:r>
            <a:r>
              <a:rPr lang="ru-RU" dirty="0" err="1" smtClean="0"/>
              <a:t>експериментальної</a:t>
            </a:r>
            <a:r>
              <a:rPr lang="ru-RU" dirty="0" smtClean="0"/>
              <a:t> </a:t>
            </a:r>
            <a:r>
              <a:rPr lang="ru-RU" dirty="0" err="1" smtClean="0"/>
              <a:t>екології</a:t>
            </a:r>
            <a:r>
              <a:rPr lang="ru-RU" dirty="0" smtClean="0"/>
              <a:t> та </a:t>
            </a:r>
            <a:r>
              <a:rPr lang="ru-RU" dirty="0" err="1" smtClean="0"/>
              <a:t>біоценології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біостаціонаром</a:t>
            </a:r>
            <a:r>
              <a:rPr lang="ru-RU" dirty="0" smtClean="0"/>
              <a:t> в Карпатах. </a:t>
            </a:r>
            <a:endParaRPr lang="ru-RU" dirty="0"/>
          </a:p>
        </p:txBody>
      </p:sp>
      <p:pic>
        <p:nvPicPr>
          <p:cNvPr id="3074" name="Picture 2" descr="http://portal.lviv.ua/img/20121218160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0"/>
            <a:ext cx="4457700" cy="3238501"/>
          </a:xfrm>
          <a:prstGeom prst="rect">
            <a:avLst/>
          </a:prstGeom>
          <a:noFill/>
        </p:spPr>
      </p:pic>
      <p:pic>
        <p:nvPicPr>
          <p:cNvPr id="3078" name="Picture 6" descr="http://img.istpravda.com.ua/images/doc/b/5/b56f7a1-img-21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2041" y="3976694"/>
            <a:ext cx="4321959" cy="2881306"/>
          </a:xfrm>
          <a:prstGeom prst="rect">
            <a:avLst/>
          </a:prstGeom>
          <a:noFill/>
        </p:spPr>
      </p:pic>
      <p:pic>
        <p:nvPicPr>
          <p:cNvPr id="3082" name="Picture 10" descr="http://img.istpravda.com.ua/images/doc/d/9/d9c8d50-img-2283.jpg"/>
          <p:cNvPicPr>
            <a:picLocks noChangeAspect="1" noChangeArrowheads="1"/>
          </p:cNvPicPr>
          <p:nvPr/>
        </p:nvPicPr>
        <p:blipFill>
          <a:blip r:embed="rId6" cstate="print"/>
          <a:srcRect b="9831"/>
          <a:stretch>
            <a:fillRect/>
          </a:stretch>
        </p:blipFill>
        <p:spPr bwMode="auto">
          <a:xfrm>
            <a:off x="1000100" y="4656588"/>
            <a:ext cx="2285984" cy="2201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ortal.lviv.ua/img/20121218095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3714744" cy="4614882"/>
          </a:xfr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222250" h="50800" prst="softRound"/>
          </a:sp3d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 1973 р. на </a:t>
            </a:r>
            <a:r>
              <a:rPr lang="ru-RU" dirty="0" err="1" smtClean="0"/>
              <a:t>базі</a:t>
            </a:r>
            <a:r>
              <a:rPr lang="ru-RU" dirty="0" smtClean="0"/>
              <a:t> музею </a:t>
            </a:r>
            <a:r>
              <a:rPr lang="ru-RU" dirty="0" err="1" smtClean="0"/>
              <a:t>було</a:t>
            </a:r>
            <a:r>
              <a:rPr lang="ru-RU" dirty="0" smtClean="0"/>
              <a:t> створено </a:t>
            </a:r>
            <a:r>
              <a:rPr lang="ru-RU" dirty="0" err="1" smtClean="0"/>
              <a:t>Львівське</a:t>
            </a:r>
            <a:r>
              <a:rPr lang="ru-RU" dirty="0" smtClean="0"/>
              <a:t> </a:t>
            </a:r>
            <a:r>
              <a:rPr lang="ru-RU" dirty="0" err="1" smtClean="0"/>
              <a:t>відділення</a:t>
            </a:r>
            <a:r>
              <a:rPr lang="ru-RU" dirty="0" smtClean="0"/>
              <a:t> </a:t>
            </a:r>
            <a:r>
              <a:rPr lang="ru-RU" dirty="0" err="1" smtClean="0"/>
              <a:t>Інституту</a:t>
            </a:r>
            <a:r>
              <a:rPr lang="ru-RU" dirty="0" smtClean="0"/>
              <a:t> </a:t>
            </a:r>
            <a:r>
              <a:rPr lang="ru-RU" dirty="0" err="1" smtClean="0"/>
              <a:t>ботаніки</a:t>
            </a:r>
            <a:r>
              <a:rPr lang="ru-RU" dirty="0" smtClean="0"/>
              <a:t> </a:t>
            </a:r>
            <a:r>
              <a:rPr lang="ru-RU" dirty="0" err="1" smtClean="0"/>
              <a:t>ім</a:t>
            </a:r>
            <a:r>
              <a:rPr lang="ru-RU" dirty="0" smtClean="0"/>
              <a:t>. М.Г.Холодного АН УРСР (</a:t>
            </a:r>
            <a:r>
              <a:rPr lang="ru-RU" dirty="0" err="1" smtClean="0"/>
              <a:t>нині</a:t>
            </a:r>
            <a:r>
              <a:rPr lang="ru-RU" dirty="0" smtClean="0"/>
              <a:t> </a:t>
            </a:r>
            <a:r>
              <a:rPr lang="ru-RU" dirty="0" err="1" smtClean="0"/>
              <a:t>Інститут</a:t>
            </a:r>
            <a:r>
              <a:rPr lang="ru-RU" dirty="0" smtClean="0"/>
              <a:t> </a:t>
            </a:r>
            <a:r>
              <a:rPr lang="ru-RU" dirty="0" err="1" smtClean="0"/>
              <a:t>екології</a:t>
            </a:r>
            <a:r>
              <a:rPr lang="ru-RU" dirty="0" smtClean="0"/>
              <a:t> Карпат), в </a:t>
            </a:r>
            <a:r>
              <a:rPr lang="ru-RU" dirty="0" err="1" smtClean="0"/>
              <a:t>який</a:t>
            </a:r>
            <a:r>
              <a:rPr lang="ru-RU" dirty="0" smtClean="0"/>
              <a:t> у 1974 р. </a:t>
            </a:r>
            <a:r>
              <a:rPr lang="ru-RU" dirty="0" err="1" smtClean="0"/>
              <a:t>відійшло</a:t>
            </a:r>
            <a:r>
              <a:rPr lang="ru-RU" dirty="0" smtClean="0"/>
              <a:t> три </a:t>
            </a:r>
            <a:r>
              <a:rPr lang="ru-RU" dirty="0" err="1" smtClean="0"/>
              <a:t>відділи</a:t>
            </a:r>
            <a:r>
              <a:rPr lang="ru-RU" dirty="0" smtClean="0"/>
              <a:t> (38 </a:t>
            </a:r>
            <a:r>
              <a:rPr lang="ru-RU" dirty="0" err="1" smtClean="0"/>
              <a:t>штатних</a:t>
            </a:r>
            <a:r>
              <a:rPr lang="ru-RU" dirty="0" smtClean="0"/>
              <a:t> </a:t>
            </a:r>
            <a:r>
              <a:rPr lang="ru-RU" dirty="0" err="1" smtClean="0"/>
              <a:t>одиниць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5 </a:t>
            </a:r>
            <a:r>
              <a:rPr lang="ru-RU" dirty="0" err="1" smtClean="0"/>
              <a:t>докторів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9 </a:t>
            </a:r>
            <a:r>
              <a:rPr lang="ru-RU" dirty="0" err="1" smtClean="0"/>
              <a:t>кандидатів</a:t>
            </a:r>
            <a:r>
              <a:rPr lang="ru-RU" dirty="0" smtClean="0"/>
              <a:t> наук)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високогірний</a:t>
            </a:r>
            <a:r>
              <a:rPr lang="ru-RU" dirty="0" smtClean="0"/>
              <a:t> </a:t>
            </a:r>
            <a:r>
              <a:rPr lang="ru-RU" dirty="0" err="1" smtClean="0"/>
              <a:t>біостаціонар</a:t>
            </a:r>
            <a:r>
              <a:rPr lang="ru-RU" dirty="0" smtClean="0"/>
              <a:t>. В </a:t>
            </a:r>
            <a:r>
              <a:rPr lang="ru-RU" dirty="0" err="1" smtClean="0"/>
              <a:t>музеї</a:t>
            </a:r>
            <a:r>
              <a:rPr lang="ru-RU" dirty="0" smtClean="0"/>
              <a:t> </a:t>
            </a:r>
            <a:r>
              <a:rPr lang="ru-RU" dirty="0" err="1" smtClean="0"/>
              <a:t>залишився</a:t>
            </a:r>
            <a:r>
              <a:rPr lang="ru-RU" dirty="0" smtClean="0"/>
              <a:t> один </a:t>
            </a:r>
            <a:r>
              <a:rPr lang="ru-RU" dirty="0" err="1" smtClean="0"/>
              <a:t>відділ</a:t>
            </a:r>
            <a:r>
              <a:rPr lang="ru-RU" dirty="0" smtClean="0"/>
              <a:t> - </a:t>
            </a:r>
            <a:r>
              <a:rPr lang="ru-RU" dirty="0" err="1" smtClean="0"/>
              <a:t>наукових</a:t>
            </a:r>
            <a:r>
              <a:rPr lang="ru-RU" dirty="0" smtClean="0"/>
              <a:t> </a:t>
            </a:r>
            <a:r>
              <a:rPr lang="ru-RU" dirty="0" err="1" smtClean="0"/>
              <a:t>фондів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експозиції</a:t>
            </a:r>
            <a:r>
              <a:rPr lang="ru-RU" dirty="0" smtClean="0"/>
              <a:t> (33 </a:t>
            </a:r>
            <a:r>
              <a:rPr lang="ru-RU" dirty="0" err="1" smtClean="0"/>
              <a:t>штатних</a:t>
            </a:r>
            <a:r>
              <a:rPr lang="ru-RU" dirty="0" smtClean="0"/>
              <a:t> </a:t>
            </a:r>
            <a:r>
              <a:rPr lang="ru-RU" dirty="0" err="1" smtClean="0"/>
              <a:t>одиниць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них 5 </a:t>
            </a:r>
            <a:r>
              <a:rPr lang="ru-RU" dirty="0" err="1" smtClean="0"/>
              <a:t>кандидатів</a:t>
            </a:r>
            <a:r>
              <a:rPr lang="ru-RU" dirty="0" smtClean="0"/>
              <a:t> наук).</a:t>
            </a:r>
          </a:p>
          <a:p>
            <a:r>
              <a:rPr lang="ru-RU" dirty="0" smtClean="0"/>
              <a:t>З того часу музей </a:t>
            </a:r>
            <a:r>
              <a:rPr lang="ru-RU" dirty="0" err="1" smtClean="0"/>
              <a:t>поступово</a:t>
            </a:r>
            <a:r>
              <a:rPr lang="ru-RU" dirty="0" smtClean="0"/>
              <a:t> </a:t>
            </a:r>
            <a:r>
              <a:rPr lang="ru-RU" dirty="0" err="1" smtClean="0"/>
              <a:t>відновлював</a:t>
            </a:r>
            <a:r>
              <a:rPr lang="ru-RU" dirty="0" smtClean="0"/>
              <a:t> </a:t>
            </a:r>
            <a:r>
              <a:rPr lang="ru-RU" dirty="0" err="1" smtClean="0"/>
              <a:t>свій</a:t>
            </a:r>
            <a:r>
              <a:rPr lang="ru-RU" dirty="0" smtClean="0"/>
              <a:t> </a:t>
            </a:r>
            <a:r>
              <a:rPr lang="ru-RU" dirty="0" err="1" smtClean="0"/>
              <a:t>кадровий</a:t>
            </a:r>
            <a:r>
              <a:rPr lang="ru-RU" dirty="0" smtClean="0"/>
              <a:t> </a:t>
            </a:r>
            <a:r>
              <a:rPr lang="ru-RU" dirty="0" err="1" smtClean="0"/>
              <a:t>потенціал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вже</a:t>
            </a:r>
            <a:r>
              <a:rPr lang="ru-RU" dirty="0" smtClean="0"/>
              <a:t> </a:t>
            </a:r>
            <a:r>
              <a:rPr lang="ru-RU" dirty="0" err="1" smtClean="0"/>
              <a:t>наприкінці</a:t>
            </a:r>
            <a:r>
              <a:rPr lang="ru-RU" dirty="0" smtClean="0"/>
              <a:t> 2001 р. в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складі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2 </a:t>
            </a:r>
            <a:r>
              <a:rPr lang="ru-RU" dirty="0" err="1" smtClean="0"/>
              <a:t>доктори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13 </a:t>
            </a:r>
            <a:r>
              <a:rPr lang="ru-RU" dirty="0" err="1" smtClean="0"/>
              <a:t>кандидатів</a:t>
            </a:r>
            <a:r>
              <a:rPr lang="ru-RU" dirty="0" smtClean="0"/>
              <a:t> наук. На </a:t>
            </a:r>
            <a:r>
              <a:rPr lang="ru-RU" dirty="0" err="1" smtClean="0"/>
              <a:t>сьогодні</a:t>
            </a:r>
            <a:r>
              <a:rPr lang="ru-RU" dirty="0" smtClean="0"/>
              <a:t> в </a:t>
            </a:r>
            <a:r>
              <a:rPr lang="ru-RU" dirty="0" err="1" smtClean="0"/>
              <a:t>складі</a:t>
            </a:r>
            <a:r>
              <a:rPr lang="ru-RU" dirty="0" smtClean="0"/>
              <a:t> </a:t>
            </a:r>
            <a:r>
              <a:rPr lang="ru-RU" dirty="0" err="1" smtClean="0"/>
              <a:t>цих</a:t>
            </a:r>
            <a:r>
              <a:rPr lang="ru-RU" dirty="0" smtClean="0"/>
              <a:t> </a:t>
            </a:r>
            <a:r>
              <a:rPr lang="ru-RU" dirty="0" err="1" smtClean="0"/>
              <a:t>відділів</a:t>
            </a:r>
            <a:r>
              <a:rPr lang="ru-RU" dirty="0" smtClean="0"/>
              <a:t> </a:t>
            </a:r>
            <a:r>
              <a:rPr lang="ru-RU" dirty="0" err="1" smtClean="0"/>
              <a:t>працюють</a:t>
            </a:r>
            <a:r>
              <a:rPr lang="ru-RU" dirty="0" smtClean="0"/>
              <a:t> 4 </a:t>
            </a:r>
            <a:r>
              <a:rPr lang="ru-RU" dirty="0" err="1" smtClean="0"/>
              <a:t>доктори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17 </a:t>
            </a:r>
            <a:r>
              <a:rPr lang="ru-RU" dirty="0" err="1" smtClean="0"/>
              <a:t>кандидатів</a:t>
            </a:r>
            <a:r>
              <a:rPr lang="ru-RU" dirty="0" smtClean="0"/>
              <a:t> наук.</a:t>
            </a:r>
          </a:p>
          <a:p>
            <a:endParaRPr lang="ru-RU" dirty="0"/>
          </a:p>
        </p:txBody>
      </p:sp>
      <p:pic>
        <p:nvPicPr>
          <p:cNvPr id="2050" name="Picture 2" descr="http://img.istpravda.com.ua/images/doc/4/a/4a1b7dc-img-22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857628"/>
            <a:ext cx="3964773" cy="2643182"/>
          </a:xfrm>
          <a:prstGeom prst="rect">
            <a:avLst/>
          </a:prstGeom>
          <a:noFill/>
        </p:spPr>
      </p:pic>
      <p:pic>
        <p:nvPicPr>
          <p:cNvPr id="5" name="Picture 8" descr="http://img.istpravda.com.ua/images/doc/7/3/73620c5-img-2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571480"/>
            <a:ext cx="4143372" cy="27622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astudent.com/wp-content/uploads/2011/09/filosof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030" name="Picture 6" descr="http://img.istpravda.com.ua/images/doc/8/2/827d2f9-img-2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43508"/>
            <a:ext cx="2571736" cy="1714491"/>
          </a:xfrm>
          <a:prstGeom prst="rect">
            <a:avLst/>
          </a:prstGeom>
          <a:noFill/>
        </p:spPr>
      </p:pic>
      <p:pic>
        <p:nvPicPr>
          <p:cNvPr id="1032" name="Picture 8" descr="http://img.istpravda.com.ua/images/doc/9/0/9030fa1-img-23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5143488"/>
            <a:ext cx="2571768" cy="1714512"/>
          </a:xfrm>
          <a:prstGeom prst="rect">
            <a:avLst/>
          </a:prstGeom>
          <a:noFill/>
        </p:spPr>
      </p:pic>
      <p:pic>
        <p:nvPicPr>
          <p:cNvPr id="1034" name="Picture 10" descr="http://www.lvivcenter.org/image.php?pictureid=577&amp;maxx=420&amp;maxy=4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5143512"/>
            <a:ext cx="2457627" cy="1714488"/>
          </a:xfrm>
          <a:prstGeom prst="rect">
            <a:avLst/>
          </a:prstGeom>
          <a:noFill/>
        </p:spPr>
      </p:pic>
      <p:pic>
        <p:nvPicPr>
          <p:cNvPr id="1036" name="Picture 12" descr="http://zaxid.net/resources/photos/news/450_DIR/201211/12695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4" y="5146050"/>
            <a:ext cx="2285986" cy="17119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814" y="71414"/>
            <a:ext cx="29455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Дякую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</a:t>
            </a:r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увагу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06" y="71414"/>
            <a:ext cx="29455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Дякую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</a:t>
            </a:r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увагу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29455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Дякую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</a:t>
            </a:r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увагу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666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10</cp:revision>
  <dcterms:modified xsi:type="dcterms:W3CDTF">2013-10-01T17:09:52Z</dcterms:modified>
</cp:coreProperties>
</file>