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59" r:id="rId6"/>
    <p:sldId id="260" r:id="rId7"/>
    <p:sldId id="258" r:id="rId8"/>
    <p:sldId id="266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3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2028379TVAhw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415" y="0"/>
            <a:ext cx="915741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sp>
        <p:nvSpPr>
          <p:cNvPr id="6" name="Прямоугольник 5"/>
          <p:cNvSpPr/>
          <p:nvPr/>
        </p:nvSpPr>
        <p:spPr>
          <a:xfrm>
            <a:off x="899592" y="980728"/>
            <a:ext cx="72425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Забруднювачі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54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довкілля</a:t>
            </a:r>
            <a:endParaRPr lang="ru-RU" sz="54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347519201_437020282_1----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2339181"/>
            <a:ext cx="4572000" cy="3048000"/>
          </a:xfrm>
        </p:spPr>
      </p:pic>
      <p:pic>
        <p:nvPicPr>
          <p:cNvPr id="4" name="Содержимое 3" descr="1302028379TVAhw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-</a:t>
            </a:r>
            <a:r>
              <a:rPr lang="ru-RU" sz="2400" dirty="0" err="1" smtClean="0">
                <a:solidFill>
                  <a:schemeClr val="tx2"/>
                </a:solidFill>
              </a:rPr>
              <a:t>нафтопродукти</a:t>
            </a:r>
            <a:r>
              <a:rPr lang="ru-RU" sz="2400" dirty="0" smtClean="0">
                <a:solidFill>
                  <a:schemeClr val="tx2"/>
                </a:solidFill>
              </a:rPr>
              <a:t>- </a:t>
            </a:r>
            <a:r>
              <a:rPr lang="ru-RU" sz="2400" dirty="0" err="1" smtClean="0">
                <a:solidFill>
                  <a:schemeClr val="tx2"/>
                </a:solidFill>
              </a:rPr>
              <a:t>це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поєднання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різноманітних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вуглеводів;потрабляють</a:t>
            </a:r>
            <a:r>
              <a:rPr lang="ru-RU" sz="2400" dirty="0" smtClean="0">
                <a:solidFill>
                  <a:schemeClr val="tx2"/>
                </a:solidFill>
              </a:rPr>
              <a:t> у </a:t>
            </a:r>
            <a:r>
              <a:rPr lang="ru-RU" sz="2400" dirty="0" err="1" smtClean="0">
                <a:solidFill>
                  <a:schemeClr val="tx2"/>
                </a:solidFill>
              </a:rPr>
              <a:t>середовище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під</a:t>
            </a:r>
            <a:r>
              <a:rPr lang="ru-RU" sz="2400" dirty="0" smtClean="0">
                <a:solidFill>
                  <a:schemeClr val="tx2"/>
                </a:solidFill>
              </a:rPr>
              <a:t> час </a:t>
            </a:r>
            <a:r>
              <a:rPr lang="ru-RU" sz="2400" dirty="0" err="1" smtClean="0">
                <a:solidFill>
                  <a:schemeClr val="tx2"/>
                </a:solidFill>
              </a:rPr>
              <a:t>видобутку,переробки,транспортування</a:t>
            </a:r>
            <a:r>
              <a:rPr lang="ru-RU" sz="2400" dirty="0" smtClean="0">
                <a:solidFill>
                  <a:schemeClr val="tx2"/>
                </a:solidFill>
              </a:rPr>
              <a:t>; токсично </a:t>
            </a:r>
            <a:r>
              <a:rPr lang="ru-RU" sz="2400" dirty="0" err="1" smtClean="0">
                <a:solidFill>
                  <a:schemeClr val="tx2"/>
                </a:solidFill>
              </a:rPr>
              <a:t>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певною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мірою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наркотично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впливають</a:t>
            </a:r>
            <a:r>
              <a:rPr lang="ru-RU" sz="2400" dirty="0" smtClean="0">
                <a:solidFill>
                  <a:schemeClr val="tx2"/>
                </a:solidFill>
              </a:rPr>
              <a:t> на </a:t>
            </a:r>
            <a:r>
              <a:rPr lang="ru-RU" sz="2400" dirty="0" err="1" smtClean="0">
                <a:solidFill>
                  <a:schemeClr val="tx2"/>
                </a:solidFill>
              </a:rPr>
              <a:t>живі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організми,вражають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серцево-судинну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нервову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системи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людини</a:t>
            </a:r>
            <a:r>
              <a:rPr lang="ru-RU" sz="2400" dirty="0" smtClean="0">
                <a:solidFill>
                  <a:schemeClr val="tx2"/>
                </a:solidFill>
              </a:rPr>
              <a:t>;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7" name="Рисунок 6" descr="1347519201_437020282_1---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548680"/>
            <a:ext cx="348266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4005064"/>
            <a:ext cx="3136519" cy="2498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02028379TVAhw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84168" y="5517232"/>
            <a:ext cx="2736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Виконали :</a:t>
            </a:r>
          </a:p>
          <a:p>
            <a:r>
              <a:rPr lang="uk-UA" dirty="0" smtClean="0"/>
              <a:t>Учениці 11-А класу</a:t>
            </a:r>
          </a:p>
          <a:p>
            <a:r>
              <a:rPr lang="uk-UA" dirty="0" err="1" smtClean="0"/>
              <a:t>Калитовська</a:t>
            </a:r>
            <a:r>
              <a:rPr lang="uk-UA" dirty="0" smtClean="0"/>
              <a:t> Галя</a:t>
            </a:r>
          </a:p>
          <a:p>
            <a:r>
              <a:rPr lang="uk-UA" dirty="0" err="1" smtClean="0"/>
              <a:t>Шепотько</a:t>
            </a:r>
            <a:r>
              <a:rPr lang="uk-UA" dirty="0" smtClean="0"/>
              <a:t> Соломія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89708" y="1268760"/>
            <a:ext cx="55918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Дякуєм</a:t>
            </a:r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r>
              <a:rPr lang="uk-U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uk-U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 увагу!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2028379TVAhw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415" y="0"/>
            <a:ext cx="9157415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39952" y="188640"/>
            <a:ext cx="47160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- оксид карбону(СО),</a:t>
            </a:r>
            <a:r>
              <a:rPr lang="ru-RU" sz="2400" dirty="0" err="1" smtClean="0">
                <a:solidFill>
                  <a:schemeClr val="tx2"/>
                </a:solidFill>
              </a:rPr>
              <a:t>або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чадний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газ,що</a:t>
            </a:r>
            <a:r>
              <a:rPr lang="ru-RU" sz="2400" dirty="0" smtClean="0">
                <a:solidFill>
                  <a:schemeClr val="tx2"/>
                </a:solidFill>
              </a:rPr>
              <a:t> не </a:t>
            </a:r>
            <a:r>
              <a:rPr lang="ru-RU" sz="2400" dirty="0" err="1" smtClean="0">
                <a:solidFill>
                  <a:schemeClr val="tx2"/>
                </a:solidFill>
              </a:rPr>
              <a:t>має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кольору,смаку,запаху,утворюється</a:t>
            </a:r>
            <a:r>
              <a:rPr lang="ru-RU" sz="2400" dirty="0" smtClean="0">
                <a:solidFill>
                  <a:schemeClr val="tx2"/>
                </a:solidFill>
              </a:rPr>
              <a:t> в </a:t>
            </a:r>
            <a:r>
              <a:rPr lang="ru-RU" sz="2400" dirty="0" err="1" smtClean="0">
                <a:solidFill>
                  <a:schemeClr val="tx2"/>
                </a:solidFill>
              </a:rPr>
              <a:t>результаті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неповного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згорання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палива;сполучаючись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з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гемоглобіном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крові,розноситься</a:t>
            </a:r>
            <a:r>
              <a:rPr lang="ru-RU" sz="2400" dirty="0" smtClean="0">
                <a:solidFill>
                  <a:schemeClr val="tx2"/>
                </a:solidFill>
              </a:rPr>
              <a:t> до </a:t>
            </a:r>
            <a:r>
              <a:rPr lang="ru-RU" sz="2400" dirty="0" err="1" smtClean="0">
                <a:solidFill>
                  <a:schemeClr val="tx2"/>
                </a:solidFill>
              </a:rPr>
              <a:t>клітин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людського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організму,що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призводить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до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кисневого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голодування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може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спричинити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загибель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людини</a:t>
            </a:r>
            <a:r>
              <a:rPr lang="ru-RU" sz="2400" dirty="0" smtClean="0">
                <a:solidFill>
                  <a:schemeClr val="tx2"/>
                </a:solidFill>
              </a:rPr>
              <a:t>;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7" name="Рисунок 6" descr="dsc_285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221088"/>
            <a:ext cx="4045456" cy="2519355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Above"/>
            <a:lightRig rig="threePt" dir="t"/>
          </a:scene3d>
        </p:spPr>
      </p:pic>
      <p:pic>
        <p:nvPicPr>
          <p:cNvPr id="6" name="Рисунок 5" descr="24769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515" y="260648"/>
            <a:ext cx="3690522" cy="2684016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2028379TVAhw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415" y="0"/>
            <a:ext cx="915741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332656"/>
            <a:ext cx="55081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- </a:t>
            </a:r>
            <a:r>
              <a:rPr lang="ru-RU" sz="2400" dirty="0" err="1" smtClean="0">
                <a:solidFill>
                  <a:schemeClr val="tx2"/>
                </a:solidFill>
              </a:rPr>
              <a:t>двооксид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сульфуру</a:t>
            </a:r>
            <a:r>
              <a:rPr lang="ru-RU" sz="2400" dirty="0" smtClean="0">
                <a:solidFill>
                  <a:schemeClr val="tx2"/>
                </a:solidFill>
              </a:rPr>
              <a:t>(</a:t>
            </a:r>
            <a:r>
              <a:rPr lang="en-US" sz="2400" dirty="0" smtClean="0">
                <a:solidFill>
                  <a:schemeClr val="tx2"/>
                </a:solidFill>
              </a:rPr>
              <a:t>SO</a:t>
            </a:r>
            <a:r>
              <a:rPr lang="en-US" sz="1400" dirty="0" smtClean="0">
                <a:solidFill>
                  <a:schemeClr val="tx2"/>
                </a:solidFill>
              </a:rPr>
              <a:t>2</a:t>
            </a:r>
            <a:r>
              <a:rPr lang="en-US" sz="2400" dirty="0" smtClean="0">
                <a:solidFill>
                  <a:schemeClr val="tx2"/>
                </a:solidFill>
              </a:rPr>
              <a:t>)-</a:t>
            </a:r>
            <a:r>
              <a:rPr lang="ru-RU" sz="2400" dirty="0" err="1" smtClean="0">
                <a:solidFill>
                  <a:schemeClr val="tx2"/>
                </a:solidFill>
              </a:rPr>
              <a:t>безколірний</a:t>
            </a:r>
            <a:r>
              <a:rPr lang="ru-RU" sz="2400" dirty="0" smtClean="0">
                <a:solidFill>
                  <a:schemeClr val="tx2"/>
                </a:solidFill>
              </a:rPr>
              <a:t> газ </a:t>
            </a:r>
            <a:r>
              <a:rPr lang="ru-RU" sz="2400" dirty="0" err="1" smtClean="0">
                <a:solidFill>
                  <a:schemeClr val="tx2"/>
                </a:solidFill>
              </a:rPr>
              <a:t>з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різким</a:t>
            </a:r>
            <a:r>
              <a:rPr lang="ru-RU" sz="2400" dirty="0" smtClean="0">
                <a:solidFill>
                  <a:schemeClr val="tx2"/>
                </a:solidFill>
              </a:rPr>
              <a:t> запахом, </a:t>
            </a:r>
            <a:r>
              <a:rPr lang="ru-RU" sz="2400" dirty="0" err="1" smtClean="0">
                <a:solidFill>
                  <a:schemeClr val="tx2"/>
                </a:solidFill>
              </a:rPr>
              <a:t>утворюється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під</a:t>
            </a:r>
            <a:r>
              <a:rPr lang="ru-RU" sz="2400" dirty="0" smtClean="0">
                <a:solidFill>
                  <a:schemeClr val="tx2"/>
                </a:solidFill>
              </a:rPr>
              <a:t> час </a:t>
            </a:r>
            <a:r>
              <a:rPr lang="ru-RU" sz="2400" dirty="0" err="1" smtClean="0">
                <a:solidFill>
                  <a:schemeClr val="tx2"/>
                </a:solidFill>
              </a:rPr>
              <a:t>спалювання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вугілля,мазуту</a:t>
            </a:r>
            <a:r>
              <a:rPr lang="ru-RU" sz="2400" dirty="0" smtClean="0">
                <a:solidFill>
                  <a:schemeClr val="tx2"/>
                </a:solidFill>
              </a:rPr>
              <a:t>; </a:t>
            </a:r>
            <a:r>
              <a:rPr lang="ru-RU" sz="2400" dirty="0" err="1" smtClean="0">
                <a:solidFill>
                  <a:schemeClr val="tx2"/>
                </a:solidFill>
              </a:rPr>
              <a:t>подразнює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слизові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оболонки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очей,ротової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порожнини;спричинює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всихання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хвойних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листяних</a:t>
            </a:r>
            <a:r>
              <a:rPr lang="ru-RU" sz="2400" dirty="0" smtClean="0">
                <a:solidFill>
                  <a:schemeClr val="tx2"/>
                </a:solidFill>
              </a:rPr>
              <a:t> дерев;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5" name="Рисунок 4" descr="Sulfur_dioxide_emissions_from_the_Halemaumau_vent_04-08-1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32656"/>
            <a:ext cx="2555776" cy="2643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o2_molecule_big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3717032"/>
            <a:ext cx="3584458" cy="2615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2028379TVAhw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415" y="0"/>
            <a:ext cx="915741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78488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- </a:t>
            </a:r>
            <a:r>
              <a:rPr lang="ru-RU" sz="3200" dirty="0" err="1" smtClean="0">
                <a:solidFill>
                  <a:schemeClr val="tx2"/>
                </a:solidFill>
              </a:rPr>
              <a:t>шкідливі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вуглеводні</a:t>
            </a:r>
            <a:r>
              <a:rPr lang="ru-RU" sz="3200" dirty="0" smtClean="0">
                <a:solidFill>
                  <a:schemeClr val="tx2"/>
                </a:solidFill>
              </a:rPr>
              <a:t>(</a:t>
            </a:r>
            <a:r>
              <a:rPr lang="en-US" sz="3200" dirty="0" err="1" smtClean="0">
                <a:solidFill>
                  <a:schemeClr val="tx2"/>
                </a:solidFill>
              </a:rPr>
              <a:t>CnHn</a:t>
            </a:r>
            <a:r>
              <a:rPr lang="en-US" sz="3200" dirty="0" smtClean="0">
                <a:solidFill>
                  <a:schemeClr val="tx2"/>
                </a:solidFill>
              </a:rPr>
              <a:t>)-</a:t>
            </a:r>
            <a:r>
              <a:rPr lang="ru-RU" sz="3200" dirty="0" smtClean="0">
                <a:solidFill>
                  <a:schemeClr val="tx2"/>
                </a:solidFill>
              </a:rPr>
              <a:t>пари </a:t>
            </a:r>
            <a:r>
              <a:rPr lang="ru-RU" sz="3200" dirty="0" err="1" smtClean="0">
                <a:solidFill>
                  <a:schemeClr val="tx2"/>
                </a:solidFill>
              </a:rPr>
              <a:t>бензину,метан,пектан,гексан-містяться</a:t>
            </a:r>
            <a:r>
              <a:rPr lang="ru-RU" sz="3200" dirty="0" smtClean="0">
                <a:solidFill>
                  <a:schemeClr val="tx2"/>
                </a:solidFill>
              </a:rPr>
              <a:t> у </a:t>
            </a:r>
            <a:r>
              <a:rPr lang="ru-RU" sz="3200" dirty="0" err="1" smtClean="0">
                <a:solidFill>
                  <a:schemeClr val="tx2"/>
                </a:solidFill>
              </a:rPr>
              <a:t>вихлопних</a:t>
            </a:r>
            <a:r>
              <a:rPr lang="ru-RU" sz="3200" dirty="0" smtClean="0">
                <a:solidFill>
                  <a:schemeClr val="tx2"/>
                </a:solidFill>
              </a:rPr>
              <a:t> газах </a:t>
            </a:r>
            <a:r>
              <a:rPr lang="ru-RU" sz="3200" dirty="0" err="1" smtClean="0">
                <a:solidFill>
                  <a:schemeClr val="tx2"/>
                </a:solidFill>
              </a:rPr>
              <a:t>автомобілів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мають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наркотичні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властивості</a:t>
            </a:r>
            <a:r>
              <a:rPr lang="ru-RU" sz="3200" dirty="0" smtClean="0">
                <a:solidFill>
                  <a:schemeClr val="tx2"/>
                </a:solidFill>
              </a:rPr>
              <a:t>; </a:t>
            </a:r>
            <a:r>
              <a:rPr lang="ru-RU" sz="3200" dirty="0" err="1" smtClean="0">
                <a:solidFill>
                  <a:schemeClr val="tx2"/>
                </a:solidFill>
              </a:rPr>
              <a:t>спричиняють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головний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біль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запаморочення,кашель</a:t>
            </a:r>
            <a:r>
              <a:rPr lang="ru-RU" sz="3200" dirty="0" smtClean="0">
                <a:solidFill>
                  <a:schemeClr val="tx2"/>
                </a:solidFill>
              </a:rPr>
              <a:t>;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3074" name="Picture 2" descr="http://car.jacrein-club.ru/uploads/posts/2013-04-12/pv_printsipe_mnogie_avtovladeltsi_ne_obrashajut_osobogo_vnimanija_na_dim_iz_vihlopnoj_trubi_esli_e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996952"/>
            <a:ext cx="4791075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2028379TVAhw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415" y="0"/>
            <a:ext cx="915741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55976" y="332656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- </a:t>
            </a:r>
            <a:r>
              <a:rPr lang="ru-RU" sz="3200" dirty="0" err="1" smtClean="0">
                <a:solidFill>
                  <a:schemeClr val="tx2"/>
                </a:solidFill>
              </a:rPr>
              <a:t>оксиди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нітрогену</a:t>
            </a:r>
            <a:r>
              <a:rPr lang="ru-RU" sz="3200" dirty="0" smtClean="0">
                <a:solidFill>
                  <a:schemeClr val="tx2"/>
                </a:solidFill>
              </a:rPr>
              <a:t> (</a:t>
            </a:r>
            <a:r>
              <a:rPr lang="ru-RU" sz="3200" dirty="0" err="1" smtClean="0">
                <a:solidFill>
                  <a:schemeClr val="tx2"/>
                </a:solidFill>
              </a:rPr>
              <a:t>NOx</a:t>
            </a:r>
            <a:r>
              <a:rPr lang="ru-RU" sz="3200" dirty="0" smtClean="0">
                <a:solidFill>
                  <a:schemeClr val="tx2"/>
                </a:solidFill>
              </a:rPr>
              <a:t>) </a:t>
            </a:r>
            <a:r>
              <a:rPr lang="ru-RU" sz="3200" dirty="0" err="1" smtClean="0">
                <a:solidFill>
                  <a:schemeClr val="tx2"/>
                </a:solidFill>
              </a:rPr>
              <a:t>утворюються</a:t>
            </a:r>
            <a:r>
              <a:rPr lang="ru-RU" sz="3200" dirty="0" smtClean="0">
                <a:solidFill>
                  <a:schemeClr val="tx2"/>
                </a:solidFill>
              </a:rPr>
              <a:t> в </a:t>
            </a:r>
            <a:r>
              <a:rPr lang="ru-RU" sz="3200" dirty="0" err="1" smtClean="0">
                <a:solidFill>
                  <a:schemeClr val="tx2"/>
                </a:solidFill>
              </a:rPr>
              <a:t>процесі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згорання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палива</a:t>
            </a:r>
            <a:r>
              <a:rPr lang="ru-RU" sz="3200" dirty="0" smtClean="0">
                <a:solidFill>
                  <a:schemeClr val="tx2"/>
                </a:solidFill>
              </a:rPr>
              <a:t>; </a:t>
            </a:r>
            <a:r>
              <a:rPr lang="ru-RU" sz="3200" dirty="0" err="1" smtClean="0">
                <a:solidFill>
                  <a:schemeClr val="tx2"/>
                </a:solidFill>
              </a:rPr>
              <a:t>жовто-коричневого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кольору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спричиняють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кашель,головний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біль,нудоту</a:t>
            </a:r>
            <a:r>
              <a:rPr lang="ru-RU" sz="3200" dirty="0" smtClean="0">
                <a:solidFill>
                  <a:schemeClr val="tx2"/>
                </a:solidFill>
              </a:rPr>
              <a:t>;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7" name="Рисунок 6" descr="Nitrogen-dioxide-3D-vd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4338179"/>
            <a:ext cx="3384376" cy="2519821"/>
          </a:xfrm>
          <a:prstGeom prst="rect">
            <a:avLst/>
          </a:prstGeom>
        </p:spPr>
      </p:pic>
      <p:pic>
        <p:nvPicPr>
          <p:cNvPr id="8" name="Рисунок 7" descr="image00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04664"/>
            <a:ext cx="3559324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2028379TVAhw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415" y="0"/>
            <a:ext cx="915741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55976" y="332656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- </a:t>
            </a:r>
            <a:r>
              <a:rPr lang="ru-RU" sz="3200" dirty="0" err="1" smtClean="0">
                <a:solidFill>
                  <a:schemeClr val="tx2"/>
                </a:solidFill>
              </a:rPr>
              <a:t>аерозолі</a:t>
            </a:r>
            <a:r>
              <a:rPr lang="ru-RU" sz="3200" dirty="0" smtClean="0">
                <a:solidFill>
                  <a:schemeClr val="tx2"/>
                </a:solidFill>
              </a:rPr>
              <a:t>- </a:t>
            </a:r>
            <a:r>
              <a:rPr lang="ru-RU" sz="3200" dirty="0" err="1" smtClean="0">
                <a:solidFill>
                  <a:schemeClr val="tx2"/>
                </a:solidFill>
              </a:rPr>
              <a:t>тверді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мікроскопічні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частинки,що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містяться</a:t>
            </a:r>
            <a:r>
              <a:rPr lang="ru-RU" sz="3200" dirty="0" smtClean="0">
                <a:solidFill>
                  <a:schemeClr val="tx2"/>
                </a:solidFill>
              </a:rPr>
              <a:t> в </a:t>
            </a:r>
            <a:r>
              <a:rPr lang="ru-RU" sz="3200" dirty="0" err="1" smtClean="0">
                <a:solidFill>
                  <a:schemeClr val="tx2"/>
                </a:solidFill>
              </a:rPr>
              <a:t>повітрі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завислому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стані</a:t>
            </a:r>
            <a:r>
              <a:rPr lang="ru-RU" sz="3200" dirty="0" smtClean="0">
                <a:solidFill>
                  <a:schemeClr val="tx2"/>
                </a:solidFill>
              </a:rPr>
              <a:t>; </a:t>
            </a:r>
            <a:r>
              <a:rPr lang="ru-RU" sz="3200" dirty="0" err="1" smtClean="0">
                <a:solidFill>
                  <a:schemeClr val="tx2"/>
                </a:solidFill>
              </a:rPr>
              <a:t>продукти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неповного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згорання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палива</a:t>
            </a:r>
            <a:r>
              <a:rPr lang="ru-RU" sz="3200" dirty="0" smtClean="0">
                <a:solidFill>
                  <a:schemeClr val="tx2"/>
                </a:solidFill>
              </a:rPr>
              <a:t>; </a:t>
            </a:r>
            <a:r>
              <a:rPr lang="ru-RU" sz="3200" dirty="0" err="1" smtClean="0">
                <a:solidFill>
                  <a:schemeClr val="tx2"/>
                </a:solidFill>
              </a:rPr>
              <a:t>пасивні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аерозолі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концентруються</a:t>
            </a:r>
            <a:r>
              <a:rPr lang="ru-RU" sz="3200" dirty="0" smtClean="0">
                <a:solidFill>
                  <a:schemeClr val="tx2"/>
                </a:solidFill>
              </a:rPr>
              <a:t> на </a:t>
            </a:r>
            <a:r>
              <a:rPr lang="ru-RU" sz="3200" dirty="0" err="1" smtClean="0">
                <a:solidFill>
                  <a:schemeClr val="tx2"/>
                </a:solidFill>
              </a:rPr>
              <a:t>стінках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легеневих</a:t>
            </a:r>
            <a:r>
              <a:rPr lang="ru-RU" sz="3200" dirty="0" smtClean="0">
                <a:solidFill>
                  <a:schemeClr val="tx2"/>
                </a:solidFill>
              </a:rPr>
              <a:t> тканин, </a:t>
            </a:r>
            <a:r>
              <a:rPr lang="ru-RU" sz="3200" dirty="0" err="1" smtClean="0">
                <a:solidFill>
                  <a:schemeClr val="tx2"/>
                </a:solidFill>
              </a:rPr>
              <a:t>активні</a:t>
            </a:r>
            <a:r>
              <a:rPr lang="ru-RU" sz="3200" dirty="0" smtClean="0">
                <a:solidFill>
                  <a:schemeClr val="tx2"/>
                </a:solidFill>
              </a:rPr>
              <a:t>- </a:t>
            </a:r>
            <a:r>
              <a:rPr lang="ru-RU" sz="3200" dirty="0" err="1" smtClean="0">
                <a:solidFill>
                  <a:schemeClr val="tx2"/>
                </a:solidFill>
              </a:rPr>
              <a:t>залучаються</a:t>
            </a:r>
            <a:r>
              <a:rPr lang="ru-RU" sz="3200" dirty="0" smtClean="0">
                <a:solidFill>
                  <a:schemeClr val="tx2"/>
                </a:solidFill>
              </a:rPr>
              <a:t> до </a:t>
            </a:r>
            <a:r>
              <a:rPr lang="ru-RU" sz="3200" dirty="0" err="1" smtClean="0">
                <a:solidFill>
                  <a:schemeClr val="tx2"/>
                </a:solidFill>
              </a:rPr>
              <a:t>кровообігу</a:t>
            </a:r>
            <a:r>
              <a:rPr lang="ru-RU" sz="3200" dirty="0" smtClean="0">
                <a:solidFill>
                  <a:schemeClr val="tx2"/>
                </a:solidFill>
              </a:rPr>
              <a:t>;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4098" name="Picture 2" descr="http://smotret-mir.ru/wp-content/uploads/2011/09/%D0%90%D1%8D%D1%80%D0%BE%D0%B7%D0%BE%D0%BB%D0%B8-%D0%B2-%D0%B2%D0%BE%D0%B7%D0%B4%D1%83%D1%85%D0%B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76672"/>
            <a:ext cx="4063725" cy="2668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2028379TVAhw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415" y="-171400"/>
            <a:ext cx="915741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1680" y="404664"/>
            <a:ext cx="71642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-ПАР </a:t>
            </a:r>
            <a:r>
              <a:rPr lang="ru-RU" sz="3200" dirty="0" err="1" smtClean="0">
                <a:solidFill>
                  <a:schemeClr val="tx2"/>
                </a:solidFill>
              </a:rPr>
              <a:t>і</a:t>
            </a:r>
            <a:r>
              <a:rPr lang="ru-RU" sz="3200" dirty="0" smtClean="0">
                <a:solidFill>
                  <a:schemeClr val="tx2"/>
                </a:solidFill>
              </a:rPr>
              <a:t> СПАР - </a:t>
            </a:r>
            <a:r>
              <a:rPr lang="ru-RU" sz="3200" dirty="0" err="1" smtClean="0">
                <a:solidFill>
                  <a:schemeClr val="tx2"/>
                </a:solidFill>
              </a:rPr>
              <a:t>поверхнево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активні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речовини</a:t>
            </a:r>
            <a:r>
              <a:rPr lang="ru-RU" sz="3200" dirty="0" smtClean="0">
                <a:solidFill>
                  <a:schemeClr val="tx2"/>
                </a:solidFill>
              </a:rPr>
              <a:t>(ПАР)- </a:t>
            </a:r>
            <a:r>
              <a:rPr lang="ru-RU" sz="3200" dirty="0" err="1" smtClean="0">
                <a:solidFill>
                  <a:schemeClr val="tx2"/>
                </a:solidFill>
              </a:rPr>
              <a:t>органогенні</a:t>
            </a:r>
            <a:r>
              <a:rPr lang="ru-RU" sz="3200" dirty="0" smtClean="0">
                <a:solidFill>
                  <a:schemeClr val="tx2"/>
                </a:solidFill>
              </a:rPr>
              <a:t> ,</a:t>
            </a:r>
            <a:r>
              <a:rPr lang="ru-RU" sz="3200" dirty="0" err="1" smtClean="0">
                <a:solidFill>
                  <a:schemeClr val="tx2"/>
                </a:solidFill>
              </a:rPr>
              <a:t>переважно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є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синтетичними</a:t>
            </a:r>
            <a:r>
              <a:rPr lang="ru-RU" sz="3200" dirty="0" smtClean="0">
                <a:solidFill>
                  <a:schemeClr val="tx2"/>
                </a:solidFill>
              </a:rPr>
              <a:t>(СПАР); </a:t>
            </a:r>
            <a:r>
              <a:rPr lang="ru-RU" sz="3200" dirty="0" err="1" smtClean="0">
                <a:solidFill>
                  <a:schemeClr val="tx2"/>
                </a:solidFill>
              </a:rPr>
              <a:t>впливають</a:t>
            </a:r>
            <a:r>
              <a:rPr lang="ru-RU" sz="3200" dirty="0" smtClean="0">
                <a:solidFill>
                  <a:schemeClr val="tx2"/>
                </a:solidFill>
              </a:rPr>
              <a:t> токсично на </a:t>
            </a:r>
            <a:r>
              <a:rPr lang="ru-RU" sz="3200" dirty="0" err="1" smtClean="0">
                <a:solidFill>
                  <a:schemeClr val="tx2"/>
                </a:solidFill>
              </a:rPr>
              <a:t>гідробіоценози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погіршують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газообмін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</a:t>
            </a:r>
            <a:r>
              <a:rPr lang="ru-RU" sz="3200" dirty="0" smtClean="0">
                <a:solidFill>
                  <a:schemeClr val="tx2"/>
                </a:solidFill>
              </a:rPr>
              <a:t> атмосферою ,</a:t>
            </a:r>
            <a:r>
              <a:rPr lang="ru-RU" sz="3200" dirty="0" err="1" smtClean="0">
                <a:solidFill>
                  <a:schemeClr val="tx2"/>
                </a:solidFill>
              </a:rPr>
              <a:t>розкладаються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тривалий</a:t>
            </a:r>
            <a:r>
              <a:rPr lang="ru-RU" sz="3200" dirty="0" smtClean="0">
                <a:solidFill>
                  <a:schemeClr val="tx2"/>
                </a:solidFill>
              </a:rPr>
              <a:t> час;</a:t>
            </a:r>
            <a:endParaRPr lang="ru-RU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02028379TVAhw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921f6fb55c_1773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077072"/>
            <a:ext cx="406794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genera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548680"/>
            <a:ext cx="2078296" cy="2308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83768" y="476672"/>
            <a:ext cx="65527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- </a:t>
            </a:r>
            <a:r>
              <a:rPr lang="ru-RU" sz="2400" dirty="0" err="1" smtClean="0">
                <a:solidFill>
                  <a:schemeClr val="tx2"/>
                </a:solidFill>
              </a:rPr>
              <a:t>пестициди-штучні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хлороорганічні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фосфоорганічні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речовини,які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використовують</a:t>
            </a:r>
            <a:r>
              <a:rPr lang="ru-RU" sz="2400" dirty="0" smtClean="0">
                <a:solidFill>
                  <a:schemeClr val="tx2"/>
                </a:solidFill>
              </a:rPr>
              <a:t> для </a:t>
            </a:r>
            <a:r>
              <a:rPr lang="ru-RU" sz="2400" dirty="0" err="1" smtClean="0">
                <a:solidFill>
                  <a:schemeClr val="tx2"/>
                </a:solidFill>
              </a:rPr>
              <a:t>боротьби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з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бур`янами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шкідниками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сільського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господарства</a:t>
            </a:r>
            <a:r>
              <a:rPr lang="ru-RU" sz="2400" dirty="0" smtClean="0">
                <a:solidFill>
                  <a:schemeClr val="tx2"/>
                </a:solidFill>
              </a:rPr>
              <a:t>; </a:t>
            </a:r>
            <a:r>
              <a:rPr lang="ru-RU" sz="2400" dirty="0" err="1" smtClean="0">
                <a:solidFill>
                  <a:schemeClr val="tx2"/>
                </a:solidFill>
              </a:rPr>
              <a:t>надходять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з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поверхневим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дренажним</a:t>
            </a:r>
            <a:r>
              <a:rPr lang="ru-RU" sz="2400" dirty="0" smtClean="0">
                <a:solidFill>
                  <a:schemeClr val="tx2"/>
                </a:solidFill>
              </a:rPr>
              <a:t> стоком </a:t>
            </a:r>
            <a:r>
              <a:rPr lang="ru-RU" sz="2400" dirty="0" err="1" smtClean="0">
                <a:solidFill>
                  <a:schemeClr val="tx2"/>
                </a:solidFill>
              </a:rPr>
              <a:t>з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полів</a:t>
            </a:r>
            <a:r>
              <a:rPr lang="ru-RU" sz="2400" dirty="0" smtClean="0">
                <a:solidFill>
                  <a:schemeClr val="tx2"/>
                </a:solidFill>
              </a:rPr>
              <a:t>; </a:t>
            </a:r>
            <a:r>
              <a:rPr lang="ru-RU" sz="2400" dirty="0" err="1" smtClean="0">
                <a:solidFill>
                  <a:schemeClr val="tx2"/>
                </a:solidFill>
              </a:rPr>
              <a:t>діють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токсично,мутагенно,комулятивно,руйнуються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тривалий</a:t>
            </a:r>
            <a:r>
              <a:rPr lang="ru-RU" sz="2400" dirty="0" smtClean="0">
                <a:solidFill>
                  <a:schemeClr val="tx2"/>
                </a:solidFill>
              </a:rPr>
              <a:t> час;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tyazhelye-metally-vliyayut-na-zdorov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0" y="2910681"/>
            <a:ext cx="3048000" cy="1905000"/>
          </a:xfrm>
        </p:spPr>
      </p:pic>
      <p:pic>
        <p:nvPicPr>
          <p:cNvPr id="4" name="Содержимое 3" descr="1302028379TVAhw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3968" y="26064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</a:rPr>
              <a:t>- </a:t>
            </a:r>
            <a:r>
              <a:rPr lang="ru-RU" sz="2800" dirty="0" err="1" smtClean="0">
                <a:solidFill>
                  <a:schemeClr val="tx2"/>
                </a:solidFill>
              </a:rPr>
              <a:t>важкі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метали-це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переважно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плюмбум</a:t>
            </a:r>
            <a:r>
              <a:rPr lang="ru-RU" sz="2800" dirty="0" smtClean="0">
                <a:solidFill>
                  <a:schemeClr val="tx2"/>
                </a:solidFill>
              </a:rPr>
              <a:t>(</a:t>
            </a:r>
            <a:r>
              <a:rPr lang="en-US" sz="2800" dirty="0" err="1" smtClean="0">
                <a:solidFill>
                  <a:schemeClr val="tx2"/>
                </a:solidFill>
              </a:rPr>
              <a:t>Pb</a:t>
            </a:r>
            <a:r>
              <a:rPr lang="en-US" sz="2800" dirty="0" smtClean="0">
                <a:solidFill>
                  <a:schemeClr val="tx2"/>
                </a:solidFill>
              </a:rPr>
              <a:t>),</a:t>
            </a:r>
            <a:r>
              <a:rPr lang="ru-RU" sz="2800" dirty="0" err="1" smtClean="0">
                <a:solidFill>
                  <a:schemeClr val="tx2"/>
                </a:solidFill>
              </a:rPr>
              <a:t>купрум</a:t>
            </a:r>
            <a:r>
              <a:rPr lang="ru-RU" sz="2800" dirty="0" smtClean="0">
                <a:solidFill>
                  <a:schemeClr val="tx2"/>
                </a:solidFill>
              </a:rPr>
              <a:t>(</a:t>
            </a:r>
            <a:r>
              <a:rPr lang="en-US" sz="2800" dirty="0" smtClean="0">
                <a:solidFill>
                  <a:schemeClr val="tx2"/>
                </a:solidFill>
              </a:rPr>
              <a:t>Cu),</a:t>
            </a:r>
            <a:r>
              <a:rPr lang="ru-RU" sz="2800" dirty="0" smtClean="0">
                <a:solidFill>
                  <a:schemeClr val="tx2"/>
                </a:solidFill>
              </a:rPr>
              <a:t>цинк(</a:t>
            </a:r>
            <a:r>
              <a:rPr lang="en-US" sz="2800" dirty="0" smtClean="0">
                <a:solidFill>
                  <a:schemeClr val="tx2"/>
                </a:solidFill>
              </a:rPr>
              <a:t>Zn),</a:t>
            </a:r>
            <a:r>
              <a:rPr lang="ru-RU" sz="2800" dirty="0" err="1" smtClean="0">
                <a:solidFill>
                  <a:schemeClr val="tx2"/>
                </a:solidFill>
              </a:rPr>
              <a:t>чинять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мутагенну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і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токсичну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дію,різко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знижують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інтенсивність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біогеохімічних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процесів</a:t>
            </a:r>
            <a:r>
              <a:rPr lang="ru-RU" sz="2800" dirty="0" smtClean="0">
                <a:solidFill>
                  <a:schemeClr val="tx2"/>
                </a:solidFill>
              </a:rPr>
              <a:t> у </a:t>
            </a:r>
            <a:r>
              <a:rPr lang="ru-RU" sz="2800" dirty="0" err="1" smtClean="0">
                <a:solidFill>
                  <a:schemeClr val="tx2"/>
                </a:solidFill>
              </a:rPr>
              <a:t>водних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об`єктах</a:t>
            </a:r>
            <a:r>
              <a:rPr lang="ru-RU" sz="2800" dirty="0" smtClean="0">
                <a:solidFill>
                  <a:schemeClr val="tx2"/>
                </a:solidFill>
              </a:rPr>
              <a:t>;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7" name="Рисунок 6" descr="100399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32656"/>
            <a:ext cx="3175000" cy="212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tyazhelye-metally-vliyayut-na-zdorov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4221088"/>
            <a:ext cx="3600400" cy="226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258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9</cp:revision>
  <dcterms:modified xsi:type="dcterms:W3CDTF">2013-10-01T20:31:34Z</dcterms:modified>
</cp:coreProperties>
</file>