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268" r:id="rId2"/>
    <p:sldId id="270" r:id="rId3"/>
    <p:sldId id="275" r:id="rId4"/>
    <p:sldId id="272" r:id="rId5"/>
    <p:sldId id="271" r:id="rId6"/>
    <p:sldId id="274" r:id="rId7"/>
    <p:sldId id="273" r:id="rId8"/>
    <p:sldId id="276" r:id="rId9"/>
    <p:sldId id="277" r:id="rId10"/>
    <p:sldId id="281" r:id="rId11"/>
    <p:sldId id="278" r:id="rId12"/>
    <p:sldId id="279" r:id="rId13"/>
    <p:sldId id="280" r:id="rId14"/>
    <p:sldId id="269" r:id="rId1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882" autoAdjust="0"/>
    <p:restoredTop sz="95578" autoAdjust="0"/>
  </p:normalViewPr>
  <p:slideViewPr>
    <p:cSldViewPr snapToGrid="0" showGuides="1">
      <p:cViewPr>
        <p:scale>
          <a:sx n="84" d="100"/>
          <a:sy n="84" d="100"/>
        </p:scale>
        <p:origin x="936" y="22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ru-RU" smtClean="0"/>
              <a:t>Показове бінарне навчальне заняття з нормативної навчальної дисципліни «ОСНОВИ РОБОТИ НА ПЕОМ», предмета «УКРАЇНСЬКА МОВА»</a:t>
            </a:r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F97B65B-E47B-41B7-A44D-055BD809FEC4}" type="datetimeFigureOut">
              <a:rPr lang="uk-UA" smtClean="0"/>
              <a:t>07.11.2016</a:t>
            </a:fld>
            <a:endParaRPr lang="uk-UA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686107B-ABF6-4091-B898-D0ED325CDC26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923452815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ru-RU" smtClean="0"/>
              <a:t>Показове бінарне навчальне заняття з нормативної навчальної дисципліни «ОСНОВИ РОБОТИ НА ПЕОМ», предмета «УКРАЇНСЬКА МОВА»</a:t>
            </a:r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92A39C0-B505-4D04-A2F5-CB8D171BB6CB}" type="datetimeFigureOut">
              <a:rPr lang="uk-UA" smtClean="0"/>
              <a:t>07.11.2016</a:t>
            </a:fld>
            <a:endParaRPr lang="uk-UA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uk-UA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EB8BA61-5365-40F2-9921-9498A16DB072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694789724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921541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91A199-C1F4-4AC0-8B15-12D77A1BE09A}" type="datetime1">
              <a:rPr lang="ru-RU" smtClean="0"/>
              <a:t>07.11.2016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F5B26B-9768-41CB-98D3-09C2D916E24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740513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flythrough dir="out"/>
      </p:transition>
    </mc:Choice>
    <mc:Fallback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AE7F20-0095-4B86-BE96-06826B06BE8A}" type="datetime1">
              <a:rPr lang="ru-RU" smtClean="0"/>
              <a:t>07.11.2016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F5B26B-9768-41CB-98D3-09C2D916E24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439270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flythrough dir="out"/>
      </p:transition>
    </mc:Choice>
    <mc:Fallback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E6F2BE-AECD-4F3E-9D0B-B18721F2143C}" type="datetime1">
              <a:rPr lang="ru-RU" smtClean="0"/>
              <a:t>07.11.2016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F5B26B-9768-41CB-98D3-09C2D916E24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08986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flythrough dir="out"/>
      </p:transition>
    </mc:Choice>
    <mc:Fallback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D32CF7-AB83-4562-A03C-2AA74CA1B835}" type="datetime1">
              <a:rPr lang="ru-RU" smtClean="0"/>
              <a:t>07.11.2016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F5B26B-9768-41CB-98D3-09C2D916E24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145567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flythrough dir="out"/>
      </p:transition>
    </mc:Choice>
    <mc:Fallback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543E0E-F2CB-42E4-9360-03B3C8B0B587}" type="datetime1">
              <a:rPr lang="ru-RU" smtClean="0"/>
              <a:t>07.11.2016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F5B26B-9768-41CB-98D3-09C2D916E24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877890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flythrough dir="out"/>
      </p:transition>
    </mc:Choice>
    <mc:Fallback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80EBFC-DC3C-4162-85BE-973F8170394A}" type="datetime1">
              <a:rPr lang="ru-RU" smtClean="0"/>
              <a:t>07.11.2016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F5B26B-9768-41CB-98D3-09C2D916E24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313911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flythrough dir="out"/>
      </p:transition>
    </mc:Choice>
    <mc:Fallback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04A104-05B6-452E-9F4A-C850E3EE048C}" type="datetime1">
              <a:rPr lang="ru-RU" smtClean="0"/>
              <a:t>07.11.2016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F5B26B-9768-41CB-98D3-09C2D916E24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914638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flythrough dir="out"/>
      </p:transition>
    </mc:Choice>
    <mc:Fallback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5057A7-F8DB-4560-AE54-4948CF1A246C}" type="datetime1">
              <a:rPr lang="ru-RU" smtClean="0"/>
              <a:t>07.11.2016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F5B26B-9768-41CB-98D3-09C2D916E24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855266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flythrough dir="out"/>
      </p:transition>
    </mc:Choice>
    <mc:Fallback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BA8B98-A958-4A78-B539-224DAB03E310}" type="datetime1">
              <a:rPr lang="ru-RU" smtClean="0"/>
              <a:t>07.11.2016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F5B26B-9768-41CB-98D3-09C2D916E24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250242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flythrough dir="out"/>
      </p:transition>
    </mc:Choice>
    <mc:Fallback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4B9F67-51EA-4073-AE8E-12F019CD834D}" type="datetime1">
              <a:rPr lang="ru-RU" smtClean="0"/>
              <a:t>07.11.2016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F5B26B-9768-41CB-98D3-09C2D916E24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2597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flythrough dir="out"/>
      </p:transition>
    </mc:Choice>
    <mc:Fallback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E67940-1A56-4CB0-9ED4-2D1A02E04AB6}" type="datetime1">
              <a:rPr lang="ru-RU" smtClean="0"/>
              <a:t>07.11.2016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F5B26B-9768-41CB-98D3-09C2D916E24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154146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flythrough dir="out"/>
      </p:transition>
    </mc:Choice>
    <mc:Fallback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5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98616E-3939-483C-9D2D-F08AC455B49E}" type="datetime1">
              <a:rPr lang="ru-RU" smtClean="0"/>
              <a:t>07.11.2016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F5B26B-9768-41CB-98D3-09C2D916E24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44907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Requires="p14">
      <p:transition spd="slow" p14:dur="1200">
        <p14:flythrough dir="out"/>
      </p:transition>
    </mc:Choice>
    <mc:Fallback>
      <p:transition spd="slow">
        <p:fade/>
      </p:transition>
    </mc:Fallback>
  </mc:AlternateConten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18910" y="512956"/>
            <a:ext cx="11323324" cy="5965903"/>
          </a:xfrm>
        </p:spPr>
        <p:txBody>
          <a:bodyPr>
            <a:normAutofit/>
          </a:bodyPr>
          <a:lstStyle/>
          <a:p>
            <a:pPr>
              <a:lnSpc>
                <a:spcPts val="7400"/>
              </a:lnSpc>
            </a:pPr>
            <a:r>
              <a:rPr lang="uk-UA" sz="7200" b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Введення</a:t>
            </a:r>
            <a:br>
              <a:rPr lang="uk-UA" sz="7200" b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uk-UA" sz="7200" b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і</a:t>
            </a:r>
            <a:br>
              <a:rPr lang="uk-UA" sz="7200" b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uk-UA" sz="7200" b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редагування тексту.</a:t>
            </a:r>
            <a:r>
              <a:rPr lang="uk-UA" sz="1300" b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uk-UA" sz="1300" b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uk-UA" sz="1300" b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uk-UA" sz="1300" b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uk-UA" sz="7200" b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Форматування тексту, абзацне оформлення.</a:t>
            </a:r>
            <a:endParaRPr lang="uk-UA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47476" y="232346"/>
            <a:ext cx="443484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uk-UA" sz="1000" b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Показове бінарне навчальне заняття</a:t>
            </a:r>
            <a:endParaRPr lang="uk-UA" sz="1000" dirty="0">
              <a:solidFill>
                <a:srgbClr val="C00000"/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>
              <a:spcAft>
                <a:spcPts val="0"/>
              </a:spcAft>
            </a:pPr>
            <a:r>
              <a:rPr lang="uk-UA" sz="1000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з нормативної навчальної дисципліни </a:t>
            </a:r>
            <a:r>
              <a:rPr lang="uk-UA" sz="1000" b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«ОСНОВИ РОБОТИ НА </a:t>
            </a:r>
            <a:r>
              <a:rPr lang="uk-UA" sz="1000" b="1" dirty="0" err="1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ПЕОМ</a:t>
            </a:r>
            <a:r>
              <a:rPr lang="uk-UA" sz="1000" b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»,</a:t>
            </a:r>
            <a:endParaRPr lang="uk-UA" sz="1000" dirty="0">
              <a:solidFill>
                <a:srgbClr val="C00000"/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>
              <a:spcAft>
                <a:spcPts val="0"/>
              </a:spcAft>
            </a:pPr>
            <a:r>
              <a:rPr lang="uk-UA" sz="1000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предмета</a:t>
            </a:r>
            <a:r>
              <a:rPr lang="uk-UA" sz="1000" b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«</a:t>
            </a:r>
            <a:r>
              <a:rPr lang="uk-UA" sz="1000" b="1" cap="all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Українська мова</a:t>
            </a:r>
            <a:r>
              <a:rPr lang="uk-UA" sz="1000" b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»</a:t>
            </a:r>
            <a:endParaRPr lang="uk-UA" sz="1000" dirty="0">
              <a:solidFill>
                <a:srgbClr val="C0000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387567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flythrough dir="ou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47476" y="232346"/>
            <a:ext cx="443484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uk-UA" sz="1000" b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Показове бінарне навчальне заняття</a:t>
            </a:r>
            <a:endParaRPr lang="uk-UA" sz="1000" dirty="0">
              <a:solidFill>
                <a:srgbClr val="C00000"/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>
              <a:spcAft>
                <a:spcPts val="0"/>
              </a:spcAft>
            </a:pPr>
            <a:r>
              <a:rPr lang="uk-UA" sz="1000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з нормативної навчальної дисципліни </a:t>
            </a:r>
            <a:r>
              <a:rPr lang="uk-UA" sz="1000" b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«ОСНОВИ РОБОТИ НА </a:t>
            </a:r>
            <a:r>
              <a:rPr lang="uk-UA" sz="1000" b="1" dirty="0" err="1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ПЕОМ</a:t>
            </a:r>
            <a:r>
              <a:rPr lang="uk-UA" sz="1000" b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»,</a:t>
            </a:r>
            <a:endParaRPr lang="uk-UA" sz="1000" dirty="0">
              <a:solidFill>
                <a:srgbClr val="C00000"/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>
              <a:spcAft>
                <a:spcPts val="0"/>
              </a:spcAft>
            </a:pPr>
            <a:r>
              <a:rPr lang="uk-UA" sz="1000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предмета</a:t>
            </a:r>
            <a:r>
              <a:rPr lang="uk-UA" sz="1000" b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«</a:t>
            </a:r>
            <a:r>
              <a:rPr lang="uk-UA" sz="1000" b="1" cap="all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Українська мова</a:t>
            </a:r>
            <a:r>
              <a:rPr lang="uk-UA" sz="1000" b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»</a:t>
            </a:r>
            <a:endParaRPr lang="uk-UA" sz="1000" dirty="0">
              <a:solidFill>
                <a:srgbClr val="C0000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778933" y="866054"/>
            <a:ext cx="1085991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just"/>
            <a:r>
              <a:rPr lang="uk-UA" sz="2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Слід зазначити що до форматування тексту </a:t>
            </a:r>
            <a:r>
              <a:rPr lang="uk-UA" sz="24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додатково застосовуємо </a:t>
            </a:r>
            <a:r>
              <a:rPr lang="uk-UA" sz="2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такі операції як:</a:t>
            </a:r>
            <a:endParaRPr lang="ru-RU" sz="2400" dirty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1433513" lvl="0" indent="-342900" algn="just">
              <a:buFont typeface="Wingdings" panose="05000000000000000000" pitchFamily="2" charset="2"/>
              <a:buChar char="ü"/>
            </a:pPr>
            <a:r>
              <a:rPr lang="uk-UA" sz="2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виділення тексту кольором (маркер);</a:t>
            </a:r>
            <a:endParaRPr lang="ru-RU" sz="2400" dirty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1433513" lvl="0" indent="-342900" algn="just">
              <a:buFont typeface="Wingdings" panose="05000000000000000000" pitchFamily="2" charset="2"/>
              <a:buChar char="ü"/>
            </a:pPr>
            <a:r>
              <a:rPr lang="uk-UA" sz="2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маркування списку;</a:t>
            </a:r>
            <a:endParaRPr lang="ru-RU" sz="2400" dirty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1433513" lvl="0" indent="-342900" algn="just">
              <a:buFont typeface="Wingdings" panose="05000000000000000000" pitchFamily="2" charset="2"/>
              <a:buChar char="ü"/>
            </a:pPr>
            <a:r>
              <a:rPr lang="uk-UA" sz="2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нумерація списку;</a:t>
            </a:r>
            <a:endParaRPr lang="ru-RU" sz="2400" dirty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1433513" lvl="0" indent="-342900" algn="just">
              <a:buFont typeface="Wingdings" panose="05000000000000000000" pitchFamily="2" charset="2"/>
              <a:buChar char="ü"/>
            </a:pPr>
            <a:r>
              <a:rPr lang="uk-UA" sz="2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сортування тексту.</a:t>
            </a:r>
            <a:endParaRPr lang="ru-RU" sz="2400" dirty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l="55627" r="179" b="14088"/>
          <a:stretch/>
        </p:blipFill>
        <p:spPr>
          <a:xfrm>
            <a:off x="4062345" y="3174378"/>
            <a:ext cx="5250426" cy="3629096"/>
          </a:xfrm>
          <a:prstGeom prst="rect">
            <a:avLst/>
          </a:prstGeom>
        </p:spPr>
      </p:pic>
      <p:sp>
        <p:nvSpPr>
          <p:cNvPr id="11" name="Выноска 1 10"/>
          <p:cNvSpPr/>
          <p:nvPr/>
        </p:nvSpPr>
        <p:spPr>
          <a:xfrm>
            <a:off x="247476" y="3378102"/>
            <a:ext cx="2440841" cy="607158"/>
          </a:xfrm>
          <a:prstGeom prst="borderCallout1">
            <a:avLst>
              <a:gd name="adj1" fmla="val 325"/>
              <a:gd name="adj2" fmla="val 99949"/>
              <a:gd name="adj3" fmla="val 42638"/>
              <a:gd name="adj4" fmla="val 222016"/>
            </a:avLst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6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Виділення тексту кольором (маркер)</a:t>
            </a:r>
            <a:endParaRPr lang="uk-UA" sz="16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4" name="Прямая соединительная линия 13"/>
          <p:cNvCxnSpPr/>
          <p:nvPr/>
        </p:nvCxnSpPr>
        <p:spPr>
          <a:xfrm>
            <a:off x="5724525" y="3655219"/>
            <a:ext cx="1025525" cy="529431"/>
          </a:xfrm>
          <a:prstGeom prst="line">
            <a:avLst/>
          </a:prstGeom>
          <a:ln w="12700">
            <a:solidFill>
              <a:schemeClr val="accent5">
                <a:lumMod val="75000"/>
              </a:schemeClr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Овал 16"/>
          <p:cNvSpPr/>
          <p:nvPr/>
        </p:nvSpPr>
        <p:spPr>
          <a:xfrm>
            <a:off x="5549900" y="3492500"/>
            <a:ext cx="266700" cy="266228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Выноска 1 9"/>
          <p:cNvSpPr/>
          <p:nvPr/>
        </p:nvSpPr>
        <p:spPr>
          <a:xfrm>
            <a:off x="655320" y="4894185"/>
            <a:ext cx="3324949" cy="412376"/>
          </a:xfrm>
          <a:prstGeom prst="borderCallout1">
            <a:avLst>
              <a:gd name="adj1" fmla="val -605"/>
              <a:gd name="adj2" fmla="val 99879"/>
              <a:gd name="adj3" fmla="val -333285"/>
              <a:gd name="adj4" fmla="val 161424"/>
            </a:avLst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6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Створення маркованого списку</a:t>
            </a:r>
            <a:endParaRPr lang="uk-UA" sz="16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9" name="Прямая соединительная линия 18"/>
          <p:cNvCxnSpPr/>
          <p:nvPr/>
        </p:nvCxnSpPr>
        <p:spPr>
          <a:xfrm flipH="1">
            <a:off x="5538187" y="3524250"/>
            <a:ext cx="505426" cy="1159007"/>
          </a:xfrm>
          <a:prstGeom prst="line">
            <a:avLst/>
          </a:prstGeom>
          <a:ln w="12700">
            <a:solidFill>
              <a:schemeClr val="accent5">
                <a:lumMod val="75000"/>
              </a:schemeClr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Овал 19"/>
          <p:cNvSpPr/>
          <p:nvPr/>
        </p:nvSpPr>
        <p:spPr>
          <a:xfrm>
            <a:off x="5921915" y="3371108"/>
            <a:ext cx="199617" cy="198137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Выноска 1 21"/>
          <p:cNvSpPr/>
          <p:nvPr/>
        </p:nvSpPr>
        <p:spPr>
          <a:xfrm>
            <a:off x="8844945" y="4333229"/>
            <a:ext cx="3324949" cy="412376"/>
          </a:xfrm>
          <a:prstGeom prst="borderCallout1">
            <a:avLst>
              <a:gd name="adj1" fmla="val -605"/>
              <a:gd name="adj2" fmla="val -271"/>
              <a:gd name="adj3" fmla="val -199317"/>
              <a:gd name="adj4" fmla="val -78495"/>
            </a:avLst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6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Створення нумерованого списку</a:t>
            </a:r>
            <a:endParaRPr lang="uk-UA" sz="16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3" name="Прямая соединительная линия 22"/>
          <p:cNvCxnSpPr/>
          <p:nvPr/>
        </p:nvCxnSpPr>
        <p:spPr>
          <a:xfrm>
            <a:off x="6208889" y="3524250"/>
            <a:ext cx="1487720" cy="1139923"/>
          </a:xfrm>
          <a:prstGeom prst="line">
            <a:avLst/>
          </a:prstGeom>
          <a:ln w="12700">
            <a:solidFill>
              <a:schemeClr val="accent5">
                <a:lumMod val="75000"/>
              </a:schemeClr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Овал 23"/>
          <p:cNvSpPr/>
          <p:nvPr/>
        </p:nvSpPr>
        <p:spPr>
          <a:xfrm>
            <a:off x="6121532" y="3371108"/>
            <a:ext cx="199617" cy="198137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Выноска 1 6"/>
          <p:cNvSpPr/>
          <p:nvPr/>
        </p:nvSpPr>
        <p:spPr>
          <a:xfrm>
            <a:off x="6600825" y="2233600"/>
            <a:ext cx="2025792" cy="442171"/>
          </a:xfrm>
          <a:prstGeom prst="borderCallout1">
            <a:avLst>
              <a:gd name="adj1" fmla="val 101332"/>
              <a:gd name="adj2" fmla="val -193"/>
              <a:gd name="adj3" fmla="val 267907"/>
              <a:gd name="adj4" fmla="val 3936"/>
            </a:avLst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6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Сортування тексту</a:t>
            </a:r>
            <a:endParaRPr lang="uk-UA" sz="16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Выноска 1 11"/>
          <p:cNvSpPr/>
          <p:nvPr/>
        </p:nvSpPr>
        <p:spPr>
          <a:xfrm>
            <a:off x="1325880" y="5955059"/>
            <a:ext cx="2548716" cy="621959"/>
          </a:xfrm>
          <a:prstGeom prst="borderCallout1">
            <a:avLst>
              <a:gd name="adj1" fmla="val -4180"/>
              <a:gd name="adj2" fmla="val 99848"/>
              <a:gd name="adj3" fmla="val 20067"/>
              <a:gd name="adj4" fmla="val 142354"/>
            </a:avLst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6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Текст до використання</a:t>
            </a:r>
          </a:p>
          <a:p>
            <a:pPr algn="ctr"/>
            <a:r>
              <a:rPr lang="uk-UA" sz="16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операції Сортування</a:t>
            </a:r>
            <a:endParaRPr lang="uk-UA" sz="16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" name="Овал 27"/>
          <p:cNvSpPr/>
          <p:nvPr/>
        </p:nvSpPr>
        <p:spPr>
          <a:xfrm>
            <a:off x="6587749" y="3371108"/>
            <a:ext cx="199617" cy="198137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Выноска 1 28"/>
          <p:cNvSpPr/>
          <p:nvPr/>
        </p:nvSpPr>
        <p:spPr>
          <a:xfrm>
            <a:off x="9408118" y="5907783"/>
            <a:ext cx="2666428" cy="615405"/>
          </a:xfrm>
          <a:prstGeom prst="borderCallout1">
            <a:avLst>
              <a:gd name="adj1" fmla="val -605"/>
              <a:gd name="adj2" fmla="val 28"/>
              <a:gd name="adj3" fmla="val 41132"/>
              <a:gd name="adj4" fmla="val -42931"/>
            </a:avLst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6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Текст після використання</a:t>
            </a:r>
          </a:p>
          <a:p>
            <a:pPr algn="ctr"/>
            <a:r>
              <a:rPr lang="uk-UA" sz="16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операції Сортування</a:t>
            </a:r>
            <a:endParaRPr lang="uk-UA" sz="16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290949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flythrough dir="ou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7334" y="936977"/>
            <a:ext cx="10637785" cy="1986845"/>
          </a:xfrm>
        </p:spPr>
        <p:txBody>
          <a:bodyPr>
            <a:noAutofit/>
          </a:bodyPr>
          <a:lstStyle/>
          <a:p>
            <a:pPr marL="0" indent="457200" algn="just">
              <a:lnSpc>
                <a:spcPct val="100000"/>
              </a:lnSpc>
              <a:spcBef>
                <a:spcPts val="0"/>
              </a:spcBef>
              <a:buNone/>
            </a:pPr>
            <a:r>
              <a:rPr lang="uk-UA" sz="32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Форматування сторінок.</a:t>
            </a:r>
            <a:r>
              <a:rPr lang="uk-UA" sz="2400" dirty="0">
                <a:latin typeface="Arial" panose="020B0604020202020204" pitchFamily="34" charset="0"/>
                <a:cs typeface="Arial" panose="020B0604020202020204" pitchFamily="34" charset="0"/>
              </a:rPr>
              <a:t> При введенні і друкуванні тексту Microsoft Word використовує встановлені по замовчуванню розміри поля сторінки. Змінити їх можна командою </a:t>
            </a:r>
            <a:r>
              <a:rPr lang="uk-UA" sz="2400" b="1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Разметка</a:t>
            </a:r>
            <a:r>
              <a:rPr lang="uk-UA" sz="2400" b="1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uk-UA" sz="2400" b="1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страницы</a:t>
            </a:r>
            <a:r>
              <a:rPr lang="uk-UA" sz="2400" b="1" i="1" dirty="0" smtClean="0">
                <a:latin typeface="Arial" panose="020B0604020202020204" pitchFamily="34" charset="0"/>
                <a:cs typeface="Arial" panose="020B0604020202020204" pitchFamily="34" charset="0"/>
              </a:rPr>
              <a:t> / Поля / </a:t>
            </a:r>
            <a:r>
              <a:rPr lang="uk-UA" sz="2400" b="1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Настраиваемые</a:t>
            </a:r>
            <a:r>
              <a:rPr lang="uk-UA" sz="2400" b="1" i="1" dirty="0" smtClean="0">
                <a:latin typeface="Arial" panose="020B0604020202020204" pitchFamily="34" charset="0"/>
                <a:cs typeface="Arial" panose="020B0604020202020204" pitchFamily="34" charset="0"/>
              </a:rPr>
              <a:t> поля. </a:t>
            </a:r>
            <a:r>
              <a:rPr lang="uk-UA" sz="2400" dirty="0">
                <a:latin typeface="Arial" panose="020B0604020202020204" pitchFamily="34" charset="0"/>
                <a:cs typeface="Arial" panose="020B0604020202020204" pitchFamily="34" charset="0"/>
              </a:rPr>
              <a:t>При цьому відкривається діалогове вікно </a:t>
            </a:r>
            <a:r>
              <a:rPr lang="uk-UA" sz="2400" b="1" i="1" dirty="0" err="1">
                <a:latin typeface="Arial" panose="020B0604020202020204" pitchFamily="34" charset="0"/>
                <a:cs typeface="Arial" panose="020B0604020202020204" pitchFamily="34" charset="0"/>
              </a:rPr>
              <a:t>Параметры</a:t>
            </a:r>
            <a:r>
              <a:rPr lang="uk-UA" sz="2400" b="1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uk-UA" sz="2400" b="1" i="1" dirty="0" err="1">
                <a:latin typeface="Arial" panose="020B0604020202020204" pitchFamily="34" charset="0"/>
                <a:cs typeface="Arial" panose="020B0604020202020204" pitchFamily="34" charset="0"/>
              </a:rPr>
              <a:t>страницы</a:t>
            </a:r>
            <a:r>
              <a:rPr lang="uk-UA" sz="2400" dirty="0">
                <a:latin typeface="Arial" panose="020B0604020202020204" pitchFamily="34" charset="0"/>
                <a:cs typeface="Arial" panose="020B0604020202020204" pitchFamily="34" charset="0"/>
              </a:rPr>
              <a:t>,  яка має ряд </a:t>
            </a:r>
            <a:r>
              <a:rPr lang="uk-UA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позицій </a:t>
            </a:r>
            <a:r>
              <a:rPr lang="uk-UA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та вкладок.</a:t>
            </a:r>
            <a:endParaRPr lang="uk-UA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47476" y="232346"/>
            <a:ext cx="443484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uk-UA" sz="1000" b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Показове бінарне навчальне заняття</a:t>
            </a:r>
            <a:endParaRPr lang="uk-UA" sz="1000" dirty="0">
              <a:solidFill>
                <a:srgbClr val="C00000"/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>
              <a:spcAft>
                <a:spcPts val="0"/>
              </a:spcAft>
            </a:pPr>
            <a:r>
              <a:rPr lang="uk-UA" sz="1000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з нормативної навчальної дисципліни </a:t>
            </a:r>
            <a:r>
              <a:rPr lang="uk-UA" sz="1000" b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«ОСНОВИ РОБОТИ НА </a:t>
            </a:r>
            <a:r>
              <a:rPr lang="uk-UA" sz="1000" b="1" dirty="0" err="1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ПЕОМ</a:t>
            </a:r>
            <a:r>
              <a:rPr lang="uk-UA" sz="1000" b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»,</a:t>
            </a:r>
            <a:endParaRPr lang="uk-UA" sz="1000" dirty="0">
              <a:solidFill>
                <a:srgbClr val="C00000"/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>
              <a:spcAft>
                <a:spcPts val="0"/>
              </a:spcAft>
            </a:pPr>
            <a:r>
              <a:rPr lang="uk-UA" sz="1000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предмета</a:t>
            </a:r>
            <a:r>
              <a:rPr lang="uk-UA" sz="1000" b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«</a:t>
            </a:r>
            <a:r>
              <a:rPr lang="uk-UA" sz="1000" b="1" cap="all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Українська мова</a:t>
            </a:r>
            <a:r>
              <a:rPr lang="uk-UA" sz="1000" b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»</a:t>
            </a:r>
            <a:endParaRPr lang="uk-UA" sz="1000" dirty="0">
              <a:solidFill>
                <a:srgbClr val="C0000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l="55139" r="15139" b="30078"/>
          <a:stretch/>
        </p:blipFill>
        <p:spPr>
          <a:xfrm>
            <a:off x="6096000" y="3074455"/>
            <a:ext cx="4122507" cy="3448265"/>
          </a:xfrm>
          <a:prstGeom prst="rect">
            <a:avLst/>
          </a:prstGeom>
        </p:spPr>
      </p:pic>
      <p:sp>
        <p:nvSpPr>
          <p:cNvPr id="5" name="Выноска 1 4"/>
          <p:cNvSpPr/>
          <p:nvPr/>
        </p:nvSpPr>
        <p:spPr>
          <a:xfrm>
            <a:off x="2738588" y="3864527"/>
            <a:ext cx="2844701" cy="412376"/>
          </a:xfrm>
          <a:prstGeom prst="borderCallout1">
            <a:avLst>
              <a:gd name="adj1" fmla="val -605"/>
              <a:gd name="adj2" fmla="val 98275"/>
              <a:gd name="adj3" fmla="val 90638"/>
              <a:gd name="adj4" fmla="val 219769"/>
            </a:avLst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6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Розміри полів (значення)</a:t>
            </a:r>
            <a:endParaRPr lang="uk-UA" sz="16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Выноска 1 6"/>
          <p:cNvSpPr/>
          <p:nvPr/>
        </p:nvSpPr>
        <p:spPr>
          <a:xfrm>
            <a:off x="2738588" y="3016624"/>
            <a:ext cx="2844701" cy="412376"/>
          </a:xfrm>
          <a:prstGeom prst="borderCallout1">
            <a:avLst>
              <a:gd name="adj1" fmla="val -605"/>
              <a:gd name="adj2" fmla="val 98275"/>
              <a:gd name="adj3" fmla="val 238464"/>
              <a:gd name="adj4" fmla="val 197536"/>
            </a:avLst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6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Вкладки позицій</a:t>
            </a:r>
            <a:endParaRPr lang="uk-UA" sz="16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Выноска 1 7"/>
          <p:cNvSpPr/>
          <p:nvPr/>
        </p:nvSpPr>
        <p:spPr>
          <a:xfrm>
            <a:off x="2738588" y="4592399"/>
            <a:ext cx="2844701" cy="412376"/>
          </a:xfrm>
          <a:prstGeom prst="borderCallout1">
            <a:avLst>
              <a:gd name="adj1" fmla="val -605"/>
              <a:gd name="adj2" fmla="val 98275"/>
              <a:gd name="adj3" fmla="val 98029"/>
              <a:gd name="adj4" fmla="val 195393"/>
            </a:avLst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6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Орієнтація сторінки</a:t>
            </a:r>
            <a:endParaRPr lang="uk-UA" sz="16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Выноска 1 8"/>
          <p:cNvSpPr/>
          <p:nvPr/>
        </p:nvSpPr>
        <p:spPr>
          <a:xfrm>
            <a:off x="2738588" y="5320270"/>
            <a:ext cx="2844701" cy="516649"/>
          </a:xfrm>
          <a:prstGeom prst="borderCallout1">
            <a:avLst>
              <a:gd name="adj1" fmla="val -605"/>
              <a:gd name="adj2" fmla="val 98275"/>
              <a:gd name="adj3" fmla="val -14689"/>
              <a:gd name="adj4" fmla="val 212269"/>
            </a:avLst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6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Друк декількох сторінок  документа</a:t>
            </a:r>
            <a:endParaRPr lang="uk-UA" sz="16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Выноска 1 9"/>
          <p:cNvSpPr/>
          <p:nvPr/>
        </p:nvSpPr>
        <p:spPr>
          <a:xfrm>
            <a:off x="2738588" y="6152414"/>
            <a:ext cx="2844701" cy="412376"/>
          </a:xfrm>
          <a:prstGeom prst="borderCallout1">
            <a:avLst>
              <a:gd name="adj1" fmla="val -605"/>
              <a:gd name="adj2" fmla="val 98275"/>
              <a:gd name="adj3" fmla="val -90449"/>
              <a:gd name="adj4" fmla="val 191375"/>
            </a:avLst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6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Зразок сторінки документа</a:t>
            </a:r>
            <a:endParaRPr lang="uk-UA" sz="16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550699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flythrough dir="ou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7334" y="936978"/>
            <a:ext cx="10637785" cy="1986844"/>
          </a:xfrm>
        </p:spPr>
        <p:txBody>
          <a:bodyPr>
            <a:noAutofit/>
          </a:bodyPr>
          <a:lstStyle/>
          <a:p>
            <a:pPr marL="0" indent="457200" algn="just">
              <a:lnSpc>
                <a:spcPct val="100000"/>
              </a:lnSpc>
              <a:spcBef>
                <a:spcPts val="0"/>
              </a:spcBef>
              <a:buNone/>
            </a:pPr>
            <a:r>
              <a:rPr lang="uk-UA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Для </a:t>
            </a:r>
            <a:r>
              <a:rPr lang="uk-UA" sz="2400" dirty="0">
                <a:latin typeface="Arial" panose="020B0604020202020204" pitchFamily="34" charset="0"/>
                <a:cs typeface="Arial" panose="020B0604020202020204" pitchFamily="34" charset="0"/>
              </a:rPr>
              <a:t>швидкого переходу до налаштування Параметрів сторінки використовують наступний </a:t>
            </a:r>
            <a:r>
              <a:rPr lang="uk-UA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прийом.</a:t>
            </a:r>
          </a:p>
          <a:p>
            <a:pPr marL="0" indent="457200" algn="just">
              <a:lnSpc>
                <a:spcPct val="100000"/>
              </a:lnSpc>
              <a:spcBef>
                <a:spcPts val="0"/>
              </a:spcBef>
              <a:buNone/>
            </a:pPr>
            <a:r>
              <a:rPr lang="uk-UA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В </a:t>
            </a:r>
            <a:r>
              <a:rPr lang="uk-UA" sz="2400" dirty="0">
                <a:latin typeface="Arial" panose="020B0604020202020204" pitchFamily="34" charset="0"/>
                <a:cs typeface="Arial" panose="020B0604020202020204" pitchFamily="34" charset="0"/>
              </a:rPr>
              <a:t>робочій зоні документа, на сірому тлі біля лінійок, </a:t>
            </a:r>
            <a:r>
              <a:rPr lang="uk-UA" sz="2400" dirty="0" err="1">
                <a:latin typeface="Arial" panose="020B0604020202020204" pitchFamily="34" charset="0"/>
                <a:cs typeface="Arial" panose="020B0604020202020204" pitchFamily="34" charset="0"/>
              </a:rPr>
              <a:t>клікнути</a:t>
            </a:r>
            <a:r>
              <a:rPr lang="uk-UA" sz="2400" dirty="0">
                <a:latin typeface="Arial" panose="020B0604020202020204" pitchFamily="34" charset="0"/>
                <a:cs typeface="Arial" panose="020B0604020202020204" pitchFamily="34" charset="0"/>
              </a:rPr>
              <a:t> лівою кнопкою миші. Ви отримуєте швидкий виклик Параметрів сторінки. Це можливо як праворуч так і ліворуч.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47476" y="232346"/>
            <a:ext cx="443484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uk-UA" sz="1000" b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Показове бінарне навчальне заняття</a:t>
            </a:r>
            <a:endParaRPr lang="uk-UA" sz="1000" dirty="0">
              <a:solidFill>
                <a:srgbClr val="C00000"/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>
              <a:spcAft>
                <a:spcPts val="0"/>
              </a:spcAft>
            </a:pPr>
            <a:r>
              <a:rPr lang="uk-UA" sz="1000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з нормативної навчальної дисципліни </a:t>
            </a:r>
            <a:r>
              <a:rPr lang="uk-UA" sz="1000" b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«ОСНОВИ РОБОТИ НА </a:t>
            </a:r>
            <a:r>
              <a:rPr lang="uk-UA" sz="1000" b="1" dirty="0" err="1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ПЕОМ</a:t>
            </a:r>
            <a:r>
              <a:rPr lang="uk-UA" sz="1000" b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»,</a:t>
            </a:r>
            <a:endParaRPr lang="uk-UA" sz="1000" dirty="0">
              <a:solidFill>
                <a:srgbClr val="C00000"/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>
              <a:spcAft>
                <a:spcPts val="0"/>
              </a:spcAft>
            </a:pPr>
            <a:r>
              <a:rPr lang="uk-UA" sz="1000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предмета</a:t>
            </a:r>
            <a:r>
              <a:rPr lang="uk-UA" sz="1000" b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«</a:t>
            </a:r>
            <a:r>
              <a:rPr lang="uk-UA" sz="1000" b="1" cap="all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Українська мова</a:t>
            </a:r>
            <a:r>
              <a:rPr lang="uk-UA" sz="1000" b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»</a:t>
            </a:r>
            <a:endParaRPr lang="uk-UA" sz="1000" dirty="0">
              <a:solidFill>
                <a:srgbClr val="C0000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  <p:grpSp>
        <p:nvGrpSpPr>
          <p:cNvPr id="14" name="Группа 13"/>
          <p:cNvGrpSpPr/>
          <p:nvPr/>
        </p:nvGrpSpPr>
        <p:grpSpPr>
          <a:xfrm>
            <a:off x="4792436" y="2923822"/>
            <a:ext cx="5162550" cy="3644154"/>
            <a:chOff x="3790950" y="2923822"/>
            <a:chExt cx="5162550" cy="3644154"/>
          </a:xfrm>
        </p:grpSpPr>
        <p:pic>
          <p:nvPicPr>
            <p:cNvPr id="6" name="Рисунок 5"/>
            <p:cNvPicPr>
              <a:picLocks noChangeAspect="1"/>
            </p:cNvPicPr>
            <p:nvPr/>
          </p:nvPicPr>
          <p:blipFill rotWithShape="1">
            <a:blip r:embed="rId2"/>
            <a:srcRect l="55278" r="14028" b="39062"/>
            <a:stretch/>
          </p:blipFill>
          <p:spPr>
            <a:xfrm>
              <a:off x="3790950" y="2923822"/>
              <a:ext cx="5162550" cy="3644154"/>
            </a:xfrm>
            <a:prstGeom prst="rect">
              <a:avLst/>
            </a:prstGeom>
          </p:spPr>
        </p:pic>
        <p:grpSp>
          <p:nvGrpSpPr>
            <p:cNvPr id="13" name="Группа 12"/>
            <p:cNvGrpSpPr/>
            <p:nvPr/>
          </p:nvGrpSpPr>
          <p:grpSpPr>
            <a:xfrm>
              <a:off x="3911600" y="3714750"/>
              <a:ext cx="819150" cy="359775"/>
              <a:chOff x="3911600" y="3714750"/>
              <a:chExt cx="819150" cy="359775"/>
            </a:xfrm>
          </p:grpSpPr>
          <p:sp>
            <p:nvSpPr>
              <p:cNvPr id="11" name="Стрелка вверх 10"/>
              <p:cNvSpPr/>
              <p:nvPr/>
            </p:nvSpPr>
            <p:spPr>
              <a:xfrm rot="19006853">
                <a:off x="4274345" y="3800363"/>
                <a:ext cx="200025" cy="237947"/>
              </a:xfrm>
              <a:prstGeom prst="upArrow">
                <a:avLst>
                  <a:gd name="adj1" fmla="val 21430"/>
                  <a:gd name="adj2" fmla="val 80953"/>
                </a:avLst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2" name="Овал 11"/>
              <p:cNvSpPr/>
              <p:nvPr/>
            </p:nvSpPr>
            <p:spPr>
              <a:xfrm>
                <a:off x="3911600" y="3714750"/>
                <a:ext cx="819150" cy="359775"/>
              </a:xfrm>
              <a:prstGeom prst="ellipse">
                <a:avLst/>
              </a:prstGeom>
              <a:noFill/>
              <a:ln w="38100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</p:grpSp>
      <p:sp>
        <p:nvSpPr>
          <p:cNvPr id="7" name="Выноска 1 6"/>
          <p:cNvSpPr/>
          <p:nvPr/>
        </p:nvSpPr>
        <p:spPr>
          <a:xfrm>
            <a:off x="247476" y="3016624"/>
            <a:ext cx="4305474" cy="412376"/>
          </a:xfrm>
          <a:prstGeom prst="borderCallout1">
            <a:avLst>
              <a:gd name="adj1" fmla="val -605"/>
              <a:gd name="adj2" fmla="val 98275"/>
              <a:gd name="adj3" fmla="val 203818"/>
              <a:gd name="adj4" fmla="val 114766"/>
            </a:avLst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6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1. </a:t>
            </a:r>
            <a:r>
              <a:rPr lang="uk-UA" sz="1600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Клікнути</a:t>
            </a:r>
            <a:r>
              <a:rPr lang="uk-UA" sz="16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два рази лівою кнопкою миші</a:t>
            </a:r>
            <a:endParaRPr lang="uk-UA" sz="16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Выноска 1 4"/>
          <p:cNvSpPr/>
          <p:nvPr/>
        </p:nvSpPr>
        <p:spPr>
          <a:xfrm>
            <a:off x="9212702" y="4333523"/>
            <a:ext cx="2844701" cy="412376"/>
          </a:xfrm>
          <a:prstGeom prst="borderCallout1">
            <a:avLst>
              <a:gd name="adj1" fmla="val -605"/>
              <a:gd name="adj2" fmla="val 256"/>
              <a:gd name="adj3" fmla="val -214596"/>
              <a:gd name="adj4" fmla="val -22303"/>
            </a:avLst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6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2. Параметри сторінки</a:t>
            </a:r>
            <a:endParaRPr lang="uk-UA" sz="16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47275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flythrough dir="ou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77107" y="1297164"/>
            <a:ext cx="10637785" cy="5000766"/>
          </a:xfrm>
        </p:spPr>
        <p:txBody>
          <a:bodyPr>
            <a:noAutofit/>
          </a:bodyPr>
          <a:lstStyle/>
          <a:p>
            <a:pPr marL="0" indent="720725" algn="just">
              <a:lnSpc>
                <a:spcPct val="100000"/>
              </a:lnSpc>
              <a:spcBef>
                <a:spcPts val="0"/>
              </a:spcBef>
              <a:buNone/>
            </a:pPr>
            <a:r>
              <a:rPr lang="uk-UA" sz="3600" dirty="0">
                <a:latin typeface="Arial" panose="020B0604020202020204" pitchFamily="34" charset="0"/>
                <a:cs typeface="Arial" panose="020B0604020202020204" pitchFamily="34" charset="0"/>
              </a:rPr>
              <a:t>За допомогою операцій </a:t>
            </a:r>
            <a:r>
              <a:rPr lang="uk-UA" sz="36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введення, редагування та форматування тексту </a:t>
            </a:r>
            <a:r>
              <a:rPr lang="uk-UA" sz="3600" dirty="0">
                <a:latin typeface="Arial" panose="020B0604020202020204" pitchFamily="34" charset="0"/>
                <a:cs typeface="Arial" panose="020B0604020202020204" pitchFamily="34" charset="0"/>
              </a:rPr>
              <a:t>можна створити документ за будь якими заданими параметрами </a:t>
            </a:r>
            <a:r>
              <a:rPr lang="uk-UA" dirty="0">
                <a:latin typeface="Arial" panose="020B0604020202020204" pitchFamily="34" charset="0"/>
                <a:cs typeface="Arial" panose="020B0604020202020204" pitchFamily="34" charset="0"/>
              </a:rPr>
              <a:t>(що не виходять за рамки налаштування</a:t>
            </a:r>
            <a:r>
              <a:rPr lang="uk-UA" dirty="0" smtClean="0">
                <a:latin typeface="Arial" panose="020B0604020202020204" pitchFamily="34" charset="0"/>
                <a:cs typeface="Arial" panose="020B0604020202020204" pitchFamily="34" charset="0"/>
              </a:rPr>
              <a:t>!)</a:t>
            </a:r>
            <a:endParaRPr lang="en-US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720725" algn="just">
              <a:lnSpc>
                <a:spcPct val="100000"/>
              </a:lnSpc>
              <a:spcBef>
                <a:spcPts val="0"/>
              </a:spcBef>
              <a:buNone/>
            </a:pPr>
            <a:endParaRPr lang="ru-RU" sz="3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720725" algn="just">
              <a:lnSpc>
                <a:spcPct val="100000"/>
              </a:lnSpc>
              <a:spcBef>
                <a:spcPts val="0"/>
              </a:spcBef>
              <a:buNone/>
            </a:pPr>
            <a:r>
              <a:rPr lang="uk-UA" sz="3600" b="1" i="1" dirty="0">
                <a:solidFill>
                  <a:srgbClr val="C00000"/>
                </a:solidFill>
                <a:latin typeface="Uk_Academy" pitchFamily="2" charset="0"/>
                <a:cs typeface="Arial" panose="020B0604020202020204" pitchFamily="34" charset="0"/>
              </a:rPr>
              <a:t>Документ повинен бути перш за все правильним за технічними параметрами, а потім вже естетично завершеним</a:t>
            </a:r>
            <a:r>
              <a:rPr lang="uk-UA" sz="3600" b="1" i="1" dirty="0" smtClean="0">
                <a:solidFill>
                  <a:srgbClr val="C00000"/>
                </a:solidFill>
                <a:latin typeface="Uk_Academy" pitchFamily="2" charset="0"/>
                <a:cs typeface="Arial" panose="020B0604020202020204" pitchFamily="34" charset="0"/>
              </a:rPr>
              <a:t>.</a:t>
            </a:r>
            <a:endParaRPr lang="ru-RU" sz="3600" b="1" i="1" dirty="0">
              <a:solidFill>
                <a:srgbClr val="C00000"/>
              </a:solidFill>
              <a:latin typeface="Uk_Academy" pitchFamily="2" charset="0"/>
              <a:cs typeface="Arial" panose="020B0604020202020204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47476" y="232346"/>
            <a:ext cx="443484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uk-UA" sz="1000" b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Показове бінарне навчальне заняття</a:t>
            </a:r>
            <a:endParaRPr lang="uk-UA" sz="1000" dirty="0">
              <a:solidFill>
                <a:srgbClr val="C00000"/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>
              <a:spcAft>
                <a:spcPts val="0"/>
              </a:spcAft>
            </a:pPr>
            <a:r>
              <a:rPr lang="uk-UA" sz="1000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з нормативної навчальної дисципліни </a:t>
            </a:r>
            <a:r>
              <a:rPr lang="uk-UA" sz="1000" b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«ОСНОВИ РОБОТИ НА </a:t>
            </a:r>
            <a:r>
              <a:rPr lang="uk-UA" sz="1000" b="1" dirty="0" err="1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ПЕОМ</a:t>
            </a:r>
            <a:r>
              <a:rPr lang="uk-UA" sz="1000" b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»,</a:t>
            </a:r>
            <a:endParaRPr lang="uk-UA" sz="1000" dirty="0">
              <a:solidFill>
                <a:srgbClr val="C00000"/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>
              <a:spcAft>
                <a:spcPts val="0"/>
              </a:spcAft>
            </a:pPr>
            <a:r>
              <a:rPr lang="uk-UA" sz="1000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предмета</a:t>
            </a:r>
            <a:r>
              <a:rPr lang="uk-UA" sz="1000" b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«</a:t>
            </a:r>
            <a:r>
              <a:rPr lang="uk-UA" sz="1000" b="1" cap="all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Українська мова</a:t>
            </a:r>
            <a:r>
              <a:rPr lang="uk-UA" sz="1000" b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»</a:t>
            </a:r>
            <a:endParaRPr lang="uk-UA" sz="1000" dirty="0">
              <a:solidFill>
                <a:srgbClr val="C0000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673236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flythrough dir="ou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9514" y="1752146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uk-UA" sz="88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Дякую за увагу</a:t>
            </a:r>
            <a:endParaRPr lang="uk-UA" sz="8800" b="1" i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479539" y="5560785"/>
            <a:ext cx="5281931" cy="622301"/>
          </a:xfrm>
        </p:spPr>
        <p:txBody>
          <a:bodyPr/>
          <a:lstStyle/>
          <a:p>
            <a:pPr marL="0" indent="0">
              <a:buNone/>
            </a:pPr>
            <a:r>
              <a:rPr lang="uk-UA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 Вами </a:t>
            </a:r>
            <a:r>
              <a:rPr lang="uk-UA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був Дмитро Кузьменко</a:t>
            </a:r>
            <a:endParaRPr lang="uk-UA" b="1" i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47476" y="232346"/>
            <a:ext cx="443484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uk-UA" sz="1000" b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Показове бінарне навчальне заняття</a:t>
            </a:r>
            <a:endParaRPr lang="uk-UA" sz="1000" dirty="0">
              <a:solidFill>
                <a:srgbClr val="C00000"/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>
              <a:spcAft>
                <a:spcPts val="0"/>
              </a:spcAft>
            </a:pPr>
            <a:r>
              <a:rPr lang="uk-UA" sz="1000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з нормативної навчальної дисципліни </a:t>
            </a:r>
            <a:r>
              <a:rPr lang="uk-UA" sz="1000" b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«ОСНОВИ РОБОТИ НА </a:t>
            </a:r>
            <a:r>
              <a:rPr lang="uk-UA" sz="1000" b="1" dirty="0" err="1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ПЕОМ</a:t>
            </a:r>
            <a:r>
              <a:rPr lang="uk-UA" sz="1000" b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»,</a:t>
            </a:r>
            <a:endParaRPr lang="uk-UA" sz="1000" dirty="0">
              <a:solidFill>
                <a:srgbClr val="C00000"/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>
              <a:spcAft>
                <a:spcPts val="0"/>
              </a:spcAft>
            </a:pPr>
            <a:r>
              <a:rPr lang="uk-UA" sz="1000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предмета</a:t>
            </a:r>
            <a:r>
              <a:rPr lang="uk-UA" sz="1000" b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«</a:t>
            </a:r>
            <a:r>
              <a:rPr lang="uk-UA" sz="1000" b="1" cap="all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Українська мова</a:t>
            </a:r>
            <a:r>
              <a:rPr lang="uk-UA" sz="1000" b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»</a:t>
            </a:r>
            <a:endParaRPr lang="uk-UA" sz="1000" dirty="0">
              <a:solidFill>
                <a:srgbClr val="C0000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869369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flythrough dir="ou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66800" y="2003051"/>
            <a:ext cx="10067925" cy="2978524"/>
          </a:xfrm>
        </p:spPr>
        <p:txBody>
          <a:bodyPr>
            <a:normAutofit/>
          </a:bodyPr>
          <a:lstStyle/>
          <a:p>
            <a:pPr marL="0" indent="457200" algn="just">
              <a:lnSpc>
                <a:spcPct val="100000"/>
              </a:lnSpc>
              <a:spcBef>
                <a:spcPts val="0"/>
              </a:spcBef>
              <a:buNone/>
            </a:pPr>
            <a:r>
              <a:rPr lang="uk-UA" sz="32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Редагування</a:t>
            </a:r>
            <a:r>
              <a:rPr lang="uk-UA" sz="2400" dirty="0">
                <a:latin typeface="Arial" panose="020B0604020202020204" pitchFamily="34" charset="0"/>
                <a:cs typeface="Arial" panose="020B0604020202020204" pitchFamily="34" charset="0"/>
              </a:rPr>
              <a:t> - це зміна вмісту документу шляхом перестановки, заміни, вставки і знищення фрагментів документу</a:t>
            </a:r>
            <a:r>
              <a:rPr lang="uk-UA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</a:p>
          <a:p>
            <a:pPr marL="0" indent="457200" algn="just">
              <a:lnSpc>
                <a:spcPct val="100000"/>
              </a:lnSpc>
              <a:spcBef>
                <a:spcPts val="0"/>
              </a:spcBef>
              <a:buNone/>
            </a:pPr>
            <a:endParaRPr lang="uk-UA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457200" algn="just">
              <a:lnSpc>
                <a:spcPct val="100000"/>
              </a:lnSpc>
              <a:spcBef>
                <a:spcPts val="0"/>
              </a:spcBef>
              <a:buNone/>
            </a:pPr>
            <a:r>
              <a:rPr lang="uk-UA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Головною метою редагування є перевірка і виправлення граматики, орфографії, синтаксису, </a:t>
            </a:r>
            <a:r>
              <a:rPr lang="uk-UA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симантики</a:t>
            </a:r>
            <a:r>
              <a:rPr lang="uk-UA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uk-UA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uk-UA" sz="2400" dirty="0">
                <a:latin typeface="Arial" panose="020B0604020202020204" pitchFamily="34" charset="0"/>
                <a:cs typeface="Arial" panose="020B0604020202020204" pitchFamily="34" charset="0"/>
              </a:rPr>
              <a:t>граматичні параметри)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47476" y="232346"/>
            <a:ext cx="443484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uk-UA" sz="1000" b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Показове бінарне навчальне заняття</a:t>
            </a:r>
            <a:endParaRPr lang="uk-UA" sz="1000" dirty="0">
              <a:solidFill>
                <a:srgbClr val="C00000"/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>
              <a:spcAft>
                <a:spcPts val="0"/>
              </a:spcAft>
            </a:pPr>
            <a:r>
              <a:rPr lang="uk-UA" sz="1000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з нормативної навчальної дисципліни </a:t>
            </a:r>
            <a:r>
              <a:rPr lang="uk-UA" sz="1000" b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«ОСНОВИ РОБОТИ НА </a:t>
            </a:r>
            <a:r>
              <a:rPr lang="uk-UA" sz="1000" b="1" dirty="0" err="1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ПЕОМ</a:t>
            </a:r>
            <a:r>
              <a:rPr lang="uk-UA" sz="1000" b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»,</a:t>
            </a:r>
            <a:endParaRPr lang="uk-UA" sz="1000" dirty="0">
              <a:solidFill>
                <a:srgbClr val="C00000"/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>
              <a:spcAft>
                <a:spcPts val="0"/>
              </a:spcAft>
            </a:pPr>
            <a:r>
              <a:rPr lang="uk-UA" sz="1000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предмета</a:t>
            </a:r>
            <a:r>
              <a:rPr lang="uk-UA" sz="1000" b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«</a:t>
            </a:r>
            <a:r>
              <a:rPr lang="uk-UA" sz="1000" b="1" cap="all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Українська мова</a:t>
            </a:r>
            <a:r>
              <a:rPr lang="uk-UA" sz="1000" b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»</a:t>
            </a:r>
            <a:endParaRPr lang="uk-UA" sz="1000" dirty="0">
              <a:solidFill>
                <a:srgbClr val="C0000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564215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flythrough dir="ou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13765" y="869576"/>
            <a:ext cx="11591363" cy="2563906"/>
          </a:xfrm>
        </p:spPr>
        <p:txBody>
          <a:bodyPr>
            <a:normAutofit lnSpcReduction="10000"/>
          </a:bodyPr>
          <a:lstStyle/>
          <a:p>
            <a:pPr marL="0" indent="457200" algn="just">
              <a:lnSpc>
                <a:spcPct val="100000"/>
              </a:lnSpc>
              <a:spcBef>
                <a:spcPts val="0"/>
              </a:spcBef>
              <a:buNone/>
            </a:pPr>
            <a:r>
              <a:rPr lang="uk-UA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Вводити, </a:t>
            </a:r>
            <a:r>
              <a:rPr lang="uk-UA" sz="2400" dirty="0">
                <a:latin typeface="Arial" panose="020B0604020202020204" pitchFamily="34" charset="0"/>
                <a:cs typeface="Arial" panose="020B0604020202020204" pitchFamily="34" charset="0"/>
              </a:rPr>
              <a:t>редагувати </a:t>
            </a:r>
            <a:r>
              <a:rPr lang="uk-UA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і форматувати текст </a:t>
            </a:r>
            <a:r>
              <a:rPr lang="uk-UA" sz="2400" dirty="0">
                <a:latin typeface="Arial" panose="020B0604020202020204" pitchFamily="34" charset="0"/>
                <a:cs typeface="Arial" panose="020B0604020202020204" pitchFamily="34" charset="0"/>
              </a:rPr>
              <a:t>можна тільки в активному вікні.</a:t>
            </a:r>
          </a:p>
          <a:p>
            <a:pPr marL="0" indent="457200" algn="just">
              <a:lnSpc>
                <a:spcPct val="100000"/>
              </a:lnSpc>
              <a:buNone/>
            </a:pPr>
            <a:r>
              <a:rPr lang="uk-UA" sz="2400" dirty="0">
                <a:latin typeface="Arial" panose="020B0604020202020204" pitchFamily="34" charset="0"/>
                <a:cs typeface="Arial" panose="020B0604020202020204" pitchFamily="34" charset="0"/>
              </a:rPr>
              <a:t>Найпоширенішим способом </a:t>
            </a:r>
            <a:r>
              <a:rPr lang="uk-UA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введення тексту є </a:t>
            </a:r>
            <a:r>
              <a:rPr lang="uk-UA" sz="2400" dirty="0">
                <a:latin typeface="Arial" panose="020B0604020202020204" pitchFamily="34" charset="0"/>
                <a:cs typeface="Arial" panose="020B0604020202020204" pitchFamily="34" charset="0"/>
              </a:rPr>
              <a:t>друк тексту за допомогою клавіатури. Перед введенням символів, зазвичай, слід обрати гарнітуру шрифту, розмір, накреслення. Додатково можна обрати колір, </a:t>
            </a:r>
            <a:r>
              <a:rPr lang="uk-UA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міжзнаковий</a:t>
            </a:r>
            <a:r>
              <a:rPr lang="uk-UA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(</a:t>
            </a:r>
            <a:r>
              <a:rPr lang="uk-UA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міжсимвольний</a:t>
            </a:r>
            <a:r>
              <a:rPr lang="uk-UA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) інтервал </a:t>
            </a:r>
            <a:r>
              <a:rPr lang="uk-UA" sz="2400" dirty="0">
                <a:latin typeface="Arial" panose="020B0604020202020204" pitchFamily="34" charset="0"/>
                <a:cs typeface="Arial" panose="020B0604020202020204" pitchFamily="34" charset="0"/>
              </a:rPr>
              <a:t>та інші характеристики шрифту. </a:t>
            </a:r>
            <a:r>
              <a:rPr lang="uk-UA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Текстовий процесор </a:t>
            </a:r>
            <a:r>
              <a:rPr lang="uk-UA" sz="2400" dirty="0">
                <a:latin typeface="Arial" panose="020B0604020202020204" pitchFamily="34" charset="0"/>
                <a:cs typeface="Arial" panose="020B0604020202020204" pitchFamily="34" charset="0"/>
              </a:rPr>
              <a:t>Microsoft Word дозволяє налаштовувати </a:t>
            </a:r>
            <a:r>
              <a:rPr lang="uk-UA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текст </a:t>
            </a:r>
            <a:r>
              <a:rPr lang="uk-UA" sz="2400" dirty="0">
                <a:latin typeface="Arial" panose="020B0604020202020204" pitchFamily="34" charset="0"/>
                <a:cs typeface="Arial" panose="020B0604020202020204" pitchFamily="34" charset="0"/>
              </a:rPr>
              <a:t>як в процесі так і після завершення введення</a:t>
            </a:r>
            <a:r>
              <a:rPr lang="uk-UA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uk-UA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47476" y="232346"/>
            <a:ext cx="443484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uk-UA" sz="1000" b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Показове бінарне навчальне заняття</a:t>
            </a:r>
            <a:endParaRPr lang="uk-UA" sz="1000" dirty="0">
              <a:solidFill>
                <a:srgbClr val="C00000"/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>
              <a:spcAft>
                <a:spcPts val="0"/>
              </a:spcAft>
            </a:pPr>
            <a:r>
              <a:rPr lang="uk-UA" sz="1000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з нормативної навчальної дисципліни </a:t>
            </a:r>
            <a:r>
              <a:rPr lang="uk-UA" sz="1000" b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«ОСНОВИ РОБОТИ НА </a:t>
            </a:r>
            <a:r>
              <a:rPr lang="uk-UA" sz="1000" b="1" dirty="0" err="1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ПЕОМ</a:t>
            </a:r>
            <a:r>
              <a:rPr lang="uk-UA" sz="1000" b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»,</a:t>
            </a:r>
            <a:endParaRPr lang="uk-UA" sz="1000" dirty="0">
              <a:solidFill>
                <a:srgbClr val="C00000"/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>
              <a:spcAft>
                <a:spcPts val="0"/>
              </a:spcAft>
            </a:pPr>
            <a:r>
              <a:rPr lang="uk-UA" sz="1000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предмета</a:t>
            </a:r>
            <a:r>
              <a:rPr lang="uk-UA" sz="1000" b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«</a:t>
            </a:r>
            <a:r>
              <a:rPr lang="uk-UA" sz="1000" b="1" cap="all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Українська мова</a:t>
            </a:r>
            <a:r>
              <a:rPr lang="uk-UA" sz="1000" b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»</a:t>
            </a:r>
            <a:endParaRPr lang="uk-UA" sz="1000" dirty="0">
              <a:solidFill>
                <a:srgbClr val="C0000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/>
          <a:srcRect r="76860" b="64525"/>
          <a:stretch/>
        </p:blipFill>
        <p:spPr>
          <a:xfrm>
            <a:off x="3587227" y="3388657"/>
            <a:ext cx="5009389" cy="2647278"/>
          </a:xfrm>
          <a:prstGeom prst="rect">
            <a:avLst/>
          </a:prstGeom>
        </p:spPr>
      </p:pic>
      <p:sp>
        <p:nvSpPr>
          <p:cNvPr id="7" name="Выноска 1 6"/>
          <p:cNvSpPr/>
          <p:nvPr/>
        </p:nvSpPr>
        <p:spPr>
          <a:xfrm>
            <a:off x="1401338" y="5623559"/>
            <a:ext cx="2034988" cy="412376"/>
          </a:xfrm>
          <a:prstGeom prst="borderCallout1">
            <a:avLst>
              <a:gd name="adj1" fmla="val -605"/>
              <a:gd name="adj2" fmla="val 98275"/>
              <a:gd name="adj3" fmla="val -398955"/>
              <a:gd name="adj4" fmla="val 186778"/>
            </a:avLst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6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гарнітура шрифту</a:t>
            </a:r>
            <a:endParaRPr lang="uk-UA" sz="16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Выноска 1 7"/>
          <p:cNvSpPr/>
          <p:nvPr/>
        </p:nvSpPr>
        <p:spPr>
          <a:xfrm>
            <a:off x="1401338" y="3723042"/>
            <a:ext cx="2034988" cy="412376"/>
          </a:xfrm>
          <a:prstGeom prst="borderCallout1">
            <a:avLst>
              <a:gd name="adj1" fmla="val -605"/>
              <a:gd name="adj2" fmla="val 98275"/>
              <a:gd name="adj3" fmla="val 27133"/>
              <a:gd name="adj4" fmla="val 217174"/>
            </a:avLst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розмір шрифту</a:t>
            </a:r>
          </a:p>
        </p:txBody>
      </p:sp>
      <p:sp>
        <p:nvSpPr>
          <p:cNvPr id="9" name="Выноска 1 8"/>
          <p:cNvSpPr/>
          <p:nvPr/>
        </p:nvSpPr>
        <p:spPr>
          <a:xfrm>
            <a:off x="3587227" y="6092413"/>
            <a:ext cx="2247701" cy="412376"/>
          </a:xfrm>
          <a:prstGeom prst="borderCallout1">
            <a:avLst>
              <a:gd name="adj1" fmla="val -605"/>
              <a:gd name="adj2" fmla="val 98275"/>
              <a:gd name="adj3" fmla="val -464173"/>
              <a:gd name="adj4" fmla="val 72241"/>
            </a:avLst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накреслення шрифту</a:t>
            </a:r>
          </a:p>
        </p:txBody>
      </p:sp>
      <p:sp>
        <p:nvSpPr>
          <p:cNvPr id="10" name="Выноска 1 9"/>
          <p:cNvSpPr/>
          <p:nvPr/>
        </p:nvSpPr>
        <p:spPr>
          <a:xfrm>
            <a:off x="8928097" y="3182469"/>
            <a:ext cx="2034988" cy="412376"/>
          </a:xfrm>
          <a:prstGeom prst="borderCallout1">
            <a:avLst>
              <a:gd name="adj1" fmla="val 2112"/>
              <a:gd name="adj2" fmla="val -777"/>
              <a:gd name="adj3" fmla="val 216263"/>
              <a:gd name="adj4" fmla="val -108223"/>
            </a:avLst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6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колір </a:t>
            </a:r>
            <a:r>
              <a:rPr lang="uk-UA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шрифту</a:t>
            </a:r>
          </a:p>
        </p:txBody>
      </p:sp>
      <p:sp>
        <p:nvSpPr>
          <p:cNvPr id="11" name="Выноска 1 10"/>
          <p:cNvSpPr/>
          <p:nvPr/>
        </p:nvSpPr>
        <p:spPr>
          <a:xfrm>
            <a:off x="8747517" y="5829747"/>
            <a:ext cx="2034988" cy="815789"/>
          </a:xfrm>
          <a:prstGeom prst="borderCallout1">
            <a:avLst>
              <a:gd name="adj1" fmla="val -605"/>
              <a:gd name="adj2" fmla="val 98275"/>
              <a:gd name="adj3" fmla="val -182233"/>
              <a:gd name="adj4" fmla="val -96923"/>
            </a:avLst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6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додаткові налаштування </a:t>
            </a:r>
            <a:r>
              <a:rPr lang="uk-UA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шрифту</a:t>
            </a:r>
          </a:p>
        </p:txBody>
      </p:sp>
      <p:sp>
        <p:nvSpPr>
          <p:cNvPr id="12" name="Выноска 1 11"/>
          <p:cNvSpPr/>
          <p:nvPr/>
        </p:nvSpPr>
        <p:spPr>
          <a:xfrm>
            <a:off x="8928097" y="3668076"/>
            <a:ext cx="2874644" cy="522307"/>
          </a:xfrm>
          <a:prstGeom prst="borderCallout1">
            <a:avLst>
              <a:gd name="adj1" fmla="val 2112"/>
              <a:gd name="adj2" fmla="val -777"/>
              <a:gd name="adj3" fmla="val 31924"/>
              <a:gd name="adj4" fmla="val -20156"/>
            </a:avLst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6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Керування</a:t>
            </a:r>
          </a:p>
          <a:p>
            <a:pPr algn="ctr"/>
            <a:r>
              <a:rPr lang="uk-UA" sz="16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Недрукованими символами</a:t>
            </a:r>
            <a:endParaRPr lang="uk-UA" sz="16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Выноска 1 12"/>
          <p:cNvSpPr/>
          <p:nvPr/>
        </p:nvSpPr>
        <p:spPr>
          <a:xfrm>
            <a:off x="459295" y="4657724"/>
            <a:ext cx="2034988" cy="412376"/>
          </a:xfrm>
          <a:prstGeom prst="borderCallout1">
            <a:avLst>
              <a:gd name="adj1" fmla="val -605"/>
              <a:gd name="adj2" fmla="val 98275"/>
              <a:gd name="adj3" fmla="val -71418"/>
              <a:gd name="adj4" fmla="val 169432"/>
            </a:avLst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6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Буфер обміну</a:t>
            </a:r>
            <a:endParaRPr lang="uk-UA" sz="16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Выноска 1 13"/>
          <p:cNvSpPr/>
          <p:nvPr/>
        </p:nvSpPr>
        <p:spPr>
          <a:xfrm>
            <a:off x="5985829" y="6221238"/>
            <a:ext cx="2514704" cy="412376"/>
          </a:xfrm>
          <a:prstGeom prst="borderCallout1">
            <a:avLst>
              <a:gd name="adj1" fmla="val -605"/>
              <a:gd name="adj2" fmla="val 98275"/>
              <a:gd name="adj3" fmla="val -491548"/>
              <a:gd name="adj4" fmla="val 18501"/>
            </a:avLst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6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Виділення тексту кольором (маркер)</a:t>
            </a:r>
            <a:endParaRPr lang="uk-UA" sz="16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Выноска 1 14"/>
          <p:cNvSpPr/>
          <p:nvPr/>
        </p:nvSpPr>
        <p:spPr>
          <a:xfrm>
            <a:off x="8928097" y="4444418"/>
            <a:ext cx="2874644" cy="522307"/>
          </a:xfrm>
          <a:prstGeom prst="borderCallout1">
            <a:avLst>
              <a:gd name="adj1" fmla="val 2112"/>
              <a:gd name="adj2" fmla="val -777"/>
              <a:gd name="adj3" fmla="val -88557"/>
              <a:gd name="adj4" fmla="val -27004"/>
            </a:avLst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6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Сортування тексту</a:t>
            </a:r>
          </a:p>
          <a:p>
            <a:pPr algn="ctr"/>
            <a:r>
              <a:rPr lang="uk-UA" sz="16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(за алфавітом)</a:t>
            </a:r>
            <a:endParaRPr lang="uk-UA" sz="16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899868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flythrough dir="ou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8587" y="786344"/>
            <a:ext cx="11519647" cy="2548825"/>
          </a:xfrm>
        </p:spPr>
        <p:txBody>
          <a:bodyPr>
            <a:normAutofit lnSpcReduction="10000"/>
          </a:bodyPr>
          <a:lstStyle/>
          <a:p>
            <a:pPr marL="0" indent="457200" algn="just">
              <a:lnSpc>
                <a:spcPct val="100000"/>
              </a:lnSpc>
              <a:spcBef>
                <a:spcPts val="0"/>
              </a:spcBef>
              <a:buNone/>
            </a:pPr>
            <a:r>
              <a:rPr lang="uk-UA" sz="2400" dirty="0">
                <a:latin typeface="Arial" panose="020B0604020202020204" pitchFamily="34" charset="0"/>
                <a:cs typeface="Arial" panose="020B0604020202020204" pitchFamily="34" charset="0"/>
              </a:rPr>
              <a:t>Інший спосіб – вставка з частини вже надрукованого </a:t>
            </a:r>
            <a:r>
              <a:rPr lang="uk-UA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тексту. Відбувається  завдяки </a:t>
            </a:r>
            <a:r>
              <a:rPr lang="uk-UA" sz="2400" dirty="0">
                <a:latin typeface="Arial" panose="020B0604020202020204" pitchFamily="34" charset="0"/>
                <a:cs typeface="Arial" panose="020B0604020202020204" pitchFamily="34" charset="0"/>
              </a:rPr>
              <a:t>функції </a:t>
            </a:r>
            <a:r>
              <a:rPr lang="uk-UA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Копіювання </a:t>
            </a:r>
            <a:r>
              <a:rPr lang="uk-UA" sz="2400" dirty="0"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Ctrl</a:t>
            </a:r>
            <a:r>
              <a:rPr lang="uk-UA" sz="2400" dirty="0">
                <a:latin typeface="Arial" panose="020B0604020202020204" pitchFamily="34" charset="0"/>
                <a:cs typeface="Arial" panose="020B0604020202020204" pitchFamily="34" charset="0"/>
              </a:rPr>
              <a:t>+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  <a:r>
              <a:rPr lang="uk-UA" sz="2400" dirty="0">
                <a:latin typeface="Arial" panose="020B0604020202020204" pitchFamily="34" charset="0"/>
                <a:cs typeface="Arial" panose="020B0604020202020204" pitchFamily="34" charset="0"/>
              </a:rPr>
              <a:t>), і </a:t>
            </a:r>
            <a:r>
              <a:rPr lang="uk-UA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Вставки </a:t>
            </a:r>
            <a:r>
              <a:rPr lang="uk-UA" sz="2400" dirty="0">
                <a:latin typeface="Arial" panose="020B0604020202020204" pitchFamily="34" charset="0"/>
                <a:cs typeface="Arial" panose="020B0604020202020204" pitchFamily="34" charset="0"/>
              </a:rPr>
              <a:t>в потрібному місці документа (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Ctrl</a:t>
            </a:r>
            <a:r>
              <a:rPr lang="uk-UA" sz="2400" dirty="0">
                <a:latin typeface="Arial" panose="020B0604020202020204" pitchFamily="34" charset="0"/>
                <a:cs typeface="Arial" panose="020B0604020202020204" pitchFamily="34" charset="0"/>
              </a:rPr>
              <a:t>+V). </a:t>
            </a:r>
            <a:r>
              <a:rPr lang="uk-UA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Для цього потрібно: виділити потрібну частину тексту. На </a:t>
            </a:r>
            <a:r>
              <a:rPr lang="uk-UA" sz="2400" dirty="0">
                <a:latin typeface="Arial" panose="020B0604020202020204" pitchFamily="34" charset="0"/>
                <a:cs typeface="Arial" panose="020B0604020202020204" pitchFamily="34" charset="0"/>
              </a:rPr>
              <a:t>Панелі меню у вкладці Головна вибрати команду Копіювати. На Панелі інструментів вибрати Вставити.</a:t>
            </a:r>
          </a:p>
          <a:p>
            <a:pPr marL="0" indent="457200" algn="just">
              <a:lnSpc>
                <a:spcPct val="100000"/>
              </a:lnSpc>
              <a:spcBef>
                <a:spcPts val="0"/>
              </a:spcBef>
              <a:buNone/>
            </a:pPr>
            <a:r>
              <a:rPr lang="uk-UA" sz="2400" dirty="0">
                <a:latin typeface="Arial" panose="020B0604020202020204" pitchFamily="34" charset="0"/>
                <a:cs typeface="Arial" panose="020B0604020202020204" pitchFamily="34" charset="0"/>
              </a:rPr>
              <a:t>Або у Контекстному меню відповідно </a:t>
            </a:r>
            <a:r>
              <a:rPr lang="uk-UA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знайти </a:t>
            </a:r>
            <a:r>
              <a:rPr lang="uk-UA" sz="2400" dirty="0">
                <a:latin typeface="Arial" panose="020B0604020202020204" pitchFamily="34" charset="0"/>
                <a:cs typeface="Arial" panose="020B0604020202020204" pitchFamily="34" charset="0"/>
              </a:rPr>
              <a:t>операції </a:t>
            </a:r>
            <a:r>
              <a:rPr lang="uk-UA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Копіювати </a:t>
            </a:r>
            <a:r>
              <a:rPr lang="uk-UA" sz="2400" dirty="0">
                <a:latin typeface="Arial" panose="020B0604020202020204" pitchFamily="34" charset="0"/>
                <a:cs typeface="Arial" panose="020B0604020202020204" pitchFamily="34" charset="0"/>
              </a:rPr>
              <a:t>та Вставити.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47476" y="232346"/>
            <a:ext cx="443484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uk-UA" sz="1000" b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Показове бінарне навчальне заняття</a:t>
            </a:r>
            <a:endParaRPr lang="uk-UA" sz="1000" dirty="0">
              <a:solidFill>
                <a:srgbClr val="C00000"/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>
              <a:spcAft>
                <a:spcPts val="0"/>
              </a:spcAft>
            </a:pPr>
            <a:r>
              <a:rPr lang="uk-UA" sz="1000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з нормативної навчальної дисципліни </a:t>
            </a:r>
            <a:r>
              <a:rPr lang="uk-UA" sz="1000" b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«ОСНОВИ РОБОТИ НА </a:t>
            </a:r>
            <a:r>
              <a:rPr lang="uk-UA" sz="1000" b="1" dirty="0" err="1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ПЕОМ</a:t>
            </a:r>
            <a:r>
              <a:rPr lang="uk-UA" sz="1000" b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»,</a:t>
            </a:r>
            <a:endParaRPr lang="uk-UA" sz="1000" dirty="0">
              <a:solidFill>
                <a:srgbClr val="C00000"/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>
              <a:spcAft>
                <a:spcPts val="0"/>
              </a:spcAft>
            </a:pPr>
            <a:r>
              <a:rPr lang="uk-UA" sz="1000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предмета</a:t>
            </a:r>
            <a:r>
              <a:rPr lang="uk-UA" sz="1000" b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«</a:t>
            </a:r>
            <a:r>
              <a:rPr lang="uk-UA" sz="1000" b="1" cap="all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Українська мова</a:t>
            </a:r>
            <a:r>
              <a:rPr lang="uk-UA" sz="1000" b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»</a:t>
            </a:r>
            <a:endParaRPr lang="uk-UA" sz="1000" dirty="0">
              <a:solidFill>
                <a:srgbClr val="C0000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/>
          <a:srcRect r="68533" b="65536"/>
          <a:stretch/>
        </p:blipFill>
        <p:spPr>
          <a:xfrm>
            <a:off x="1829247" y="3695252"/>
            <a:ext cx="5032586" cy="2060389"/>
          </a:xfrm>
          <a:prstGeom prst="rect">
            <a:avLst/>
          </a:prstGeom>
        </p:spPr>
      </p:pic>
      <p:sp>
        <p:nvSpPr>
          <p:cNvPr id="6" name="Выноска 1 5"/>
          <p:cNvSpPr/>
          <p:nvPr/>
        </p:nvSpPr>
        <p:spPr>
          <a:xfrm>
            <a:off x="1829246" y="6115722"/>
            <a:ext cx="4323729" cy="412376"/>
          </a:xfrm>
          <a:prstGeom prst="borderCallout1">
            <a:avLst>
              <a:gd name="adj1" fmla="val -605"/>
              <a:gd name="adj2" fmla="val 98275"/>
              <a:gd name="adj3" fmla="val -155802"/>
              <a:gd name="adj4" fmla="val 57483"/>
            </a:avLst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6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виділений текст, який потрібно скопіювати</a:t>
            </a:r>
            <a:endParaRPr lang="uk-UA" sz="16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Выноска 1 6"/>
          <p:cNvSpPr/>
          <p:nvPr/>
        </p:nvSpPr>
        <p:spPr>
          <a:xfrm>
            <a:off x="114746" y="3102836"/>
            <a:ext cx="2064574" cy="412376"/>
          </a:xfrm>
          <a:prstGeom prst="borderCallout1">
            <a:avLst>
              <a:gd name="adj1" fmla="val 99178"/>
              <a:gd name="adj2" fmla="val 99957"/>
              <a:gd name="adj3" fmla="val 245177"/>
              <a:gd name="adj4" fmla="val 90627"/>
            </a:avLst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6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команда Вставити</a:t>
            </a:r>
            <a:endParaRPr lang="uk-UA" sz="16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Выноска 1 7"/>
          <p:cNvSpPr/>
          <p:nvPr/>
        </p:nvSpPr>
        <p:spPr>
          <a:xfrm>
            <a:off x="2958823" y="3076838"/>
            <a:ext cx="2064574" cy="412376"/>
          </a:xfrm>
          <a:prstGeom prst="borderCallout1">
            <a:avLst>
              <a:gd name="adj1" fmla="val 99178"/>
              <a:gd name="adj2" fmla="val 674"/>
              <a:gd name="adj3" fmla="val 267351"/>
              <a:gd name="adj4" fmla="val -17884"/>
            </a:avLst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6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команда Копіювати</a:t>
            </a:r>
            <a:endParaRPr lang="uk-UA" sz="16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3"/>
          <a:srcRect r="60946" b="41449"/>
          <a:stretch/>
        </p:blipFill>
        <p:spPr>
          <a:xfrm>
            <a:off x="7046976" y="3695251"/>
            <a:ext cx="4899950" cy="3001384"/>
          </a:xfrm>
          <a:prstGeom prst="rect">
            <a:avLst/>
          </a:prstGeom>
        </p:spPr>
      </p:pic>
      <p:sp>
        <p:nvSpPr>
          <p:cNvPr id="10" name="Выноска 1 9"/>
          <p:cNvSpPr/>
          <p:nvPr/>
        </p:nvSpPr>
        <p:spPr>
          <a:xfrm>
            <a:off x="7046976" y="2914949"/>
            <a:ext cx="4831258" cy="736153"/>
          </a:xfrm>
          <a:prstGeom prst="borderCallout1">
            <a:avLst>
              <a:gd name="adj1" fmla="val 99178"/>
              <a:gd name="adj2" fmla="val 99241"/>
              <a:gd name="adj3" fmla="val 334456"/>
              <a:gd name="adj4" fmla="val 87733"/>
            </a:avLst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6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Операції Копіювати та Вставити за допомогою Контекстного меню</a:t>
            </a:r>
            <a:endParaRPr lang="uk-UA" sz="16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15844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flythrough dir="ou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09625" y="924648"/>
            <a:ext cx="10734675" cy="2034989"/>
          </a:xfrm>
        </p:spPr>
        <p:txBody>
          <a:bodyPr>
            <a:noAutofit/>
          </a:bodyPr>
          <a:lstStyle/>
          <a:p>
            <a:pPr marL="0" indent="457200" algn="just">
              <a:lnSpc>
                <a:spcPct val="100000"/>
              </a:lnSpc>
              <a:spcBef>
                <a:spcPts val="0"/>
              </a:spcBef>
              <a:buNone/>
            </a:pPr>
            <a:r>
              <a:rPr lang="uk-UA" sz="2400" dirty="0">
                <a:latin typeface="Arial" panose="020B0604020202020204" pitchFamily="34" charset="0"/>
                <a:cs typeface="Arial" panose="020B0604020202020204" pitchFamily="34" charset="0"/>
              </a:rPr>
              <a:t>Існує зручний спосіб переміщення фрагментів тексту за допомогою мишки – «перемістити і покласти» (</a:t>
            </a:r>
            <a:r>
              <a:rPr lang="uk-UA" sz="2400" dirty="0" err="1">
                <a:latin typeface="Arial" panose="020B0604020202020204" pitchFamily="34" charset="0"/>
                <a:cs typeface="Arial" panose="020B0604020202020204" pitchFamily="34" charset="0"/>
              </a:rPr>
              <a:t>drag-and-drop</a:t>
            </a:r>
            <a:r>
              <a:rPr lang="uk-UA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).</a:t>
            </a:r>
          </a:p>
          <a:p>
            <a:pPr marL="0" indent="457200" algn="just">
              <a:lnSpc>
                <a:spcPct val="100000"/>
              </a:lnSpc>
              <a:spcBef>
                <a:spcPts val="0"/>
              </a:spcBef>
              <a:buNone/>
            </a:pPr>
            <a:r>
              <a:rPr lang="uk-UA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На виділеному фрагменті тексту натиснути Ліву кнопку миші та притримати її приблизно 1 секунду. З’явиться Курсор з відповідним знаком. Можна «перетягувати» виділений текст в потрібну частину документа.</a:t>
            </a:r>
            <a:endParaRPr lang="uk-UA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47476" y="232346"/>
            <a:ext cx="443484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uk-UA" sz="1000" b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Показове бінарне навчальне заняття</a:t>
            </a:r>
            <a:endParaRPr lang="uk-UA" sz="1000" dirty="0">
              <a:solidFill>
                <a:srgbClr val="C00000"/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>
              <a:spcAft>
                <a:spcPts val="0"/>
              </a:spcAft>
            </a:pPr>
            <a:r>
              <a:rPr lang="uk-UA" sz="1000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з нормативної навчальної дисципліни </a:t>
            </a:r>
            <a:r>
              <a:rPr lang="uk-UA" sz="1000" b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«ОСНОВИ РОБОТИ НА </a:t>
            </a:r>
            <a:r>
              <a:rPr lang="uk-UA" sz="1000" b="1" dirty="0" err="1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ПЕОМ</a:t>
            </a:r>
            <a:r>
              <a:rPr lang="uk-UA" sz="1000" b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»,</a:t>
            </a:r>
            <a:endParaRPr lang="uk-UA" sz="1000" dirty="0">
              <a:solidFill>
                <a:srgbClr val="C00000"/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>
              <a:spcAft>
                <a:spcPts val="0"/>
              </a:spcAft>
            </a:pPr>
            <a:r>
              <a:rPr lang="uk-UA" sz="1000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предмета</a:t>
            </a:r>
            <a:r>
              <a:rPr lang="uk-UA" sz="1000" b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«</a:t>
            </a:r>
            <a:r>
              <a:rPr lang="uk-UA" sz="1000" b="1" cap="all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Українська мова</a:t>
            </a:r>
            <a:r>
              <a:rPr lang="uk-UA" sz="1000" b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»</a:t>
            </a:r>
            <a:endParaRPr lang="uk-UA" sz="1000" dirty="0">
              <a:solidFill>
                <a:srgbClr val="C0000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2"/>
          <a:srcRect r="44880" b="66002"/>
          <a:stretch/>
        </p:blipFill>
        <p:spPr>
          <a:xfrm>
            <a:off x="3294458" y="3476625"/>
            <a:ext cx="8573692" cy="3305175"/>
          </a:xfrm>
          <a:prstGeom prst="rect">
            <a:avLst/>
          </a:prstGeom>
        </p:spPr>
      </p:pic>
      <p:sp>
        <p:nvSpPr>
          <p:cNvPr id="8" name="Выноска 1 7"/>
          <p:cNvSpPr/>
          <p:nvPr/>
        </p:nvSpPr>
        <p:spPr>
          <a:xfrm>
            <a:off x="114745" y="3855310"/>
            <a:ext cx="3095179" cy="954815"/>
          </a:xfrm>
          <a:prstGeom prst="borderCallout1">
            <a:avLst>
              <a:gd name="adj1" fmla="val 99178"/>
              <a:gd name="adj2" fmla="val 99957"/>
              <a:gd name="adj3" fmla="val 224070"/>
              <a:gd name="adj4" fmla="val 223569"/>
            </a:avLst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6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Вид Курсора з позначкою</a:t>
            </a:r>
          </a:p>
          <a:p>
            <a:pPr algn="ctr"/>
            <a:r>
              <a:rPr lang="uk-UA" sz="16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для перенесення виділеного фрагменту тексту</a:t>
            </a:r>
            <a:endParaRPr lang="uk-UA" sz="16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535145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flythrough dir="ou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32178" y="1277657"/>
            <a:ext cx="10986081" cy="5185895"/>
          </a:xfrm>
        </p:spPr>
        <p:txBody>
          <a:bodyPr>
            <a:noAutofit/>
          </a:bodyPr>
          <a:lstStyle/>
          <a:p>
            <a:pPr marL="0" indent="457200" algn="just">
              <a:lnSpc>
                <a:spcPct val="100000"/>
              </a:lnSpc>
              <a:spcBef>
                <a:spcPts val="0"/>
              </a:spcBef>
              <a:buNone/>
            </a:pPr>
            <a:r>
              <a:rPr lang="uk-UA" sz="32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Форматування документу </a:t>
            </a:r>
            <a:r>
              <a:rPr lang="uk-UA" sz="2400" dirty="0">
                <a:latin typeface="Arial" panose="020B0604020202020204" pitchFamily="34" charset="0"/>
                <a:cs typeface="Arial" panose="020B0604020202020204" pitchFamily="34" charset="0"/>
              </a:rPr>
              <a:t>– це зміна його зовнішнього вигляду за встановленими параметрами</a:t>
            </a:r>
            <a:r>
              <a:rPr lang="uk-UA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. (технічні параметри)</a:t>
            </a:r>
            <a:endParaRPr lang="uk-UA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457200" algn="just">
              <a:lnSpc>
                <a:spcPct val="100000"/>
              </a:lnSpc>
              <a:spcBef>
                <a:spcPts val="0"/>
              </a:spcBef>
              <a:buNone/>
            </a:pPr>
            <a:r>
              <a:rPr lang="uk-UA" sz="2200" dirty="0"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</a:p>
          <a:p>
            <a:pPr marL="0" indent="457200" algn="just">
              <a:lnSpc>
                <a:spcPct val="100000"/>
              </a:lnSpc>
              <a:spcBef>
                <a:spcPts val="0"/>
              </a:spcBef>
              <a:buNone/>
            </a:pPr>
            <a:r>
              <a:rPr lang="uk-UA" sz="2400" dirty="0">
                <a:latin typeface="Arial" panose="020B0604020202020204" pitchFamily="34" charset="0"/>
                <a:cs typeface="Arial" panose="020B0604020202020204" pitchFamily="34" charset="0"/>
              </a:rPr>
              <a:t>Параметри форматування можна встановлювати до і після набору тексту. В </a:t>
            </a:r>
            <a:r>
              <a:rPr lang="uk-UA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Word </a:t>
            </a:r>
            <a:r>
              <a:rPr lang="uk-UA" sz="2400" dirty="0">
                <a:latin typeface="Arial" panose="020B0604020202020204" pitchFamily="34" charset="0"/>
                <a:cs typeface="Arial" panose="020B0604020202020204" pitchFamily="34" charset="0"/>
              </a:rPr>
              <a:t>розрізняють три основні операції </a:t>
            </a:r>
            <a:r>
              <a:rPr lang="uk-UA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ФОРМАТУВАННЯ</a:t>
            </a:r>
            <a:r>
              <a:rPr lang="uk-UA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marL="1328738" indent="-342900" algn="just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ü"/>
            </a:pPr>
            <a:r>
              <a:rPr lang="uk-UA" sz="24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форматування символів;</a:t>
            </a:r>
          </a:p>
          <a:p>
            <a:pPr marL="1328738" indent="-342900" algn="just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ü"/>
            </a:pPr>
            <a:r>
              <a:rPr lang="uk-UA" sz="24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форматування абзаців;</a:t>
            </a:r>
          </a:p>
          <a:p>
            <a:pPr marL="1328738" indent="-342900" algn="just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ü"/>
            </a:pPr>
            <a:r>
              <a:rPr lang="uk-UA" sz="24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форматування </a:t>
            </a:r>
            <a:r>
              <a:rPr lang="uk-UA" sz="24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сторінок.</a:t>
            </a:r>
            <a:r>
              <a:rPr lang="uk-UA" sz="24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uk-UA" sz="2400" dirty="0" smtClean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457200" algn="just">
              <a:lnSpc>
                <a:spcPct val="100000"/>
              </a:lnSpc>
              <a:spcBef>
                <a:spcPts val="0"/>
              </a:spcBef>
              <a:buNone/>
            </a:pPr>
            <a:endParaRPr lang="en-US" sz="2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457200" algn="just">
              <a:lnSpc>
                <a:spcPct val="100000"/>
              </a:lnSpc>
              <a:spcBef>
                <a:spcPts val="0"/>
              </a:spcBef>
              <a:buNone/>
            </a:pPr>
            <a:r>
              <a:rPr lang="uk-UA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Поняття </a:t>
            </a:r>
            <a:r>
              <a:rPr lang="uk-UA" sz="2400" dirty="0">
                <a:latin typeface="Arial" panose="020B0604020202020204" pitchFamily="34" charset="0"/>
                <a:cs typeface="Arial" panose="020B0604020202020204" pitchFamily="34" charset="0"/>
              </a:rPr>
              <a:t>символ містить в собі не тільки окремий символ, але і слово, фразу, а також фрагмент тексту, який не є абзацом. При форматуванні символів, як правило, задаються параметри шрифту: </a:t>
            </a:r>
            <a:r>
              <a:rPr lang="uk-UA" sz="2400" b="1" dirty="0">
                <a:latin typeface="Arial" panose="020B0604020202020204" pitchFamily="34" charset="0"/>
                <a:cs typeface="Arial" panose="020B0604020202020204" pitchFamily="34" charset="0"/>
              </a:rPr>
              <a:t>гарнітура і розмір, написання і тип </a:t>
            </a:r>
            <a:r>
              <a:rPr lang="uk-UA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накреслення</a:t>
            </a:r>
            <a:r>
              <a:rPr lang="uk-UA" sz="2400" b="1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uk-UA" sz="2400" b="1" dirty="0" err="1">
                <a:latin typeface="Arial" panose="020B0604020202020204" pitchFamily="34" charset="0"/>
                <a:cs typeface="Arial" panose="020B0604020202020204" pitchFamily="34" charset="0"/>
              </a:rPr>
              <a:t>міжлітерна</a:t>
            </a:r>
            <a:r>
              <a:rPr lang="uk-UA" sz="2400" b="1" dirty="0">
                <a:latin typeface="Arial" panose="020B0604020202020204" pitchFamily="34" charset="0"/>
                <a:cs typeface="Arial" panose="020B0604020202020204" pitchFamily="34" charset="0"/>
              </a:rPr>
              <a:t> відстань, скритий текст та ін</a:t>
            </a:r>
            <a:r>
              <a:rPr lang="uk-UA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uk-UA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47476" y="232346"/>
            <a:ext cx="443484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uk-UA" sz="1000" b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Показове бінарне навчальне заняття</a:t>
            </a:r>
            <a:endParaRPr lang="uk-UA" sz="1000" dirty="0">
              <a:solidFill>
                <a:srgbClr val="C00000"/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>
              <a:spcAft>
                <a:spcPts val="0"/>
              </a:spcAft>
            </a:pPr>
            <a:r>
              <a:rPr lang="uk-UA" sz="1000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з нормативної навчальної дисципліни </a:t>
            </a:r>
            <a:r>
              <a:rPr lang="uk-UA" sz="1000" b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«ОСНОВИ РОБОТИ НА </a:t>
            </a:r>
            <a:r>
              <a:rPr lang="uk-UA" sz="1000" b="1" dirty="0" err="1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ПЕОМ</a:t>
            </a:r>
            <a:r>
              <a:rPr lang="uk-UA" sz="1000" b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»,</a:t>
            </a:r>
            <a:endParaRPr lang="uk-UA" sz="1000" dirty="0">
              <a:solidFill>
                <a:srgbClr val="C00000"/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>
              <a:spcAft>
                <a:spcPts val="0"/>
              </a:spcAft>
            </a:pPr>
            <a:r>
              <a:rPr lang="uk-UA" sz="1000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предмета</a:t>
            </a:r>
            <a:r>
              <a:rPr lang="uk-UA" sz="1000" b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«</a:t>
            </a:r>
            <a:r>
              <a:rPr lang="uk-UA" sz="1000" b="1" cap="all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Українська мова</a:t>
            </a:r>
            <a:r>
              <a:rPr lang="uk-UA" sz="1000" b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»</a:t>
            </a:r>
            <a:endParaRPr lang="uk-UA" sz="1000" dirty="0">
              <a:solidFill>
                <a:srgbClr val="C0000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277310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flythrough dir="ou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47476" y="232346"/>
            <a:ext cx="443484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uk-UA" sz="1000" b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Показове бінарне навчальне заняття</a:t>
            </a:r>
            <a:endParaRPr lang="uk-UA" sz="1000" dirty="0">
              <a:solidFill>
                <a:srgbClr val="C00000"/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>
              <a:spcAft>
                <a:spcPts val="0"/>
              </a:spcAft>
            </a:pPr>
            <a:r>
              <a:rPr lang="uk-UA" sz="1000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з нормативної навчальної дисципліни </a:t>
            </a:r>
            <a:r>
              <a:rPr lang="uk-UA" sz="1000" b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«ОСНОВИ РОБОТИ НА </a:t>
            </a:r>
            <a:r>
              <a:rPr lang="uk-UA" sz="1000" b="1" dirty="0" err="1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ПЕОМ</a:t>
            </a:r>
            <a:r>
              <a:rPr lang="uk-UA" sz="1000" b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»,</a:t>
            </a:r>
            <a:endParaRPr lang="uk-UA" sz="1000" dirty="0">
              <a:solidFill>
                <a:srgbClr val="C00000"/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>
              <a:spcAft>
                <a:spcPts val="0"/>
              </a:spcAft>
            </a:pPr>
            <a:r>
              <a:rPr lang="uk-UA" sz="1000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предмета</a:t>
            </a:r>
            <a:r>
              <a:rPr lang="uk-UA" sz="1000" b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«</a:t>
            </a:r>
            <a:r>
              <a:rPr lang="uk-UA" sz="1000" b="1" cap="all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Українська мова</a:t>
            </a:r>
            <a:r>
              <a:rPr lang="uk-UA" sz="1000" b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»</a:t>
            </a:r>
            <a:endParaRPr lang="uk-UA" sz="1000" dirty="0">
              <a:solidFill>
                <a:srgbClr val="C0000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/>
          <a:srcRect r="33020" b="25548"/>
          <a:stretch/>
        </p:blipFill>
        <p:spPr>
          <a:xfrm>
            <a:off x="678006" y="2310192"/>
            <a:ext cx="5337984" cy="370841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271251" y="935695"/>
            <a:ext cx="654409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450215" algn="just">
              <a:spcAft>
                <a:spcPts val="0"/>
              </a:spcAft>
            </a:pPr>
            <a:r>
              <a:rPr lang="uk-UA" sz="2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Вікно налаштування </a:t>
            </a:r>
            <a:r>
              <a:rPr lang="uk-UA" sz="24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параметрів </a:t>
            </a:r>
            <a:r>
              <a:rPr lang="uk-UA" sz="2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Шрифту</a:t>
            </a:r>
            <a:endParaRPr lang="uk-UA" sz="2400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8" name="Выноска 1 7"/>
          <p:cNvSpPr/>
          <p:nvPr/>
        </p:nvSpPr>
        <p:spPr>
          <a:xfrm>
            <a:off x="530274" y="1827005"/>
            <a:ext cx="2453640" cy="412376"/>
          </a:xfrm>
          <a:prstGeom prst="borderCallout1">
            <a:avLst>
              <a:gd name="adj1" fmla="val -605"/>
              <a:gd name="adj2" fmla="val 98275"/>
              <a:gd name="adj3" fmla="val 535122"/>
              <a:gd name="adj4" fmla="val 153239"/>
            </a:avLst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6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Вибір гарнітури шрифту</a:t>
            </a:r>
            <a:endParaRPr lang="uk-UA" sz="16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Выноска 1 8"/>
          <p:cNvSpPr/>
          <p:nvPr/>
        </p:nvSpPr>
        <p:spPr>
          <a:xfrm>
            <a:off x="3629025" y="1890829"/>
            <a:ext cx="2386965" cy="412376"/>
          </a:xfrm>
          <a:prstGeom prst="borderCallout1">
            <a:avLst>
              <a:gd name="adj1" fmla="val -605"/>
              <a:gd name="adj2" fmla="val 98275"/>
              <a:gd name="adj3" fmla="val 529742"/>
              <a:gd name="adj4" fmla="val 84993"/>
            </a:avLst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6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Вибір розміру </a:t>
            </a:r>
            <a:r>
              <a:rPr lang="uk-UA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шрифту</a:t>
            </a:r>
          </a:p>
        </p:txBody>
      </p:sp>
      <p:sp>
        <p:nvSpPr>
          <p:cNvPr id="10" name="Выноска 1 9"/>
          <p:cNvSpPr/>
          <p:nvPr/>
        </p:nvSpPr>
        <p:spPr>
          <a:xfrm>
            <a:off x="334744" y="5494545"/>
            <a:ext cx="2844701" cy="412376"/>
          </a:xfrm>
          <a:prstGeom prst="borderCallout1">
            <a:avLst>
              <a:gd name="adj1" fmla="val -605"/>
              <a:gd name="adj2" fmla="val 98275"/>
              <a:gd name="adj3" fmla="val -351455"/>
              <a:gd name="adj4" fmla="val 168941"/>
            </a:avLst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6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Вибір накреслення </a:t>
            </a:r>
            <a:r>
              <a:rPr lang="uk-UA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шрифту</a:t>
            </a:r>
          </a:p>
        </p:txBody>
      </p:sp>
      <p:sp>
        <p:nvSpPr>
          <p:cNvPr id="11" name="Выноска 1 10"/>
          <p:cNvSpPr/>
          <p:nvPr/>
        </p:nvSpPr>
        <p:spPr>
          <a:xfrm>
            <a:off x="334744" y="4639381"/>
            <a:ext cx="2440841" cy="412376"/>
          </a:xfrm>
          <a:prstGeom prst="borderCallout1">
            <a:avLst>
              <a:gd name="adj1" fmla="val -7127"/>
              <a:gd name="adj2" fmla="val 99949"/>
              <a:gd name="adj3" fmla="val -14715"/>
              <a:gd name="adj4" fmla="val 145140"/>
            </a:avLst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6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Вибір кольору </a:t>
            </a:r>
            <a:r>
              <a:rPr lang="uk-UA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шрифту</a:t>
            </a:r>
          </a:p>
        </p:txBody>
      </p:sp>
      <p:sp>
        <p:nvSpPr>
          <p:cNvPr id="12" name="Выноска 1 11"/>
          <p:cNvSpPr/>
          <p:nvPr/>
        </p:nvSpPr>
        <p:spPr>
          <a:xfrm>
            <a:off x="1657145" y="6316833"/>
            <a:ext cx="4358845" cy="426273"/>
          </a:xfrm>
          <a:prstGeom prst="borderCallout1">
            <a:avLst>
              <a:gd name="adj1" fmla="val -4180"/>
              <a:gd name="adj2" fmla="val 99848"/>
              <a:gd name="adj3" fmla="val -334434"/>
              <a:gd name="adj4" fmla="val 74531"/>
            </a:avLst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6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Вибір додаткових налаштувань </a:t>
            </a:r>
            <a:r>
              <a:rPr lang="uk-UA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шрифту</a:t>
            </a: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3"/>
          <a:srcRect l="17102" r="28328" b="6418"/>
          <a:stretch/>
        </p:blipFill>
        <p:spPr>
          <a:xfrm>
            <a:off x="7403794" y="2310192"/>
            <a:ext cx="3850021" cy="3712026"/>
          </a:xfrm>
          <a:prstGeom prst="rect">
            <a:avLst/>
          </a:prstGeom>
        </p:spPr>
      </p:pic>
      <p:sp>
        <p:nvSpPr>
          <p:cNvPr id="7" name="Выноска 1 6"/>
          <p:cNvSpPr/>
          <p:nvPr/>
        </p:nvSpPr>
        <p:spPr>
          <a:xfrm>
            <a:off x="7688069" y="1078378"/>
            <a:ext cx="3095179" cy="954815"/>
          </a:xfrm>
          <a:prstGeom prst="borderCallout1">
            <a:avLst>
              <a:gd name="adj1" fmla="val 99178"/>
              <a:gd name="adj2" fmla="val 99957"/>
              <a:gd name="adj3" fmla="val 261445"/>
              <a:gd name="adj4" fmla="val 58007"/>
            </a:avLst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6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Вибір Додаткових параметрів Форматування Шрифту</a:t>
            </a:r>
            <a:endParaRPr lang="uk-UA" sz="16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508148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flythrough dir="ou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56356" y="1277657"/>
            <a:ext cx="10637785" cy="5077987"/>
          </a:xfrm>
        </p:spPr>
        <p:txBody>
          <a:bodyPr>
            <a:noAutofit/>
          </a:bodyPr>
          <a:lstStyle/>
          <a:p>
            <a:pPr marL="0" indent="457200" algn="just">
              <a:lnSpc>
                <a:spcPct val="100000"/>
              </a:lnSpc>
              <a:spcBef>
                <a:spcPts val="0"/>
              </a:spcBef>
              <a:buNone/>
            </a:pPr>
            <a:r>
              <a:rPr lang="uk-UA" sz="2400" b="1" dirty="0">
                <a:latin typeface="Arial" panose="020B0604020202020204" pitchFamily="34" charset="0"/>
                <a:cs typeface="Arial" panose="020B0604020202020204" pitchFamily="34" charset="0"/>
              </a:rPr>
              <a:t>Абзац</a:t>
            </a:r>
            <a:r>
              <a:rPr lang="uk-UA" sz="2400" dirty="0">
                <a:latin typeface="Arial" panose="020B0604020202020204" pitchFamily="34" charset="0"/>
                <a:cs typeface="Arial" panose="020B0604020202020204" pitchFamily="34" charset="0"/>
              </a:rPr>
              <a:t> Microsoft Word – це окремий набір символів (літер, цифр) які відрізняються параметрами форматування, такими як: </a:t>
            </a:r>
            <a:r>
              <a:rPr lang="uk-UA" sz="2400" b="1" i="1" dirty="0">
                <a:latin typeface="Arial" panose="020B0604020202020204" pitchFamily="34" charset="0"/>
                <a:cs typeface="Arial" panose="020B0604020202020204" pitchFamily="34" charset="0"/>
              </a:rPr>
              <a:t>вирівнювання, інтервали, стилі. </a:t>
            </a:r>
            <a:r>
              <a:rPr lang="uk-UA" sz="2400" dirty="0">
                <a:latin typeface="Arial" panose="020B0604020202020204" pitchFamily="34" charset="0"/>
                <a:cs typeface="Arial" panose="020B0604020202020204" pitchFamily="34" charset="0"/>
              </a:rPr>
              <a:t>В кінці кожного Абзацу стоїть знак - </a:t>
            </a:r>
            <a:r>
              <a:rPr lang="uk-UA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¶.</a:t>
            </a:r>
          </a:p>
          <a:p>
            <a:pPr marL="0" indent="457200" algn="just">
              <a:lnSpc>
                <a:spcPct val="100000"/>
              </a:lnSpc>
              <a:spcBef>
                <a:spcPts val="0"/>
              </a:spcBef>
              <a:buNone/>
            </a:pPr>
            <a:r>
              <a:rPr lang="uk-UA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Абзаци </a:t>
            </a:r>
            <a:r>
              <a:rPr lang="uk-UA" sz="2400" dirty="0">
                <a:latin typeface="Arial" panose="020B0604020202020204" pitchFamily="34" charset="0"/>
                <a:cs typeface="Arial" panose="020B0604020202020204" pitchFamily="34" charset="0"/>
              </a:rPr>
              <a:t>в документі можуть мати як однакові параметри, так і відмінні один від одного.</a:t>
            </a:r>
          </a:p>
          <a:p>
            <a:pPr marL="0" indent="457200" algn="just">
              <a:lnSpc>
                <a:spcPct val="100000"/>
              </a:lnSpc>
              <a:spcBef>
                <a:spcPts val="0"/>
              </a:spcBef>
              <a:buNone/>
            </a:pPr>
            <a:endParaRPr lang="uk-UA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457200" algn="just">
              <a:lnSpc>
                <a:spcPct val="100000"/>
              </a:lnSpc>
              <a:spcBef>
                <a:spcPts val="0"/>
              </a:spcBef>
              <a:buNone/>
            </a:pPr>
            <a:r>
              <a:rPr lang="uk-UA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При </a:t>
            </a:r>
            <a:r>
              <a:rPr lang="uk-UA" sz="2400" dirty="0">
                <a:latin typeface="Arial" panose="020B0604020202020204" pitchFamily="34" charset="0"/>
                <a:cs typeface="Arial" panose="020B0604020202020204" pitchFamily="34" charset="0"/>
              </a:rPr>
              <a:t>форматуванні абзаців крім параметрів шрифту задаються параметри розміщення абзацу: вирівнювання і відступи відносно полів сторінки, інтервали між абзацами і між рядками в середині абзацу, а також положення самого абзацу на сторінці.</a:t>
            </a:r>
          </a:p>
          <a:p>
            <a:pPr marL="0" indent="457200" algn="just">
              <a:lnSpc>
                <a:spcPct val="100000"/>
              </a:lnSpc>
              <a:spcBef>
                <a:spcPts val="0"/>
              </a:spcBef>
              <a:buNone/>
            </a:pPr>
            <a:endParaRPr lang="uk-UA" sz="1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457200" algn="just">
              <a:lnSpc>
                <a:spcPct val="100000"/>
              </a:lnSpc>
              <a:spcBef>
                <a:spcPts val="0"/>
              </a:spcBef>
              <a:buNone/>
            </a:pPr>
            <a:r>
              <a:rPr lang="uk-UA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Під </a:t>
            </a:r>
            <a:r>
              <a:rPr lang="uk-UA" sz="2400" dirty="0">
                <a:latin typeface="Arial" panose="020B0604020202020204" pitchFamily="34" charset="0"/>
                <a:cs typeface="Arial" panose="020B0604020202020204" pitchFamily="34" charset="0"/>
              </a:rPr>
              <a:t>форматуванням розуміють операції, які пов’язані з оформленням тексту і зміною його зовнішнього </a:t>
            </a:r>
            <a:r>
              <a:rPr lang="uk-UA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вигляду.</a:t>
            </a:r>
          </a:p>
          <a:p>
            <a:pPr marL="0" indent="457200" algn="just">
              <a:lnSpc>
                <a:spcPct val="100000"/>
              </a:lnSpc>
              <a:spcBef>
                <a:spcPts val="0"/>
              </a:spcBef>
              <a:buNone/>
            </a:pPr>
            <a:r>
              <a:rPr lang="uk-UA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Операції </a:t>
            </a:r>
            <a:r>
              <a:rPr lang="uk-UA" sz="2400" dirty="0">
                <a:latin typeface="Arial" panose="020B0604020202020204" pitchFamily="34" charset="0"/>
                <a:cs typeface="Arial" panose="020B0604020202020204" pitchFamily="34" charset="0"/>
              </a:rPr>
              <a:t>форматування дійсні тільки для виділених об’єктів</a:t>
            </a:r>
            <a:r>
              <a:rPr lang="uk-UA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uk-UA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47476" y="232346"/>
            <a:ext cx="443484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uk-UA" sz="1000" b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Показове бінарне навчальне заняття</a:t>
            </a:r>
            <a:endParaRPr lang="uk-UA" sz="1000" dirty="0">
              <a:solidFill>
                <a:srgbClr val="C00000"/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>
              <a:spcAft>
                <a:spcPts val="0"/>
              </a:spcAft>
            </a:pPr>
            <a:r>
              <a:rPr lang="uk-UA" sz="1000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з нормативної навчальної дисципліни </a:t>
            </a:r>
            <a:r>
              <a:rPr lang="uk-UA" sz="1000" b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«ОСНОВИ РОБОТИ НА </a:t>
            </a:r>
            <a:r>
              <a:rPr lang="uk-UA" sz="1000" b="1" dirty="0" err="1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ПЕОМ</a:t>
            </a:r>
            <a:r>
              <a:rPr lang="uk-UA" sz="1000" b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»,</a:t>
            </a:r>
            <a:endParaRPr lang="uk-UA" sz="1000" dirty="0">
              <a:solidFill>
                <a:srgbClr val="C00000"/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>
              <a:spcAft>
                <a:spcPts val="0"/>
              </a:spcAft>
            </a:pPr>
            <a:r>
              <a:rPr lang="uk-UA" sz="1000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предмета</a:t>
            </a:r>
            <a:r>
              <a:rPr lang="uk-UA" sz="1000" b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«</a:t>
            </a:r>
            <a:r>
              <a:rPr lang="uk-UA" sz="1000" b="1" cap="all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Українська мова</a:t>
            </a:r>
            <a:r>
              <a:rPr lang="uk-UA" sz="1000" b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»</a:t>
            </a:r>
            <a:endParaRPr lang="uk-UA" sz="1000" dirty="0">
              <a:solidFill>
                <a:srgbClr val="C0000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837730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flythrough dir="ou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/>
          <a:srcRect l="55278" r="14028" b="25000"/>
          <a:stretch/>
        </p:blipFill>
        <p:spPr>
          <a:xfrm>
            <a:off x="3465623" y="2593562"/>
            <a:ext cx="4009900" cy="3483714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247476" y="232346"/>
            <a:ext cx="443484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uk-UA" sz="1000" b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Показове бінарне навчальне заняття</a:t>
            </a:r>
            <a:endParaRPr lang="uk-UA" sz="1000" dirty="0">
              <a:solidFill>
                <a:srgbClr val="C00000"/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>
              <a:spcAft>
                <a:spcPts val="0"/>
              </a:spcAft>
            </a:pPr>
            <a:r>
              <a:rPr lang="uk-UA" sz="1000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з нормативної навчальної дисципліни </a:t>
            </a:r>
            <a:r>
              <a:rPr lang="uk-UA" sz="1000" b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«ОСНОВИ РОБОТИ НА </a:t>
            </a:r>
            <a:r>
              <a:rPr lang="uk-UA" sz="1000" b="1" dirty="0" err="1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ПЕОМ</a:t>
            </a:r>
            <a:r>
              <a:rPr lang="uk-UA" sz="1000" b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»,</a:t>
            </a:r>
            <a:endParaRPr lang="uk-UA" sz="1000" dirty="0">
              <a:solidFill>
                <a:srgbClr val="C00000"/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>
              <a:spcAft>
                <a:spcPts val="0"/>
              </a:spcAft>
            </a:pPr>
            <a:r>
              <a:rPr lang="uk-UA" sz="1000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предмета</a:t>
            </a:r>
            <a:r>
              <a:rPr lang="uk-UA" sz="1000" b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«</a:t>
            </a:r>
            <a:r>
              <a:rPr lang="uk-UA" sz="1000" b="1" cap="all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Українська мова</a:t>
            </a:r>
            <a:r>
              <a:rPr lang="uk-UA" sz="1000" b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»</a:t>
            </a:r>
            <a:endParaRPr lang="uk-UA" sz="1000" dirty="0">
              <a:solidFill>
                <a:srgbClr val="C0000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47522" y="935695"/>
            <a:ext cx="639155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450215" algn="just">
              <a:spcAft>
                <a:spcPts val="0"/>
              </a:spcAft>
            </a:pPr>
            <a:r>
              <a:rPr lang="uk-UA" sz="2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Вікно налаштування </a:t>
            </a:r>
            <a:r>
              <a:rPr lang="uk-UA" sz="24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параметрів Абзацу</a:t>
            </a:r>
            <a:endParaRPr lang="uk-UA" sz="2400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8" name="Выноска 1 7"/>
          <p:cNvSpPr/>
          <p:nvPr/>
        </p:nvSpPr>
        <p:spPr>
          <a:xfrm>
            <a:off x="1082040" y="1570385"/>
            <a:ext cx="2754527" cy="412376"/>
          </a:xfrm>
          <a:prstGeom prst="borderCallout1">
            <a:avLst>
              <a:gd name="adj1" fmla="val -605"/>
              <a:gd name="adj2" fmla="val 99658"/>
              <a:gd name="adj3" fmla="val 568383"/>
              <a:gd name="adj4" fmla="val 189175"/>
            </a:avLst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6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Вибір типу вирівнювання</a:t>
            </a:r>
            <a:endParaRPr lang="uk-UA" sz="16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Выноска 1 8"/>
          <p:cNvSpPr/>
          <p:nvPr/>
        </p:nvSpPr>
        <p:spPr>
          <a:xfrm>
            <a:off x="4682316" y="1570385"/>
            <a:ext cx="2386965" cy="412376"/>
          </a:xfrm>
          <a:prstGeom prst="borderCallout1">
            <a:avLst>
              <a:gd name="adj1" fmla="val 99178"/>
              <a:gd name="adj2" fmla="val 99871"/>
              <a:gd name="adj3" fmla="val 394851"/>
              <a:gd name="adj4" fmla="val 80204"/>
            </a:avLst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6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Налаштування Абзацу</a:t>
            </a:r>
            <a:endParaRPr lang="uk-UA" sz="16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Выноска 1 9"/>
          <p:cNvSpPr/>
          <p:nvPr/>
        </p:nvSpPr>
        <p:spPr>
          <a:xfrm>
            <a:off x="536673" y="4527467"/>
            <a:ext cx="2844701" cy="412376"/>
          </a:xfrm>
          <a:prstGeom prst="borderCallout1">
            <a:avLst>
              <a:gd name="adj1" fmla="val -605"/>
              <a:gd name="adj2" fmla="val 98275"/>
              <a:gd name="adj3" fmla="val 75855"/>
              <a:gd name="adj4" fmla="val 179321"/>
            </a:avLst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6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Вибір інтервалів Абзацу</a:t>
            </a:r>
            <a:endParaRPr lang="uk-UA" sz="16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Выноска 1 10"/>
          <p:cNvSpPr/>
          <p:nvPr/>
        </p:nvSpPr>
        <p:spPr>
          <a:xfrm>
            <a:off x="536673" y="3152020"/>
            <a:ext cx="2440841" cy="412376"/>
          </a:xfrm>
          <a:prstGeom prst="borderCallout1">
            <a:avLst>
              <a:gd name="adj1" fmla="val 264"/>
              <a:gd name="adj2" fmla="val 99949"/>
              <a:gd name="adj3" fmla="val 280938"/>
              <a:gd name="adj4" fmla="val 211324"/>
            </a:avLst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6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Вибір </a:t>
            </a:r>
            <a:r>
              <a:rPr lang="uk-UA" sz="1600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отступів</a:t>
            </a:r>
            <a:endParaRPr lang="uk-UA" sz="16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Выноска 1 11"/>
          <p:cNvSpPr/>
          <p:nvPr/>
        </p:nvSpPr>
        <p:spPr>
          <a:xfrm>
            <a:off x="7760433" y="5445039"/>
            <a:ext cx="3022815" cy="426273"/>
          </a:xfrm>
          <a:prstGeom prst="borderCallout1">
            <a:avLst>
              <a:gd name="adj1" fmla="val -1201"/>
              <a:gd name="adj2" fmla="val -113"/>
              <a:gd name="adj3" fmla="val -102048"/>
              <a:gd name="adj4" fmla="val -26767"/>
            </a:avLst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6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Вибір міжрядкового інтервалу</a:t>
            </a:r>
            <a:endParaRPr lang="uk-UA" sz="16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Выноска 1 13"/>
          <p:cNvSpPr/>
          <p:nvPr/>
        </p:nvSpPr>
        <p:spPr>
          <a:xfrm>
            <a:off x="7760433" y="3429000"/>
            <a:ext cx="2907567" cy="412376"/>
          </a:xfrm>
          <a:prstGeom prst="borderCallout1">
            <a:avLst>
              <a:gd name="adj1" fmla="val -1584"/>
              <a:gd name="adj2" fmla="val -575"/>
              <a:gd name="adj3" fmla="val 240286"/>
              <a:gd name="adj4" fmla="val -27471"/>
            </a:avLst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6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Вибір типу першої строки</a:t>
            </a:r>
            <a:endParaRPr lang="uk-UA" sz="16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041310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flythrough dir="ou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613</TotalTime>
  <Words>889</Words>
  <Application>Microsoft Office PowerPoint</Application>
  <PresentationFormat>Широкоэкранный</PresentationFormat>
  <Paragraphs>126</Paragraphs>
  <Slides>14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21" baseType="lpstr">
      <vt:lpstr>Arial</vt:lpstr>
      <vt:lpstr>Calibri</vt:lpstr>
      <vt:lpstr>Calibri Light</vt:lpstr>
      <vt:lpstr>Times New Roman</vt:lpstr>
      <vt:lpstr>Uk_Academy</vt:lpstr>
      <vt:lpstr>Wingdings</vt:lpstr>
      <vt:lpstr>Тема Office</vt:lpstr>
      <vt:lpstr>Введення і редагування тексту.  Форматування тексту, абзацне оформлення.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Дякую за увагу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СКЛАДНЕ РЕЧЕННЯ</dc:title>
  <dc:creator>MICROSOFT</dc:creator>
  <cp:lastModifiedBy>MICROSOFT</cp:lastModifiedBy>
  <cp:revision>105</cp:revision>
  <dcterms:created xsi:type="dcterms:W3CDTF">2016-11-04T14:00:07Z</dcterms:created>
  <dcterms:modified xsi:type="dcterms:W3CDTF">2016-11-07T18:27:14Z</dcterms:modified>
</cp:coreProperties>
</file>