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media/image39.jpg" ContentType="image/png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2"/>
  </p:notesMasterIdLst>
  <p:sldIdLst>
    <p:sldId id="256" r:id="rId2"/>
    <p:sldId id="290" r:id="rId3"/>
    <p:sldId id="258" r:id="rId4"/>
    <p:sldId id="259" r:id="rId5"/>
    <p:sldId id="285" r:id="rId6"/>
    <p:sldId id="287" r:id="rId7"/>
    <p:sldId id="280" r:id="rId8"/>
    <p:sldId id="281" r:id="rId9"/>
    <p:sldId id="260" r:id="rId10"/>
    <p:sldId id="283" r:id="rId11"/>
    <p:sldId id="261" r:id="rId12"/>
    <p:sldId id="262" r:id="rId13"/>
    <p:sldId id="263" r:id="rId14"/>
    <p:sldId id="264" r:id="rId15"/>
    <p:sldId id="265" r:id="rId16"/>
    <p:sldId id="266" r:id="rId17"/>
    <p:sldId id="292" r:id="rId18"/>
    <p:sldId id="267" r:id="rId19"/>
    <p:sldId id="269" r:id="rId20"/>
    <p:sldId id="289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82" r:id="rId29"/>
    <p:sldId id="279" r:id="rId30"/>
    <p:sldId id="288" r:id="rId3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754934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01417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4607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940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1664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18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7413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4587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23153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5016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8818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013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32882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6970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66747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0261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5152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85590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43655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1532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23829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7861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2652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30479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9981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2440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0705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6767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188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961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618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lvl="5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lvl="6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lvl="7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lvl="8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0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etsad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392"/>
            <a:ext cx="8377331" cy="604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Shape 124" descr="E:\Завантаження\Фізична складова здоровя\100389365_3011027_a82c63213786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86125" y="3714750"/>
            <a:ext cx="3619500" cy="26574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87354" y="573206"/>
            <a:ext cx="7499445" cy="5552955"/>
          </a:xfrm>
        </p:spPr>
        <p:txBody>
          <a:bodyPr/>
          <a:lstStyle/>
          <a:p>
            <a:pPr marL="203200" indent="0">
              <a:buNone/>
            </a:pPr>
            <a:r>
              <a:rPr lang="uk-UA" sz="4400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Щоб бути здоровим , сильним, спритним та вмілим,  треба </a:t>
            </a:r>
            <a:r>
              <a:rPr lang="uk-UA" sz="4400" b="1" i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багато рухатись </a:t>
            </a:r>
            <a:r>
              <a:rPr lang="uk-UA" sz="4400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 </a:t>
            </a:r>
            <a:r>
              <a:rPr lang="uk-UA" sz="4400" b="1" i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тренуватися.</a:t>
            </a:r>
            <a:endParaRPr lang="uk-UA" sz="4400" b="1" i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Так_держать(минусовк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70313" y="5386388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280" y="573206"/>
            <a:ext cx="6858000" cy="5799018"/>
          </a:xfrm>
          <a:prstGeom prst="rect">
            <a:avLst/>
          </a:prstGeom>
        </p:spPr>
      </p:pic>
      <p:pic>
        <p:nvPicPr>
          <p:cNvPr id="5" name="Так_держать(минусовк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06813" y="6918325"/>
            <a:ext cx="609600" cy="609600"/>
          </a:xfrm>
          <a:prstGeom prst="rect">
            <a:avLst/>
          </a:prstGeom>
        </p:spPr>
      </p:pic>
      <p:pic>
        <p:nvPicPr>
          <p:cNvPr id="6" name="Так_держать(минусовк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  <p:pic>
        <p:nvPicPr>
          <p:cNvPr id="7" name="Так_держать(минусовк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8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3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5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53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1387" y="579437"/>
            <a:ext cx="2968624" cy="1365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0" name="Shape 130"/>
          <p:cNvCxnSpPr/>
          <p:nvPr/>
        </p:nvCxnSpPr>
        <p:spPr>
          <a:xfrm flipH="1">
            <a:off x="2357437" y="1571625"/>
            <a:ext cx="1000125" cy="714374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stealth" w="lg" len="lg"/>
          </a:ln>
        </p:spPr>
      </p:cxnSp>
      <p:cxnSp>
        <p:nvCxnSpPr>
          <p:cNvPr id="131" name="Shape 131"/>
          <p:cNvCxnSpPr/>
          <p:nvPr/>
        </p:nvCxnSpPr>
        <p:spPr>
          <a:xfrm rot="5400000">
            <a:off x="4429917" y="2642393"/>
            <a:ext cx="1143000" cy="1587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stealth" w="lg" len="lg"/>
          </a:ln>
        </p:spPr>
      </p:cxnSp>
      <p:cxnSp>
        <p:nvCxnSpPr>
          <p:cNvPr id="132" name="Shape 132"/>
          <p:cNvCxnSpPr/>
          <p:nvPr/>
        </p:nvCxnSpPr>
        <p:spPr>
          <a:xfrm>
            <a:off x="6572250" y="1571625"/>
            <a:ext cx="981074" cy="766762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stealth" w="lg" len="lg"/>
          </a:ln>
        </p:spPr>
      </p:cxnSp>
      <p:sp>
        <p:nvSpPr>
          <p:cNvPr id="133" name="Shape 133"/>
          <p:cNvSpPr/>
          <p:nvPr/>
        </p:nvSpPr>
        <p:spPr>
          <a:xfrm>
            <a:off x="1428751" y="2359498"/>
            <a:ext cx="2071686" cy="107156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0"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28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ранкова</a:t>
            </a:r>
            <a:r>
              <a:rPr lang="en-US" sz="28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гімнастика</a:t>
            </a:r>
            <a:endParaRPr lang="en-US" sz="2800" b="1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4000500" y="3286125"/>
            <a:ext cx="2000250" cy="107156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0"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спортивні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ігри</a:t>
            </a:r>
          </a:p>
        </p:txBody>
      </p:sp>
      <p:sp>
        <p:nvSpPr>
          <p:cNvPr id="135" name="Shape 135"/>
          <p:cNvSpPr/>
          <p:nvPr/>
        </p:nvSpPr>
        <p:spPr>
          <a:xfrm>
            <a:off x="6357937" y="2428875"/>
            <a:ext cx="2071686" cy="107156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0"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рухливі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ігри</a:t>
            </a:r>
          </a:p>
        </p:txBody>
      </p:sp>
      <p:pic>
        <p:nvPicPr>
          <p:cNvPr id="136" name="Shape 136" descr="E:\Завантаження\Фізична складова здоровя\5100_html_4face1fb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571625" y="4000500"/>
            <a:ext cx="1928812" cy="234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 descr="E:\Завантаження\Фізична складова здоровя\310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15125" y="3929062"/>
            <a:ext cx="1581150" cy="2466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 descr="C:\Documents and Settings\Admin\Рабочий стол\анімація\0764ebd0a7_8942518_8479719.gi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00562" y="4786312"/>
            <a:ext cx="1285874" cy="128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Shape 143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1143000" y="1285875"/>
            <a:ext cx="7543800" cy="50720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Щоб мати гарне самопочуття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і чудовий настрій,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кожного ранку, вставши із ліжка,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виконуй ранкову зарядку.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3200" b="1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Shape 145" descr="D:\малюнки\дитячі\0_5fd64_3af595e2_XL.jpg"/>
          <p:cNvPicPr preferRelativeResize="0"/>
          <p:nvPr/>
        </p:nvPicPr>
        <p:blipFill rotWithShape="1">
          <a:blip r:embed="rId5">
            <a:alphaModFix/>
          </a:blip>
          <a:srcRect t="10345"/>
          <a:stretch/>
        </p:blipFill>
        <p:spPr>
          <a:xfrm>
            <a:off x="5715000" y="4643437"/>
            <a:ext cx="2762250" cy="185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92075"/>
            <a:ext cx="7559675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52" name="Shape 15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316037" y="993775"/>
            <a:ext cx="7377111" cy="5583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 descr="E:\Завантаження\Фізична складова здоровя\medium_20100116095202369756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14686" y="3983037"/>
            <a:ext cx="3357562" cy="251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Shape 158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25425"/>
            <a:ext cx="7559675" cy="92074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60" name="Shape 160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054100" y="1133475"/>
            <a:ext cx="7808911" cy="5370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 descr="E:\Завантаження\Фізична складова здоровя\medium_20100119095737268659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14686" y="3786187"/>
            <a:ext cx="3500436" cy="2625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ape 166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38125"/>
            <a:ext cx="7559675" cy="98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133475" y="1206500"/>
            <a:ext cx="7613649" cy="4926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 descr="E:\Завантаження\Фізична складова здоровя\100389365_3011027_a82c63213786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86375" y="4000500"/>
            <a:ext cx="3236912" cy="2446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Shape 173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158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 descr="E:\Завантаження\Фізична складова здоровя\80074541_f5a6786c4363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85936" y="1571625"/>
            <a:ext cx="6445250" cy="4833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Shape 186"/>
          <p:cNvPicPr preferRelativeResize="0">
            <a:picLocks noGrp="1"/>
          </p:cNvPicPr>
          <p:nvPr>
            <p:ph type="title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88" name="Shape 188" descr="E:\Завантаження\Фізична складова здоровя\kubok_ochakovo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500" y="1500187"/>
            <a:ext cx="6476999" cy="4862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9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Shape 179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81" name="Shape 181" descr="E:\Завантаження\Фізична складова здоровя\medium_20100119095531307649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57375" y="1500187"/>
            <a:ext cx="6596061" cy="494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Теквандо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taekwo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579" y="1549111"/>
            <a:ext cx="6667500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188911"/>
            <a:ext cx="7559675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1428750" y="1600200"/>
            <a:ext cx="725804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Бокс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хокей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</a:t>
            </a:r>
            <a:r>
              <a:rPr lang="uk-UA" sz="3600" b="1" i="0" u="none" strike="noStrike" cap="none" dirty="0" err="1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ейсбол</a:t>
            </a:r>
            <a:r>
              <a:rPr lang="en-US" sz="36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футбол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b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Сноуборд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і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волейбол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b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Стадіон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1" i="0" u="none" strike="noStrike" cap="none" dirty="0" err="1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басейн</a:t>
            </a:r>
            <a:r>
              <a:rPr lang="en-US" sz="36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корт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-</a:t>
            </a:r>
            <a:b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Об’єднало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0" u="none" strike="noStrike" cap="none" dirty="0" err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r>
              <a:rPr lang="en-US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… 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5715000" y="4143375"/>
            <a:ext cx="2428875" cy="785811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46C0A"/>
              </a:buClr>
              <a:buSzPct val="25000"/>
              <a:buFont typeface="Calibri"/>
              <a:buNone/>
            </a:pPr>
            <a:r>
              <a:rPr lang="en-US" sz="6600" b="1" i="0" u="none" strike="noStrike" cap="none" dirty="0" err="1">
                <a:solidFill>
                  <a:srgbClr val="E46C0A"/>
                </a:solidFill>
                <a:latin typeface="Calibri"/>
                <a:ea typeface="Calibri"/>
                <a:cs typeface="Calibri"/>
                <a:sym typeface="Calibri"/>
              </a:rPr>
              <a:t>спорт</a:t>
            </a:r>
            <a:endParaRPr lang="en-US" sz="6600" b="1" i="0" u="none" strike="noStrike" cap="none" dirty="0">
              <a:solidFill>
                <a:srgbClr val="E46C0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972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Shape 193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95" name="Shape 195" descr="E:\Завантаження\Фізична складова здоровя\two_girls_and_a_boy_playing_basketball_in_the_stadium_ZZ028040.jpg"/>
          <p:cNvPicPr preferRelativeResize="0"/>
          <p:nvPr/>
        </p:nvPicPr>
        <p:blipFill rotWithShape="1">
          <a:blip r:embed="rId5">
            <a:alphaModFix/>
          </a:blip>
          <a:srcRect t="6701" b="3484"/>
          <a:stretch/>
        </p:blipFill>
        <p:spPr>
          <a:xfrm>
            <a:off x="1785936" y="1714500"/>
            <a:ext cx="6643687" cy="4643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255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16" y="1428751"/>
            <a:ext cx="7481856" cy="454896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</a:t>
            </a:r>
            <a:endParaRPr lang="uk-UA" sz="5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Shape 214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216" name="Shape 216" descr="E:\Завантаження\Фізична складова здоровя\80074507_4663906_1a7196ba11af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57375" y="1357312"/>
            <a:ext cx="6659562" cy="499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Shape 221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223" name="Shape 223" descr="E:\Завантаження\Фізична складова здоровя\medium_20100116094932375662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500" y="1500187"/>
            <a:ext cx="6667500" cy="500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1143000" y="1428750"/>
            <a:ext cx="7543800" cy="46974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230" name="Shape 230" descr="D:\малюнки\дитячі\600_best-19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8811" y="1500187"/>
            <a:ext cx="6357936" cy="487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Shape 235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237" name="Shape 237"/>
          <p:cNvSpPr txBox="1">
            <a:spLocks noGrp="1"/>
          </p:cNvSpPr>
          <p:nvPr>
            <p:ph type="body" idx="2"/>
          </p:nvPr>
        </p:nvSpPr>
        <p:spPr>
          <a:xfrm>
            <a:off x="1214437" y="1357312"/>
            <a:ext cx="7472361" cy="4768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25000"/>
              <a:buFont typeface="Calibri"/>
              <a:buNone/>
            </a:pPr>
            <a:r>
              <a:rPr lang="en-US" sz="32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      Рухливі ігри краще проводити на свіжому повітрі. Більш рухливі ігри слід чергувати з менш рухливими.</a:t>
            </a:r>
          </a:p>
        </p:txBody>
      </p:sp>
      <p:pic>
        <p:nvPicPr>
          <p:cNvPr id="238" name="Shape 238" descr="D:\малюнки\дитячі\clip_image002.png"/>
          <p:cNvPicPr preferRelativeResize="0"/>
          <p:nvPr/>
        </p:nvPicPr>
        <p:blipFill rotWithShape="1">
          <a:blip r:embed="rId5">
            <a:alphaModFix/>
          </a:blip>
          <a:srcRect b="3124"/>
          <a:stretch/>
        </p:blipFill>
        <p:spPr>
          <a:xfrm>
            <a:off x="3214686" y="3714750"/>
            <a:ext cx="2928937" cy="258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Shape 24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944562" y="354012"/>
            <a:ext cx="7748587" cy="614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Shape 244" descr="E:\Завантаження\Фізична складова здоровя\99440705_3252296_x_a9965cea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93961" y="2974975"/>
            <a:ext cx="4797425" cy="3481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55587"/>
            <a:ext cx="7559675" cy="1036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950912" y="1420812"/>
            <a:ext cx="7912100" cy="471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 descr="C:\Documents and Settings\Admin\Рабочий стол\анімація\beachball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58000" y="4714875"/>
            <a:ext cx="1312862" cy="1162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>
            <a:picLocks noGrp="1"/>
          </p:cNvPicPr>
          <p:nvPr>
            <p:ph type="title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1133475" y="255587"/>
            <a:ext cx="7559675" cy="1036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7">
            <a:alphaModFix/>
          </a:blip>
          <a:srcRect/>
          <a:stretch/>
        </p:blipFill>
        <p:spPr>
          <a:xfrm>
            <a:off x="950912" y="1420812"/>
            <a:ext cx="7912100" cy="471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 descr="C:\Documents and Settings\Admin\Рабочий стол\анімація\beachball.gi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858000" y="4714875"/>
            <a:ext cx="1312862" cy="116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ђР·Р±СѓРєР° Р·РґРѕСЂРѕРІСЊСЏ - РљРѕРјСѓ РЅСѓР¶РЅР° Р·Р°СЂСЏРґРєР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" y="255587"/>
            <a:ext cx="7729537" cy="562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38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Shape 264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079500" y="268287"/>
            <a:ext cx="7735887" cy="259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 descr="C:\Users\Ira\Desktop\smilyface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57562" y="2857500"/>
            <a:ext cx="3524249" cy="3030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Shape 97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15887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/>
          <p:nvPr/>
        </p:nvSpPr>
        <p:spPr>
          <a:xfrm>
            <a:off x="4214812" y="1785936"/>
            <a:ext cx="1214437" cy="1143000"/>
          </a:xfrm>
          <a:prstGeom prst="ellipse">
            <a:avLst/>
          </a:prstGeom>
          <a:gradFill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0"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en-US" sz="3200" b="0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т</a:t>
            </a:r>
            <a:r>
              <a:rPr lang="uk-UA" sz="3200" b="0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ой</a:t>
            </a:r>
            <a:endParaRPr lang="en-US" sz="32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/>
          <p:nvPr/>
        </p:nvSpPr>
        <p:spPr>
          <a:xfrm>
            <a:off x="1571625" y="3714750"/>
            <a:ext cx="1214437" cy="1071561"/>
          </a:xfrm>
          <a:prstGeom prst="ellipse">
            <a:avLst/>
          </a:prstGeom>
          <a:gradFill>
            <a:gsLst>
              <a:gs pos="0">
                <a:srgbClr val="C9B5E8"/>
              </a:gs>
              <a:gs pos="35000">
                <a:srgbClr val="D9CBEE"/>
              </a:gs>
              <a:gs pos="100000">
                <a:srgbClr val="F0EAF9"/>
              </a:gs>
            </a:gsLst>
            <a:lin ang="16200000" scaled="0"/>
          </a:gradFill>
          <a:ln w="9525" cap="flat" cmpd="sng">
            <a:solidFill>
              <a:srgbClr val="7D6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32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Хто</a:t>
            </a:r>
            <a:endParaRPr lang="en-US" sz="32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5857875" y="2643186"/>
            <a:ext cx="1214437" cy="1071561"/>
          </a:xfrm>
          <a:prstGeom prst="ellipse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32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endParaRPr lang="en-US" sz="32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1133475" y="1427160"/>
            <a:ext cx="1323122" cy="1216025"/>
          </a:xfrm>
          <a:prstGeom prst="ellipse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70C0"/>
              </a:buClr>
              <a:buSzPct val="25000"/>
            </a:pPr>
            <a:r>
              <a:rPr lang="uk-UA" sz="24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спор-том</a:t>
            </a:r>
            <a:endParaRPr lang="en-US" sz="24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2928936" y="2714625"/>
            <a:ext cx="1214437" cy="1071561"/>
          </a:xfrm>
          <a:prstGeom prst="ellipse">
            <a:avLst/>
          </a:prstGeom>
          <a:gradFill>
            <a:gsLst>
              <a:gs pos="0">
                <a:srgbClr val="9EEAFF"/>
              </a:gs>
              <a:gs pos="35000">
                <a:srgbClr val="BBEFFF"/>
              </a:gs>
              <a:gs pos="100000">
                <a:srgbClr val="E4F9FF"/>
              </a:gs>
            </a:gsLst>
            <a:lin ang="16200000" scaled="0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2000" dirty="0" err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н</a:t>
            </a:r>
            <a:r>
              <a:rPr lang="uk-UA" sz="2000" b="0" i="0" u="none" strike="noStrike" cap="none" dirty="0" err="1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аби</a:t>
            </a:r>
            <a:r>
              <a:rPr lang="uk-UA" sz="2000" b="0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uk-UA" sz="2000" b="0" i="0" u="none" strike="noStrike" cap="none" dirty="0" err="1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раєть</a:t>
            </a:r>
            <a:r>
              <a:rPr lang="uk-UA" sz="2000" b="0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-ся</a:t>
            </a:r>
            <a:r>
              <a:rPr lang="en-US" sz="2400" b="0" i="0" u="none" strike="noStrike" cap="none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24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4357687" y="3571875"/>
            <a:ext cx="1214437" cy="1071561"/>
          </a:xfrm>
          <a:prstGeom prst="ellipse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2800" dirty="0" err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з</a:t>
            </a:r>
            <a:r>
              <a:rPr lang="uk-UA" sz="2800" dirty="0" err="1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ай</a:t>
            </a:r>
            <a:r>
              <a:rPr lang="uk-UA" sz="28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endParaRPr lang="en-US" sz="28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7215186" y="3643312"/>
            <a:ext cx="1285874" cy="1143000"/>
          </a:xfrm>
          <a:prstGeom prst="ellipse">
            <a:avLst/>
          </a:prstGeom>
          <a:gradFill>
            <a:gsLst>
              <a:gs pos="0">
                <a:srgbClr val="9EEAFF"/>
              </a:gs>
              <a:gs pos="35000">
                <a:srgbClr val="BBEFFF"/>
              </a:gs>
              <a:gs pos="100000">
                <a:srgbClr val="E4F9FF"/>
              </a:gs>
            </a:gsLst>
            <a:lin ang="16200000" scaled="0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28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сили</a:t>
            </a:r>
            <a:endParaRPr lang="en-US" sz="28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7286625" y="1785936"/>
            <a:ext cx="1214437" cy="1071561"/>
          </a:xfrm>
          <a:prstGeom prst="ellipse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25000"/>
              <a:buFont typeface="Calibri"/>
              <a:buNone/>
            </a:pPr>
            <a:r>
              <a:rPr lang="uk-UA" sz="2400" dirty="0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має-</a:t>
            </a:r>
            <a:r>
              <a:rPr lang="uk-UA" sz="2400" dirty="0" err="1" smtClea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ться</a:t>
            </a:r>
            <a:endParaRPr lang="en-US" sz="24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/>
          <p:nvPr/>
        </p:nvSpPr>
        <p:spPr>
          <a:xfrm>
            <a:off x="3643312" y="5500687"/>
            <a:ext cx="857250" cy="785811"/>
          </a:xfrm>
          <a:prstGeom prst="ellipse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2643186" y="5500687"/>
            <a:ext cx="857250" cy="785811"/>
          </a:xfrm>
          <a:prstGeom prst="ellipse">
            <a:avLst/>
          </a:prstGeom>
          <a:gradFill>
            <a:gsLst>
              <a:gs pos="0">
                <a:srgbClr val="C9B5E8"/>
              </a:gs>
              <a:gs pos="35000">
                <a:srgbClr val="D9CBEE"/>
              </a:gs>
              <a:gs pos="100000">
                <a:srgbClr val="F0EAF9"/>
              </a:gs>
            </a:gsLst>
            <a:lin ang="16200000" scaled="0"/>
          </a:gradFill>
          <a:ln w="9525" cap="flat" cmpd="sng">
            <a:solidFill>
              <a:srgbClr val="7D6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Shape 109"/>
          <p:cNvSpPr/>
          <p:nvPr/>
        </p:nvSpPr>
        <p:spPr>
          <a:xfrm>
            <a:off x="4572000" y="5500687"/>
            <a:ext cx="857250" cy="785811"/>
          </a:xfrm>
          <a:prstGeom prst="ellipse">
            <a:avLst/>
          </a:prstGeom>
          <a:gradFill>
            <a:gsLst>
              <a:gs pos="0">
                <a:srgbClr val="DAFDA7"/>
              </a:gs>
              <a:gs pos="35000">
                <a:srgbClr val="E4FDC2"/>
              </a:gs>
              <a:gs pos="100000">
                <a:srgbClr val="F5FFE6"/>
              </a:gs>
            </a:gsLst>
            <a:lin ang="16200000" scaled="0"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Shape 110"/>
          <p:cNvSpPr/>
          <p:nvPr/>
        </p:nvSpPr>
        <p:spPr>
          <a:xfrm>
            <a:off x="5500687" y="5500687"/>
            <a:ext cx="857250" cy="785811"/>
          </a:xfrm>
          <a:prstGeom prst="ellipse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Shape 111"/>
          <p:cNvSpPr/>
          <p:nvPr/>
        </p:nvSpPr>
        <p:spPr>
          <a:xfrm>
            <a:off x="6429375" y="5500687"/>
            <a:ext cx="857250" cy="785811"/>
          </a:xfrm>
          <a:prstGeom prst="ellipse">
            <a:avLst/>
          </a:prstGeom>
          <a:gradFill>
            <a:gsLst>
              <a:gs pos="0">
                <a:srgbClr val="9EEAFF"/>
              </a:gs>
              <a:gs pos="35000">
                <a:srgbClr val="BBEFFF"/>
              </a:gs>
              <a:gs pos="100000">
                <a:srgbClr val="E4F9FF"/>
              </a:gs>
            </a:gsLst>
            <a:lin ang="16200000" scaled="0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016" y="461647"/>
            <a:ext cx="6796585" cy="4791705"/>
          </a:xfrm>
          <a:prstGeom prst="rect">
            <a:avLst/>
          </a:prstGeom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146412" y="5172501"/>
            <a:ext cx="7540388" cy="1685498"/>
          </a:xfrm>
        </p:spPr>
        <p:txBody>
          <a:bodyPr/>
          <a:lstStyle/>
          <a:p>
            <a:r>
              <a:rPr lang="uk-UA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</a:t>
            </a:r>
            <a:endParaRPr lang="uk-UA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2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Shape 116"/>
          <p:cNvPicPr preferRelativeResize="0">
            <a:picLocks noGrp="1"/>
          </p:cNvPicPr>
          <p:nvPr>
            <p:ph type="title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133475" y="268287"/>
            <a:ext cx="7559675" cy="115887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1143000" y="1785936"/>
            <a:ext cx="7543800" cy="43402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uk-UA" sz="4000" b="1" i="0" u="none" strike="noStrike" cap="none" dirty="0" smtClean="0">
                <a:solidFill>
                  <a:srgbClr val="E46C0A"/>
                </a:solidFill>
                <a:latin typeface="Calibri"/>
                <a:ea typeface="Calibri"/>
                <a:cs typeface="Calibri"/>
                <a:sym typeface="Calibri"/>
              </a:rPr>
              <a:t>Хто спортом займається – той сили набирається</a:t>
            </a:r>
            <a:r>
              <a:rPr lang="en-US" sz="6000" b="1" i="0" u="none" strike="noStrike" cap="none" dirty="0" smtClean="0">
                <a:solidFill>
                  <a:srgbClr val="E46C0A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6000" b="1" i="0" u="none" strike="noStrike" cap="none" dirty="0">
              <a:solidFill>
                <a:srgbClr val="E46C0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" name="Shape 118" descr="D:\малюнки\школа\school024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78500" y="3492500"/>
            <a:ext cx="2146300" cy="251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Shape 118" descr="D:\малюнки\школа\school02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8500" y="3492500"/>
            <a:ext cx="2146300" cy="251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421" y="-207641"/>
            <a:ext cx="9455716" cy="259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931273"/>
            <a:ext cx="8001000" cy="448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2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Shape 118" descr="D:\малюнки\школа\school02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8500" y="3492500"/>
            <a:ext cx="2146300" cy="251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931273"/>
            <a:ext cx="8001000" cy="44856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19" y="1931273"/>
            <a:ext cx="8137762" cy="45222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98893" y="692295"/>
            <a:ext cx="5325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 – це життя!</a:t>
            </a:r>
            <a:endParaRPr lang="uk-UA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36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1143000" y="1417638"/>
            <a:ext cx="7543800" cy="47085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Сила </a:t>
            </a:r>
            <a:r>
              <a:rPr lang="uk-UA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здатність людини перемагати зовнішній опір.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Витривалість</a:t>
            </a:r>
            <a:r>
              <a:rPr lang="uk-UA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здатність організму протистояти стомлюванню, витримувати велике фізичне напруження.      </a:t>
            </a:r>
            <a:endParaRPr lang="uk-U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8" name="Shape 118" descr="D:\малюнки\школа\school02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15228" y="3771900"/>
            <a:ext cx="2146300" cy="25114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Словничок</a:t>
            </a:r>
            <a:endParaRPr lang="uk-UA" sz="4800" b="1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17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1143000" y="1785936"/>
            <a:ext cx="7543800" cy="43402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Сила </a:t>
            </a:r>
            <a:r>
              <a:rPr lang="uk-UA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здатність людини перемагати зовнішній опір.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Витривалість</a:t>
            </a:r>
            <a:r>
              <a:rPr lang="uk-UA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здатність організму протистояти стомлюванню, витримувати велике фізичне напруження.      </a:t>
            </a:r>
            <a:endParaRPr lang="uk-U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Словничок</a:t>
            </a:r>
            <a:endParaRPr lang="uk-UA" sz="4800" b="1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624" y="506649"/>
            <a:ext cx="7562107" cy="547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6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Shape 124" descr="E:\Завантаження\Фізична складова здоровя\100389365_3011027_a82c63213786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86125" y="3714750"/>
            <a:ext cx="3619500" cy="26574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87354" y="573206"/>
            <a:ext cx="7499445" cy="5552955"/>
          </a:xfrm>
        </p:spPr>
        <p:txBody>
          <a:bodyPr/>
          <a:lstStyle/>
          <a:p>
            <a:pPr marL="203200" indent="0">
              <a:buNone/>
            </a:pPr>
            <a:r>
              <a:rPr lang="uk-UA" sz="4400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Щоб бути здоровим , сильним, спритним та вмілим,  треба </a:t>
            </a:r>
            <a:r>
              <a:rPr lang="uk-UA" sz="4400" b="1" i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багато рухатись </a:t>
            </a:r>
            <a:r>
              <a:rPr lang="uk-UA" sz="4400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 </a:t>
            </a:r>
            <a:r>
              <a:rPr lang="uk-UA" sz="4400" b="1" i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тренуватися.</a:t>
            </a:r>
            <a:endParaRPr lang="uk-UA" sz="4400" b="1" i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ort_sh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172</Words>
  <Application>Microsoft Office PowerPoint</Application>
  <PresentationFormat>Экран (4:3)</PresentationFormat>
  <Paragraphs>45</Paragraphs>
  <Slides>30</Slides>
  <Notes>30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sport_sh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Словничок</vt:lpstr>
      <vt:lpstr>Словничок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Теквандо</vt:lpstr>
      <vt:lpstr>Презентация PowerPoint</vt:lpstr>
      <vt:lpstr>Бокс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Фізкультура і здоров`я</dc:title>
  <dc:creator>User</dc:creator>
  <cp:lastModifiedBy>User</cp:lastModifiedBy>
  <cp:revision>22</cp:revision>
  <dcterms:modified xsi:type="dcterms:W3CDTF">2016-11-15T11:25:21Z</dcterms:modified>
</cp:coreProperties>
</file>