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6"/>
  </p:notesMasterIdLst>
  <p:sldIdLst>
    <p:sldId id="256" r:id="rId3"/>
    <p:sldId id="260" r:id="rId4"/>
    <p:sldId id="257" r:id="rId5"/>
    <p:sldId id="259" r:id="rId6"/>
    <p:sldId id="261" r:id="rId7"/>
    <p:sldId id="262" r:id="rId8"/>
    <p:sldId id="263" r:id="rId9"/>
    <p:sldId id="270" r:id="rId10"/>
    <p:sldId id="271" r:id="rId11"/>
    <p:sldId id="272" r:id="rId12"/>
    <p:sldId id="264" r:id="rId13"/>
    <p:sldId id="265" r:id="rId14"/>
    <p:sldId id="266" r:id="rId15"/>
    <p:sldId id="267" r:id="rId16"/>
    <p:sldId id="268" r:id="rId17"/>
    <p:sldId id="273" r:id="rId18"/>
    <p:sldId id="274" r:id="rId19"/>
    <p:sldId id="275" r:id="rId20"/>
    <p:sldId id="276" r:id="rId21"/>
    <p:sldId id="280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79144" autoAdjust="0"/>
  </p:normalViewPr>
  <p:slideViewPr>
    <p:cSldViewPr>
      <p:cViewPr varScale="1">
        <p:scale>
          <a:sx n="39" d="100"/>
          <a:sy n="39" d="100"/>
        </p:scale>
        <p:origin x="85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34AD1-B7C9-46EE-8EB8-2AD3EF5100D0}" type="datetimeFigureOut">
              <a:rPr lang="uk-UA" smtClean="0"/>
              <a:t>17.11.2016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DAB73-D5EB-4EE0-AC04-1C24BA3A284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7204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Решение задачи на компьютере - это процесс автоматического преобразования исходных данных в искомый результат в соответствии с заданным алгоритмом.</a:t>
            </a:r>
          </a:p>
          <a:p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 перед решением задачи на компьютере, она должна пройти некоторые этапы подготовки.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DAB73-D5EB-4EE0-AC04-1C24BA3A284E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3845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714488"/>
            <a:ext cx="7772400" cy="147002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57628"/>
            <a:ext cx="4071966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2567B-A41D-4F41-8E10-BEC8F68BEC1A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485F6-771B-43B5-80F5-A0B8CFE271CD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29288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FB26F-6535-42AF-ADA5-72D6D63668A9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7726B-C904-4E4C-97A5-2A2277A029D1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87050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D3288-8E19-42BA-9E30-27CDC3E2C2F8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AE44E-AD08-4DF1-8593-3526C18B564F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73326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260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189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68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08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20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54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075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07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C0BA-86E1-49B4-85C0-EA0BFA92EC7E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2114B-3F6C-4836-AD1F-85EFDBB10A4A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40560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05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22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1450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898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40077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561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462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737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DE8A6-B524-4AB6-8520-5AA1DEC6EFE9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FFF7D-AD23-4ED1-9BE1-F2619979EF06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45315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DC75C-AA69-4473-81AE-CE049683ACDB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4F0C3-9BAE-442C-B588-76ADE5EA9392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19768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EBDF4-8292-407A-A629-E80E38EB3693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01967-2EAD-493B-BB06-B86503B2EACE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5866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45365-F40E-4823-9A7C-A88BB4371B74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884BA-70B3-4DCB-A872-B39C2B6571EA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8941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564B-134B-4E61-9B29-BECE01B117EC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632FA-4A90-4FA6-886D-B52D68F8E6AF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9586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5E8A3-F8E5-44EB-A74E-B9143B9A380E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B0CB3-0703-4122-9815-8CD004B11AA9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06636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83A04-BB12-4168-8878-09A10B0F2CD3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B3FE4-7311-4E79-B470-32149F48A2DD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86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текста</a:t>
            </a:r>
          </a:p>
          <a:p>
            <a:pPr lvl="1"/>
            <a:r>
              <a:rPr lang="ru-RU" altLang="uk-UA"/>
              <a:t>Второй уровень</a:t>
            </a:r>
          </a:p>
          <a:p>
            <a:pPr lvl="2"/>
            <a:r>
              <a:rPr lang="ru-RU" altLang="uk-UA"/>
              <a:t>Третий уровень</a:t>
            </a:r>
          </a:p>
          <a:p>
            <a:pPr lvl="3"/>
            <a:r>
              <a:rPr lang="ru-RU" altLang="uk-UA"/>
              <a:t>Четвертый уровень</a:t>
            </a:r>
          </a:p>
          <a:p>
            <a:pPr lvl="4"/>
            <a:r>
              <a:rPr lang="ru-RU" altLang="uk-UA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9E4950-D773-4648-B89B-8DF5D187110C}" type="datetimeFigureOut">
              <a:rPr lang="ru-RU"/>
              <a:pPr>
                <a:defRPr/>
              </a:pPr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92CC42A-09B1-4CBB-899D-4C7CB2EE107D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376092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1269F-2454-44DD-87E7-5A78BFFD99AC}" type="datetimeFigureOut">
              <a:rPr lang="ru-RU" smtClean="0"/>
              <a:t>17.11.2016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1E02481-857D-442F-835B-10F8CC642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48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0.png"/><Relationship Id="rId3" Type="http://schemas.openxmlformats.org/officeDocument/2006/relationships/slide" Target="slide17.xml"/><Relationship Id="rId7" Type="http://schemas.openxmlformats.org/officeDocument/2006/relationships/image" Target="../media/image60.png"/><Relationship Id="rId12" Type="http://schemas.openxmlformats.org/officeDocument/2006/relationships/slide" Target="slide20.xml"/><Relationship Id="rId2" Type="http://schemas.openxmlformats.org/officeDocument/2006/relationships/image" Target="../media/image4.png"/><Relationship Id="rId16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5" Type="http://schemas.openxmlformats.org/officeDocument/2006/relationships/slide" Target="slide21.xml"/><Relationship Id="rId10" Type="http://schemas.openxmlformats.org/officeDocument/2006/relationships/image" Target="../media/image70.png"/><Relationship Id="rId4" Type="http://schemas.openxmlformats.org/officeDocument/2006/relationships/image" Target="../media/image5.png"/><Relationship Id="rId9" Type="http://schemas.openxmlformats.org/officeDocument/2006/relationships/slide" Target="slide19.xml"/><Relationship Id="rId14" Type="http://schemas.openxmlformats.org/officeDocument/2006/relationships/hyperlink" Target="https://1drv.ms/x/s!AgYwhpZ4dqDgj5tgKEfnsiLhtOntcQ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5827" y="520252"/>
            <a:ext cx="8338095" cy="331236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effectLst/>
              </a:rPr>
              <a:t>ПР№6. Построение линейных алгоритмов  и их реализация в программах (проектах)</a:t>
            </a:r>
            <a:r>
              <a:rPr lang="en-US" dirty="0">
                <a:effectLst/>
              </a:rPr>
              <a:t>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Калькулятор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ресурсообеспеченности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5436095" cy="2428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10 класс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err="1"/>
              <a:t>Информатика+география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en-US" sz="3200" dirty="0"/>
              <a:t>8. </a:t>
            </a:r>
            <a:r>
              <a:rPr lang="ru-RU" sz="3200" dirty="0"/>
              <a:t>Функция, которая преобразовывает вещественное число в строку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Mod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err="1"/>
              <a:t>IntToStr</a:t>
            </a: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Round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err="1"/>
              <a:t>FloatToStr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2878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Ответы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5661248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/>
              <a:t>ПОСТАВЬТЕ СЕБЕ ОТМЕТКУ!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859489"/>
              </p:ext>
            </p:extLst>
          </p:nvPr>
        </p:nvGraphicFramePr>
        <p:xfrm>
          <a:off x="971600" y="2060848"/>
          <a:ext cx="7715200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400">
                  <a:extLst>
                    <a:ext uri="{9D8B030D-6E8A-4147-A177-3AD203B41FA5}">
                      <a16:colId xmlns:a16="http://schemas.microsoft.com/office/drawing/2014/main" val="1038914677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3031236270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1985245265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3974817511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1574420097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3389398633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4259190638"/>
                    </a:ext>
                  </a:extLst>
                </a:gridCol>
                <a:gridCol w="964400">
                  <a:extLst>
                    <a:ext uri="{9D8B030D-6E8A-4147-A177-3AD203B41FA5}">
                      <a16:colId xmlns:a16="http://schemas.microsoft.com/office/drawing/2014/main" val="2716516427"/>
                    </a:ext>
                  </a:extLst>
                </a:gridCol>
              </a:tblGrid>
              <a:tr h="12601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1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2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3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4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5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6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7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8</a:t>
                      </a:r>
                      <a:endParaRPr lang="uk-UA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81991"/>
                  </a:ext>
                </a:extLst>
              </a:tr>
              <a:tr h="12601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C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A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B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6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3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C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B</a:t>
                      </a:r>
                      <a:endParaRPr lang="uk-UA" sz="4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D </a:t>
                      </a:r>
                      <a:endParaRPr lang="uk-UA" sz="4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870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525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uk-UA" dirty="0">
                <a:effectLst/>
              </a:rPr>
              <a:t>Линейные алгоритмы</a:t>
            </a:r>
            <a:r>
              <a:rPr lang="en-US" altLang="uk-UA" dirty="0">
                <a:effectLst/>
              </a:rPr>
              <a:t> -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uk-UA" dirty="0"/>
              <a:t>это такие алгоритмы, в которых действия выполняются последовательно одно за другим.</a:t>
            </a:r>
          </a:p>
          <a:p>
            <a:pPr marL="0" indent="0">
              <a:buNone/>
            </a:pPr>
            <a:endParaRPr lang="ru-RU" altLang="uk-UA" dirty="0"/>
          </a:p>
          <a:p>
            <a:pPr marL="0" indent="0">
              <a:buNone/>
            </a:pPr>
            <a:r>
              <a:rPr lang="ru-RU" altLang="uk-UA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Помни:</a:t>
            </a:r>
            <a:r>
              <a:rPr lang="ru-RU" altLang="uk-UA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uk-UA" b="1" dirty="0">
                <a:solidFill>
                  <a:srgbClr val="FF0000"/>
                </a:solidFill>
              </a:rPr>
              <a:t> </a:t>
            </a:r>
            <a:r>
              <a:rPr lang="ru-RU" altLang="uk-UA" dirty="0"/>
              <a:t>В линейных алгоритмах есть ввод данных, вычисление и вывод результата.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946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9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uk-UA" dirty="0">
                <a:effectLst/>
              </a:rPr>
              <a:t>Этапы решения задач на компьютере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altLang="uk-UA" sz="2400" dirty="0"/>
              <a:t>Постановка задачи. </a:t>
            </a:r>
            <a:endParaRPr lang="en-US" altLang="uk-UA" sz="2400" dirty="0"/>
          </a:p>
          <a:p>
            <a:pPr marL="514350" indent="-514350">
              <a:buAutoNum type="arabicParenR"/>
            </a:pPr>
            <a:endParaRPr lang="en-US" altLang="uk-UA" sz="2400" dirty="0"/>
          </a:p>
          <a:p>
            <a:pPr>
              <a:buNone/>
            </a:pPr>
            <a:r>
              <a:rPr lang="ru-RU" altLang="uk-UA" sz="2400" dirty="0"/>
              <a:t>2) Построение математической модели.</a:t>
            </a:r>
            <a:endParaRPr lang="en-US" altLang="uk-UA" sz="2400" dirty="0"/>
          </a:p>
          <a:p>
            <a:pPr>
              <a:buNone/>
            </a:pPr>
            <a:endParaRPr lang="ru-RU" altLang="uk-UA" sz="2400" dirty="0"/>
          </a:p>
          <a:p>
            <a:pPr>
              <a:buNone/>
            </a:pPr>
            <a:r>
              <a:rPr lang="ru-RU" altLang="uk-UA" sz="2400" dirty="0"/>
              <a:t>3) Алгоритмизация - построение алгоритма.</a:t>
            </a:r>
            <a:endParaRPr lang="en-US" altLang="uk-UA" sz="2400" dirty="0"/>
          </a:p>
          <a:p>
            <a:pPr>
              <a:buNone/>
            </a:pPr>
            <a:endParaRPr lang="ru-RU" altLang="uk-UA" sz="2400" dirty="0"/>
          </a:p>
          <a:p>
            <a:pPr>
              <a:buNone/>
            </a:pPr>
            <a:r>
              <a:rPr lang="ru-RU" altLang="uk-UA" sz="2400" dirty="0"/>
              <a:t>4) Написание задачи на языке программирования. </a:t>
            </a:r>
            <a:endParaRPr lang="en-US" altLang="uk-UA" sz="2400" dirty="0"/>
          </a:p>
          <a:p>
            <a:pPr>
              <a:buNone/>
            </a:pPr>
            <a:endParaRPr lang="ru-RU" altLang="uk-UA" sz="2400" dirty="0"/>
          </a:p>
          <a:p>
            <a:pPr>
              <a:buNone/>
            </a:pPr>
            <a:r>
              <a:rPr lang="ru-RU" altLang="uk-UA" sz="2400" dirty="0"/>
              <a:t>5) Отладка и тестирование программы.</a:t>
            </a:r>
            <a:endParaRPr lang="en-US" altLang="uk-UA" sz="2400" dirty="0"/>
          </a:p>
          <a:p>
            <a:pPr>
              <a:buNone/>
            </a:pPr>
            <a:endParaRPr lang="ru-RU" altLang="uk-UA" sz="2400" dirty="0"/>
          </a:p>
          <a:p>
            <a:pPr>
              <a:buNone/>
            </a:pPr>
            <a:r>
              <a:rPr lang="ru-RU" altLang="uk-UA" sz="2400" dirty="0"/>
              <a:t>6) Анализ полученных результатов.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Ссылка на слайд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01936969"/>
                  </p:ext>
                </p:extLst>
              </p:nvPr>
            </p:nvGraphicFramePr>
            <p:xfrm>
              <a:off x="7812360" y="2243181"/>
              <a:ext cx="720000" cy="540000"/>
            </p:xfrm>
            <a:graphic>
              <a:graphicData uri="http://schemas.microsoft.com/office/powerpoint/2016/slidezoom">
                <pslz:sldZm>
                  <pslz:sldZmObj sldId="274" cId="3816986844">
                    <pslz:zmPr id="{44000C02-DC94-4D35-9799-90AC0E287360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720000" cy="54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Ссылка на слайд 4">
                <a:hlinkClick r:id="rId3" action="ppaction://hlinksldjump"/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12360" y="2243181"/>
                <a:ext cx="720000" cy="54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Ссылка на слайд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13151671"/>
                  </p:ext>
                </p:extLst>
              </p:nvPr>
            </p:nvGraphicFramePr>
            <p:xfrm>
              <a:off x="7812360" y="1446060"/>
              <a:ext cx="720000" cy="540000"/>
            </p:xfrm>
            <a:graphic>
              <a:graphicData uri="http://schemas.microsoft.com/office/powerpoint/2016/slidezoom">
                <pslz:sldZm>
                  <pslz:sldZmObj sldId="267" cId="2616804521">
                    <pslz:zmPr id="{5EDB8FCB-3701-42DA-8AAD-DFD1925FAEBF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720000" cy="54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Ссылка на слайд 6">
                <a:hlinkClick r:id="rId6" action="ppaction://hlinksldjump"/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12360" y="1446060"/>
                <a:ext cx="720000" cy="54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Ссылка на слайд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2461262"/>
                  </p:ext>
                </p:extLst>
              </p:nvPr>
            </p:nvGraphicFramePr>
            <p:xfrm>
              <a:off x="7803794" y="3127176"/>
              <a:ext cx="720000" cy="540000"/>
            </p:xfrm>
            <a:graphic>
              <a:graphicData uri="http://schemas.microsoft.com/office/powerpoint/2016/slidezoom">
                <pslz:sldZm>
                  <pslz:sldZmObj sldId="276" cId="657766656">
                    <pslz:zmPr id="{A91CE4CA-5693-4F9C-ACFD-74942E67EA0D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720000" cy="54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Ссылка на слайд 8">
                <a:hlinkClick r:id="rId9" action="ppaction://hlinksldjump"/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803794" y="3127176"/>
                <a:ext cx="720000" cy="54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1" name="Ссылка на слайд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007861"/>
                  </p:ext>
                </p:extLst>
              </p:nvPr>
            </p:nvGraphicFramePr>
            <p:xfrm>
              <a:off x="7812360" y="4049680"/>
              <a:ext cx="720000" cy="540000"/>
            </p:xfrm>
            <a:graphic>
              <a:graphicData uri="http://schemas.microsoft.com/office/powerpoint/2016/slidezoom">
                <pslz:sldZm>
                  <pslz:sldZmObj sldId="280" cId="3795456609">
                    <pslz:zmPr id="{8B7EFC2D-459A-46B2-A358-4B1DBA64FDD6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720000" cy="54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1" name="Ссылка на слайд 10">
                <a:hlinkClick r:id="rId12" action="ppaction://hlinksldjump"/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812360" y="4049680"/>
                <a:ext cx="720000" cy="54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4" name="Двойная волна 3">
            <a:hlinkClick r:id="rId14"/>
          </p:cNvPr>
          <p:cNvSpPr/>
          <p:nvPr/>
        </p:nvSpPr>
        <p:spPr>
          <a:xfrm>
            <a:off x="7839384" y="5687217"/>
            <a:ext cx="874440" cy="624132"/>
          </a:xfrm>
          <a:prstGeom prst="doubleWav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Рисунок 7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752" y="69296"/>
            <a:ext cx="1453703" cy="96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5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География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Закрепить понятие о ресурсообеспеченности стран мира;</a:t>
            </a:r>
          </a:p>
          <a:p>
            <a:r>
              <a:rPr lang="ru-RU" dirty="0"/>
              <a:t>Научиться рассчитывать ее показатели;</a:t>
            </a:r>
          </a:p>
          <a:p>
            <a:r>
              <a:rPr lang="ru-RU" dirty="0"/>
              <a:t>Овладеть умениями давать сравнительную оценку ресурсообеспеченности отдельных стран с помощью статистических данных.</a:t>
            </a:r>
            <a:endParaRPr lang="uk-UA" dirty="0"/>
          </a:p>
        </p:txBody>
      </p:sp>
      <p:sp>
        <p:nvSpPr>
          <p:cNvPr id="5" name="Стрелка: вправо 4">
            <a:hlinkClick r:id="rId2" action="ppaction://hlinksldjump"/>
          </p:cNvPr>
          <p:cNvSpPr/>
          <p:nvPr/>
        </p:nvSpPr>
        <p:spPr>
          <a:xfrm>
            <a:off x="8316416" y="6056417"/>
            <a:ext cx="504056" cy="40810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80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соотношение между величиной ПР и размерами их использования. </a:t>
            </a:r>
          </a:p>
          <a:p>
            <a:pPr algn="ctr" eaLnBrk="1" hangingPunct="1"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Выражается в количестве лет, на которое хватит данного ресурса, или его запасами на душу населения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Ресурсообеспеченность</a:t>
            </a:r>
            <a:r>
              <a:rPr lang="en-US" dirty="0"/>
              <a:t> </a:t>
            </a:r>
            <a:r>
              <a:rPr lang="ru-RU" sz="4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-</a:t>
            </a:r>
            <a:endParaRPr lang="uk-UA" dirty="0"/>
          </a:p>
        </p:txBody>
      </p:sp>
      <p:sp>
        <p:nvSpPr>
          <p:cNvPr id="5" name="Стрелка: вправо 4">
            <a:hlinkClick r:id="rId2" action="ppaction://hlinksldjump"/>
          </p:cNvPr>
          <p:cNvSpPr/>
          <p:nvPr/>
        </p:nvSpPr>
        <p:spPr>
          <a:xfrm>
            <a:off x="8316416" y="6021288"/>
            <a:ext cx="504056" cy="40810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Определите </a:t>
            </a:r>
            <a:r>
              <a:rPr lang="ru-RU" dirty="0" err="1"/>
              <a:t>ресурсообеспеченность</a:t>
            </a:r>
            <a:r>
              <a:rPr lang="ru-RU" dirty="0"/>
              <a:t> стран топливными ресурсами.</a:t>
            </a:r>
          </a:p>
          <a:p>
            <a:pPr marL="0" indent="0">
              <a:buNone/>
            </a:pPr>
            <a:r>
              <a:rPr lang="ru-RU" dirty="0"/>
              <a:t>Не забудьте, что на показатель ресурсообеспеченности  влияет не только величина запасов ресурсов, но и величина их добычи. </a:t>
            </a:r>
          </a:p>
          <a:p>
            <a:endParaRPr lang="uk-UA" dirty="0"/>
          </a:p>
        </p:txBody>
      </p:sp>
      <p:sp>
        <p:nvSpPr>
          <p:cNvPr id="7" name="Стрелка: влево 6">
            <a:hlinkClick r:id="rId2" action="ppaction://hlinksldjump"/>
          </p:cNvPr>
          <p:cNvSpPr/>
          <p:nvPr/>
        </p:nvSpPr>
        <p:spPr>
          <a:xfrm>
            <a:off x="8100392" y="6069356"/>
            <a:ext cx="432048" cy="360040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3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14712" y="3179342"/>
            <a:ext cx="485556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50800"/>
                <a:latin typeface="Arial" charset="0"/>
              </a:rPr>
              <a:t>объем добычи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20782" y="4653136"/>
            <a:ext cx="721300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50800"/>
                <a:latin typeface="Arkhive" pitchFamily="34" charset="0"/>
              </a:rPr>
              <a:t>(количество лет,</a:t>
            </a:r>
          </a:p>
          <a:p>
            <a:pPr algn="ctr">
              <a:defRPr/>
            </a:pPr>
            <a:r>
              <a:rPr lang="ru-RU" sz="4000" b="1" dirty="0">
                <a:ln w="50800"/>
                <a:latin typeface="Arkhive" pitchFamily="34" charset="0"/>
              </a:rPr>
              <a:t> на которое страна обеспечена)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78784"/>
            <a:ext cx="8362351" cy="1439035"/>
          </a:xfrm>
        </p:spPr>
        <p:txBody>
          <a:bodyPr>
            <a:normAutofit/>
          </a:bodyPr>
          <a:lstStyle/>
          <a:p>
            <a:r>
              <a:rPr lang="ru-RU" altLang="uk-UA" dirty="0"/>
              <a:t>Построение математической модели</a:t>
            </a:r>
            <a:endParaRPr lang="uk-UA" dirty="0"/>
          </a:p>
        </p:txBody>
      </p:sp>
      <p:sp>
        <p:nvSpPr>
          <p:cNvPr id="10" name="Стрелка: вправо 9">
            <a:hlinkClick r:id="rId2" action="ppaction://hlinksldjump"/>
          </p:cNvPr>
          <p:cNvSpPr/>
          <p:nvPr/>
        </p:nvSpPr>
        <p:spPr>
          <a:xfrm>
            <a:off x="8316416" y="6021288"/>
            <a:ext cx="504056" cy="40810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856403"/>
            <a:ext cx="173477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</a:t>
            </a: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=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92504" y="1622233"/>
            <a:ext cx="669997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50800"/>
                <a:latin typeface="Arial" charset="0"/>
              </a:rPr>
              <a:t>разведанные запасы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67843" y="2852936"/>
            <a:ext cx="6624637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98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18641" y="3212976"/>
            <a:ext cx="647773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50800"/>
                <a:latin typeface="Arkhive" pitchFamily="34" charset="0"/>
              </a:rPr>
              <a:t>численность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3470" y="4653136"/>
            <a:ext cx="846763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50800"/>
                <a:latin typeface="Arkhive" pitchFamily="34" charset="0"/>
              </a:rPr>
              <a:t>(обеспеченность на душу населения)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78784"/>
            <a:ext cx="8362351" cy="1439035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7609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7609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uk-UA"/>
              <a:t>Построение математической модели</a:t>
            </a:r>
            <a:endParaRPr lang="uk-UA" dirty="0"/>
          </a:p>
        </p:txBody>
      </p:sp>
      <p:sp>
        <p:nvSpPr>
          <p:cNvPr id="10" name="Стрелка: влево 9">
            <a:hlinkClick r:id="rId2" action="ppaction://hlinksldjump"/>
          </p:cNvPr>
          <p:cNvSpPr/>
          <p:nvPr/>
        </p:nvSpPr>
        <p:spPr>
          <a:xfrm>
            <a:off x="8237780" y="6071137"/>
            <a:ext cx="432048" cy="360040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212052"/>
            <a:ext cx="173477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Р</a:t>
            </a: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=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86779" y="2208349"/>
            <a:ext cx="208101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50800"/>
                <a:latin typeface="Arkhive" pitchFamily="34" charset="0"/>
              </a:rPr>
              <a:t>запасы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45191" y="3212976"/>
            <a:ext cx="6624637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53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uk-UA" dirty="0"/>
              <a:t>Алгоритмизация - построение алгоритма.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Переменные </a:t>
            </a:r>
            <a:r>
              <a:rPr lang="en-US" dirty="0"/>
              <a:t>z (</a:t>
            </a:r>
            <a:r>
              <a:rPr lang="ru-RU" dirty="0"/>
              <a:t>запасы), </a:t>
            </a:r>
            <a:r>
              <a:rPr lang="en-US" dirty="0"/>
              <a:t>d </a:t>
            </a:r>
            <a:r>
              <a:rPr lang="ru-RU" dirty="0"/>
              <a:t>(добыча), Р (</a:t>
            </a:r>
            <a:r>
              <a:rPr lang="ru-RU" dirty="0" err="1"/>
              <a:t>ресурсообеспеченность</a:t>
            </a:r>
            <a:r>
              <a:rPr lang="ru-RU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Ввод данных </a:t>
            </a:r>
            <a:r>
              <a:rPr lang="en-US" dirty="0"/>
              <a:t>z, 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z:= z * 1000 (</a:t>
            </a:r>
            <a:r>
              <a:rPr lang="ru-RU" dirty="0"/>
              <a:t>перевод млрд в млн)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P:=z/d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Вывод результата </a:t>
            </a:r>
            <a:r>
              <a:rPr lang="en-US" dirty="0"/>
              <a:t>P</a:t>
            </a:r>
          </a:p>
          <a:p>
            <a:pPr marL="514350" indent="-514350">
              <a:buFont typeface="+mj-lt"/>
              <a:buAutoNum type="arabicPeriod"/>
            </a:pPr>
            <a:endParaRPr lang="uk-UA" dirty="0"/>
          </a:p>
        </p:txBody>
      </p:sp>
      <p:sp>
        <p:nvSpPr>
          <p:cNvPr id="5" name="Стрелка: влево 4">
            <a:hlinkClick r:id="rId2" action="ppaction://hlinksldjump"/>
          </p:cNvPr>
          <p:cNvSpPr/>
          <p:nvPr/>
        </p:nvSpPr>
        <p:spPr>
          <a:xfrm>
            <a:off x="8237780" y="6071137"/>
            <a:ext cx="432048" cy="360040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6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cap="none" dirty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Ответьте самостоятельно в тетради на предложенные вопросы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832414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uk-UA" sz="3200" dirty="0"/>
              <a:t>Написание задачи на языке программирования. </a:t>
            </a:r>
            <a:br>
              <a:rPr lang="ru-RU" altLang="uk-UA" sz="3200" dirty="0"/>
            </a:br>
            <a:r>
              <a:rPr lang="ru-RU" altLang="uk-UA" sz="3200" dirty="0"/>
              <a:t>Работа за компьютером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/>
              <a:t>Помни правила техники безопасности.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Создай проект.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Разработай форму Калькулятор </a:t>
            </a:r>
            <a:r>
              <a:rPr lang="ru-RU" dirty="0" err="1"/>
              <a:t>ресурсообеспеченность</a:t>
            </a:r>
            <a:r>
              <a:rPr lang="ru-RU" dirty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Напиши процедуру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Проверь работу Калькулятора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Вычислить с помощью Калькулятора </a:t>
            </a:r>
            <a:r>
              <a:rPr lang="ru-RU" dirty="0" err="1"/>
              <a:t>ресурсообеспеченности</a:t>
            </a:r>
            <a:r>
              <a:rPr lang="ru-RU" dirty="0"/>
              <a:t> и внести данные в таблицу</a:t>
            </a:r>
          </a:p>
        </p:txBody>
      </p:sp>
      <p:sp>
        <p:nvSpPr>
          <p:cNvPr id="4" name="Стрелка: влево 3">
            <a:hlinkClick r:id="rId2" action="ppaction://hlinksldjump"/>
          </p:cNvPr>
          <p:cNvSpPr/>
          <p:nvPr/>
        </p:nvSpPr>
        <p:spPr>
          <a:xfrm>
            <a:off x="8237780" y="6071137"/>
            <a:ext cx="432048" cy="360040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45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155"/>
            <a:ext cx="7886700" cy="1325563"/>
          </a:xfrm>
        </p:spPr>
        <p:txBody>
          <a:bodyPr/>
          <a:lstStyle/>
          <a:p>
            <a:r>
              <a:rPr lang="ru-RU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Домашнее задание</a:t>
            </a:r>
          </a:p>
        </p:txBody>
      </p:sp>
      <p:sp>
        <p:nvSpPr>
          <p:cNvPr id="13" name="Дата 4"/>
          <p:cNvSpPr>
            <a:spLocks noGrp="1"/>
          </p:cNvSpPr>
          <p:nvPr>
            <p:ph type="dt" sz="half" idx="10"/>
          </p:nvPr>
        </p:nvSpPr>
        <p:spPr>
          <a:xfrm>
            <a:off x="-794084" y="731990"/>
            <a:ext cx="2057400" cy="365125"/>
          </a:xfrm>
        </p:spPr>
        <p:txBody>
          <a:bodyPr/>
          <a:lstStyle/>
          <a:p>
            <a:fld id="{9F24D241-A27A-4CD3-953E-F8A78D635564}" type="datetime1">
              <a:rPr lang="ru-RU" sz="1800" b="1" smtClean="0">
                <a:solidFill>
                  <a:schemeClr val="bg1">
                    <a:lumMod val="95000"/>
                  </a:schemeClr>
                </a:solidFill>
              </a:rPr>
              <a:t>17.11.2016</a:t>
            </a:fld>
            <a:endParaRPr lang="ru-RU" sz="1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Прямоугольник с двумя усеченными соседними углами 3"/>
          <p:cNvSpPr/>
          <p:nvPr/>
        </p:nvSpPr>
        <p:spPr>
          <a:xfrm>
            <a:off x="1028700" y="1692321"/>
            <a:ext cx="5890715" cy="4454321"/>
          </a:xfrm>
          <a:prstGeom prst="snip2Same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Оценка ресурсообеспеченности отдельных стран некоторыми видами минерального сырья на душу населения</a:t>
            </a:r>
          </a:p>
        </p:txBody>
      </p:sp>
      <p:pic>
        <p:nvPicPr>
          <p:cNvPr id="1026" name="Picture 2" descr="http://img3.wikia.nocookie.net/__cb20140428050001/rrc-kor/ru/images/8/83/%D0%9E%D0%BA_%D1%81%D0%BC%D0%B0%D0%B9%D0%B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55" y="3984467"/>
            <a:ext cx="285750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0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339896"/>
            <a:ext cx="6470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584332"/>
                </a:solidFill>
              </a:rPr>
              <a:t>До </a:t>
            </a:r>
            <a:r>
              <a:rPr lang="ru-RU" sz="4800" b="1" dirty="0">
                <a:solidFill>
                  <a:srgbClr val="584332"/>
                </a:solidFill>
              </a:rPr>
              <a:t>новых</a:t>
            </a:r>
            <a:r>
              <a:rPr lang="uk-UA" sz="4800" b="1" dirty="0">
                <a:solidFill>
                  <a:srgbClr val="584332"/>
                </a:solidFill>
              </a:rPr>
              <a:t> </a:t>
            </a:r>
            <a:r>
              <a:rPr lang="ru-RU" sz="4800" b="1" dirty="0">
                <a:solidFill>
                  <a:srgbClr val="584332"/>
                </a:solidFill>
              </a:rPr>
              <a:t>встреч</a:t>
            </a:r>
            <a:r>
              <a:rPr lang="uk-UA" sz="4800" b="1" dirty="0">
                <a:solidFill>
                  <a:srgbClr val="584332"/>
                </a:solidFill>
              </a:rPr>
              <a:t>!</a:t>
            </a:r>
            <a:endParaRPr lang="ru-RU" sz="4800" b="1" dirty="0">
              <a:solidFill>
                <a:srgbClr val="584332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-673769" y="755395"/>
            <a:ext cx="2057400" cy="365125"/>
          </a:xfrm>
        </p:spPr>
        <p:txBody>
          <a:bodyPr/>
          <a:lstStyle/>
          <a:p>
            <a:fld id="{9F24D241-A27A-4CD3-953E-F8A78D635564}" type="datetime1">
              <a:rPr lang="ru-RU" sz="1800" b="1" smtClean="0">
                <a:solidFill>
                  <a:schemeClr val="bg1">
                    <a:lumMod val="95000"/>
                  </a:schemeClr>
                </a:solidFill>
              </a:rPr>
              <a:t>17.11.2016</a:t>
            </a:fld>
            <a:endParaRPr lang="ru-RU" sz="1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3314" name="Picture 2" descr="http://www.tvoyakniga.ru/images/forum_uploads/20100928123711-smayl_2014112621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4" y="1120520"/>
            <a:ext cx="5465301" cy="546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67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7982" y="450376"/>
            <a:ext cx="5199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584332"/>
                </a:solidFill>
                <a:effectLst/>
                <a:uLnTx/>
                <a:uFillTx/>
              </a:rPr>
              <a:t>Реши ребус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6300" y="5153687"/>
            <a:ext cx="8096250" cy="830997"/>
          </a:xfrm>
          <a:prstGeom prst="rect">
            <a:avLst/>
          </a:prstGeom>
          <a:solidFill>
            <a:srgbClr val="765A4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Де вода там і верба</a:t>
            </a:r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-738970" y="812942"/>
            <a:ext cx="2057400" cy="365125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4D241-A27A-4CD3-953E-F8A78D635564}" type="datetime1">
              <a:rPr kumimoji="0" lang="ru-RU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17.11.2016</a:t>
            </a:fld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050" name="Picture 2" descr="Ребус-фраза - Ребус №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380" y="1717840"/>
            <a:ext cx="5715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1. </a:t>
            </a:r>
            <a:r>
              <a:rPr lang="ru-RU" dirty="0">
                <a:effectLst/>
              </a:rPr>
              <a:t>Алгоритм называется линейным, если:</a:t>
            </a:r>
            <a:endParaRPr lang="ru-RU" dirty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составлен так, что его выполнение предполагает многократное выполнение одних и тех же действий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последовательность выполнения команд зависит от выполнения некоторых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его команды выполняются в порядке их естественного следования друг за другом независимо от каких-либо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включает в себя вспомогательный алгоритм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2. Алгоритм называется циклическим, если: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составлен так, что его выполнение предполагает многократное выполнение одних и тех же действий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последовательность выполнения команд зависит от выполнения некоторых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его команды выполняются в порядке их естественного следования друг за другом независимо от каких-либо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представлен в табличной форме</a:t>
            </a:r>
          </a:p>
        </p:txBody>
      </p:sp>
    </p:spTree>
    <p:extLst>
      <p:ext uri="{BB962C8B-B14F-4D97-AF65-F5344CB8AC3E}">
        <p14:creationId xmlns:p14="http://schemas.microsoft.com/office/powerpoint/2010/main" val="2895650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3. </a:t>
            </a:r>
            <a:r>
              <a:rPr lang="ru-RU" dirty="0">
                <a:effectLst/>
              </a:rPr>
              <a:t>Алгоритм называется разветвляющимся, если: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составлен так, что его выполнение предполагает многократное выполнение одних и тех же действий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последовательность выполнения команд зависит от выполнения некоторых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его команды выполняются в порядке их естественного следования друг за другом независимо от каких-либо условий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ru-RU" dirty="0"/>
              <a:t>он включает в себя вспомогательный алгоритм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19023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4. </a:t>
            </a:r>
            <a:r>
              <a:rPr lang="ru-RU" dirty="0">
                <a:effectLst/>
              </a:rPr>
              <a:t>Чему будет равно значение переменной </a:t>
            </a:r>
            <a:r>
              <a:rPr lang="en-US" dirty="0">
                <a:effectLst/>
              </a:rPr>
              <a:t>s</a:t>
            </a:r>
            <a:r>
              <a:rPr lang="ru-RU" dirty="0">
                <a:effectLst/>
              </a:rPr>
              <a:t>, если </a:t>
            </a:r>
            <a:r>
              <a:rPr lang="en-US" dirty="0">
                <a:effectLst/>
              </a:rPr>
              <a:t>a</a:t>
            </a:r>
            <a:r>
              <a:rPr lang="ru-RU" dirty="0">
                <a:effectLst/>
              </a:rPr>
              <a:t>=5,  </a:t>
            </a:r>
            <a:r>
              <a:rPr lang="en-US" dirty="0">
                <a:effectLst/>
              </a:rPr>
              <a:t>b</a:t>
            </a:r>
            <a:r>
              <a:rPr lang="ru-RU" dirty="0">
                <a:effectLst/>
              </a:rPr>
              <a:t>=7?</a:t>
            </a:r>
            <a:endParaRPr lang="uk-UA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627784" y="1644325"/>
            <a:ext cx="3816424" cy="4623514"/>
            <a:chOff x="2627784" y="1644325"/>
            <a:chExt cx="3816424" cy="4623514"/>
          </a:xfrm>
        </p:grpSpPr>
        <p:sp>
          <p:nvSpPr>
            <p:cNvPr id="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2627784" y="1644325"/>
              <a:ext cx="3312368" cy="4623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Oval 12"/>
            <p:cNvSpPr>
              <a:spLocks noChangeArrowheads="1"/>
            </p:cNvSpPr>
            <p:nvPr/>
          </p:nvSpPr>
          <p:spPr bwMode="auto">
            <a:xfrm>
              <a:off x="3011814" y="1644325"/>
              <a:ext cx="2310359" cy="538645"/>
            </a:xfrm>
            <a:prstGeom prst="ellips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40446" tIns="20224" rIns="40446" bIns="202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Начало</a:t>
              </a:r>
              <a:endPara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2627784" y="2492028"/>
              <a:ext cx="3816424" cy="460055"/>
            </a:xfrm>
            <a:prstGeom prst="flowChartInputOutpu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40446" tIns="20224" rIns="40446" bIns="202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Ввод чисел а и </a:t>
              </a:r>
              <a:r>
                <a:rPr kumimoji="0" lang="en-US" altLang="ru-RU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b</a:t>
              </a:r>
              <a:endParaRPr kumimoji="0" lang="en-US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627784" y="3418320"/>
              <a:ext cx="3816424" cy="76558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40446" tIns="20224" rIns="40446" bIns="202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s=(</a:t>
              </a:r>
              <a:r>
                <a:rPr kumimoji="0" lang="en-US" altLang="ru-RU" sz="24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a+b</a:t>
              </a:r>
              <a:r>
                <a:rPr kumimoji="0" lang="en-US" altLang="ru-RU" sz="24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)/2</a:t>
              </a:r>
              <a:endParaRPr kumimoji="0" lang="en-US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627784" y="4650138"/>
              <a:ext cx="3816424" cy="769113"/>
            </a:xfrm>
            <a:prstGeom prst="flowChartInputOutpu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40446" tIns="20224" rIns="40446" bIns="202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Вывод результата </a:t>
              </a:r>
              <a:endPara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на экран</a:t>
              </a:r>
              <a:endPara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3166309" y="5729194"/>
              <a:ext cx="2310359" cy="538645"/>
            </a:xfrm>
            <a:prstGeom prst="ellips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40446" tIns="20224" rIns="40446" bIns="202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Verdana" pitchFamily="34" charset="0"/>
                </a:rPr>
                <a:t>Конец</a:t>
              </a:r>
              <a:endPara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4245124" y="2184736"/>
              <a:ext cx="0" cy="3072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4245124" y="2953850"/>
              <a:ext cx="0" cy="46447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4245124" y="4187434"/>
              <a:ext cx="0" cy="4627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4"/>
            <p:cNvSpPr>
              <a:spLocks noChangeShapeType="1"/>
            </p:cNvSpPr>
            <p:nvPr/>
          </p:nvSpPr>
          <p:spPr bwMode="auto">
            <a:xfrm>
              <a:off x="4245124" y="5345079"/>
              <a:ext cx="0" cy="3841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55947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412776"/>
          </a:xfrm>
        </p:spPr>
        <p:txBody>
          <a:bodyPr>
            <a:noAutofit/>
          </a:bodyPr>
          <a:lstStyle/>
          <a:p>
            <a:r>
              <a:rPr lang="ru-RU" sz="3600" b="0" dirty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5. </a:t>
            </a:r>
            <a:r>
              <a:rPr lang="ru-RU" sz="3600" dirty="0">
                <a:effectLst/>
              </a:rPr>
              <a:t>Что будет получено в результате выполнения алгоритма, если </a:t>
            </a:r>
            <a:r>
              <a:rPr lang="en-US" sz="3600" dirty="0">
                <a:effectLst/>
              </a:rPr>
              <a:t>A</a:t>
            </a:r>
            <a:r>
              <a:rPr lang="ru-RU" sz="3600" dirty="0">
                <a:effectLst/>
              </a:rPr>
              <a:t>=7, </a:t>
            </a:r>
            <a:r>
              <a:rPr lang="en-US" sz="3600" dirty="0">
                <a:effectLst/>
              </a:rPr>
              <a:t>B</a:t>
            </a:r>
            <a:r>
              <a:rPr lang="ru-RU" sz="3600" dirty="0">
                <a:effectLst/>
              </a:rPr>
              <a:t>=9, </a:t>
            </a:r>
            <a:r>
              <a:rPr lang="en-US" sz="3600" dirty="0">
                <a:effectLst/>
              </a:rPr>
              <a:t>C</a:t>
            </a:r>
            <a:r>
              <a:rPr lang="ru-RU" sz="3600" dirty="0">
                <a:effectLst/>
              </a:rPr>
              <a:t>=3?</a:t>
            </a:r>
            <a:endParaRPr lang="uk-UA" sz="36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3" t="33163" r="45086" b="33208"/>
          <a:stretch/>
        </p:blipFill>
        <p:spPr bwMode="auto">
          <a:xfrm>
            <a:off x="1547664" y="1639470"/>
            <a:ext cx="6192688" cy="486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2644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2506290"/>
          </a:xfrm>
        </p:spPr>
        <p:txBody>
          <a:bodyPr>
            <a:noAutofit/>
          </a:bodyPr>
          <a:lstStyle/>
          <a:p>
            <a:r>
              <a:rPr lang="en-US" sz="3200" dirty="0"/>
              <a:t>6. </a:t>
            </a:r>
            <a:r>
              <a:rPr lang="ru-RU" sz="3200" dirty="0"/>
              <a:t>Функция нахождение целой части </a:t>
            </a:r>
            <a:r>
              <a:rPr lang="en-US" sz="3200" dirty="0"/>
              <a:t>x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360436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round(x);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cos(x);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err="1"/>
              <a:t>trunc</a:t>
            </a:r>
            <a:r>
              <a:rPr lang="en-US" dirty="0"/>
              <a:t>(x);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Image;</a:t>
            </a:r>
          </a:p>
        </p:txBody>
      </p:sp>
    </p:spTree>
    <p:extLst>
      <p:ext uri="{BB962C8B-B14F-4D97-AF65-F5344CB8AC3E}">
        <p14:creationId xmlns:p14="http://schemas.microsoft.com/office/powerpoint/2010/main" val="3945063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7. </a:t>
            </a:r>
            <a:r>
              <a:rPr lang="ru-RU" sz="3200" dirty="0"/>
              <a:t>Функция, которая преобразовывает строку в действительное число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sqrt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err="1"/>
              <a:t>StrToFloat</a:t>
            </a: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div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err="1"/>
              <a:t>StrToInt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56193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ОБЛАКА И ГЛОБ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ОБЛАКА И ГЛОБУС</Template>
  <TotalTime>851</TotalTime>
  <Words>593</Words>
  <Application>Microsoft Office PowerPoint</Application>
  <PresentationFormat>Экран (4:3)</PresentationFormat>
  <Paragraphs>121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Adventure</vt:lpstr>
      <vt:lpstr>Arial</vt:lpstr>
      <vt:lpstr>Arkhive</vt:lpstr>
      <vt:lpstr>Calibri</vt:lpstr>
      <vt:lpstr>Century Gothic</vt:lpstr>
      <vt:lpstr>Times New Roman</vt:lpstr>
      <vt:lpstr>Verdana</vt:lpstr>
      <vt:lpstr>Wingdings 3</vt:lpstr>
      <vt:lpstr>Презентация ОБЛАКА И ГЛОБУС</vt:lpstr>
      <vt:lpstr>Легкий дым</vt:lpstr>
      <vt:lpstr>ПР№6. Построение линейных алгоритмов  и их реализация в программах (проектах)  Калькулятор  ресурсообеспеченности</vt:lpstr>
      <vt:lpstr>Ответьте самостоятельно в тетради на предложенные вопросы</vt:lpstr>
      <vt:lpstr>1. Алгоритм называется линейным, если:</vt:lpstr>
      <vt:lpstr>2. Алгоритм называется циклическим, если:</vt:lpstr>
      <vt:lpstr>3. Алгоритм называется разветвляющимся, если:</vt:lpstr>
      <vt:lpstr>4. Чему будет равно значение переменной s, если a=5,  b=7?</vt:lpstr>
      <vt:lpstr>5. Что будет получено в результате выполнения алгоритма, если A=7, B=9, C=3?</vt:lpstr>
      <vt:lpstr>6. Функция нахождение целой части x </vt:lpstr>
      <vt:lpstr>7. Функция, которая преобразовывает строку в действительное число </vt:lpstr>
      <vt:lpstr> 8. Функция, которая преобразовывает вещественное число в строку</vt:lpstr>
      <vt:lpstr>Ответы</vt:lpstr>
      <vt:lpstr>Линейные алгоритмы - </vt:lpstr>
      <vt:lpstr>Этапы решения задач на компьютере</vt:lpstr>
      <vt:lpstr>География</vt:lpstr>
      <vt:lpstr>Ресурсообеспеченность -</vt:lpstr>
      <vt:lpstr>Задача</vt:lpstr>
      <vt:lpstr>Построение математической модели</vt:lpstr>
      <vt:lpstr>Презентация PowerPoint</vt:lpstr>
      <vt:lpstr>Алгоритмизация - построение алгоритма.</vt:lpstr>
      <vt:lpstr>Написание задачи на языке программирования.  Работа за компьютером</vt:lpstr>
      <vt:lpstr>Домашнее задание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Ирина Захарова</cp:lastModifiedBy>
  <cp:revision>52</cp:revision>
  <dcterms:created xsi:type="dcterms:W3CDTF">2011-07-31T17:09:33Z</dcterms:created>
  <dcterms:modified xsi:type="dcterms:W3CDTF">2016-11-17T21:05:52Z</dcterms:modified>
</cp:coreProperties>
</file>