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78" r:id="rId13"/>
    <p:sldId id="267" r:id="rId14"/>
    <p:sldId id="268" r:id="rId15"/>
    <p:sldId id="282" r:id="rId16"/>
    <p:sldId id="271" r:id="rId17"/>
    <p:sldId id="269" r:id="rId18"/>
    <p:sldId id="281" r:id="rId19"/>
    <p:sldId id="280" r:id="rId20"/>
    <p:sldId id="270" r:id="rId21"/>
    <p:sldId id="279" r:id="rId22"/>
    <p:sldId id="273" r:id="rId23"/>
    <p:sldId id="274" r:id="rId24"/>
    <p:sldId id="275" r:id="rId25"/>
    <p:sldId id="272" r:id="rId26"/>
    <p:sldId id="283" r:id="rId27"/>
    <p:sldId id="277" r:id="rId28"/>
    <p:sldId id="276"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21" autoAdjust="0"/>
    <p:restoredTop sz="94660"/>
  </p:normalViewPr>
  <p:slideViewPr>
    <p:cSldViewPr snapToGrid="0">
      <p:cViewPr varScale="1">
        <p:scale>
          <a:sx n="74" d="100"/>
          <a:sy n="74" d="100"/>
        </p:scale>
        <p:origin x="127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6A278A85-B135-461D-AD5C-5C06E1206A46}" type="datetimeFigureOut">
              <a:rPr lang="ru-RU" smtClean="0"/>
              <a:t>06.02.2017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F617FE-A18D-4C43-A0E7-AA7BEE647DB2}" type="slidenum">
              <a:rPr lang="ru-RU" smtClean="0"/>
              <a:t>‹#›</a:t>
            </a:fld>
            <a:endParaRPr lang="ru-RU"/>
          </a:p>
        </p:txBody>
      </p:sp>
    </p:spTree>
    <p:extLst>
      <p:ext uri="{BB962C8B-B14F-4D97-AF65-F5344CB8AC3E}">
        <p14:creationId xmlns:p14="http://schemas.microsoft.com/office/powerpoint/2010/main" val="11864462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A278A85-B135-461D-AD5C-5C06E1206A46}" type="datetimeFigureOut">
              <a:rPr lang="ru-RU" smtClean="0"/>
              <a:t>06.02.2017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F617FE-A18D-4C43-A0E7-AA7BEE647DB2}" type="slidenum">
              <a:rPr lang="ru-RU" smtClean="0"/>
              <a:t>‹#›</a:t>
            </a:fld>
            <a:endParaRPr lang="ru-RU"/>
          </a:p>
        </p:txBody>
      </p:sp>
    </p:spTree>
    <p:extLst>
      <p:ext uri="{BB962C8B-B14F-4D97-AF65-F5344CB8AC3E}">
        <p14:creationId xmlns:p14="http://schemas.microsoft.com/office/powerpoint/2010/main" val="34498340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A278A85-B135-461D-AD5C-5C06E1206A46}" type="datetimeFigureOut">
              <a:rPr lang="ru-RU" smtClean="0"/>
              <a:t>06.02.2017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F617FE-A18D-4C43-A0E7-AA7BEE647DB2}" type="slidenum">
              <a:rPr lang="ru-RU" smtClean="0"/>
              <a:t>‹#›</a:t>
            </a:fld>
            <a:endParaRPr lang="ru-RU"/>
          </a:p>
        </p:txBody>
      </p:sp>
    </p:spTree>
    <p:extLst>
      <p:ext uri="{BB962C8B-B14F-4D97-AF65-F5344CB8AC3E}">
        <p14:creationId xmlns:p14="http://schemas.microsoft.com/office/powerpoint/2010/main" val="317356792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A278A85-B135-461D-AD5C-5C06E1206A46}" type="datetimeFigureOut">
              <a:rPr lang="ru-RU" smtClean="0"/>
              <a:t>06.02.2017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F617FE-A18D-4C43-A0E7-AA7BEE647DB2}" type="slidenum">
              <a:rPr lang="ru-RU" smtClean="0"/>
              <a:t>‹#›</a:t>
            </a:fld>
            <a:endParaRPr lang="ru-RU"/>
          </a:p>
        </p:txBody>
      </p:sp>
    </p:spTree>
    <p:extLst>
      <p:ext uri="{BB962C8B-B14F-4D97-AF65-F5344CB8AC3E}">
        <p14:creationId xmlns:p14="http://schemas.microsoft.com/office/powerpoint/2010/main" val="5926807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A278A85-B135-461D-AD5C-5C06E1206A46}" type="datetimeFigureOut">
              <a:rPr lang="ru-RU" smtClean="0"/>
              <a:t>06.02.2017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F617FE-A18D-4C43-A0E7-AA7BEE647DB2}" type="slidenum">
              <a:rPr lang="ru-RU" smtClean="0"/>
              <a:t>‹#›</a:t>
            </a:fld>
            <a:endParaRPr lang="ru-RU"/>
          </a:p>
        </p:txBody>
      </p:sp>
    </p:spTree>
    <p:extLst>
      <p:ext uri="{BB962C8B-B14F-4D97-AF65-F5344CB8AC3E}">
        <p14:creationId xmlns:p14="http://schemas.microsoft.com/office/powerpoint/2010/main" val="15982155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6A278A85-B135-461D-AD5C-5C06E1206A46}" type="datetimeFigureOut">
              <a:rPr lang="ru-RU" smtClean="0"/>
              <a:t>06.02.2017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4F617FE-A18D-4C43-A0E7-AA7BEE647DB2}" type="slidenum">
              <a:rPr lang="ru-RU" smtClean="0"/>
              <a:t>‹#›</a:t>
            </a:fld>
            <a:endParaRPr lang="ru-RU"/>
          </a:p>
        </p:txBody>
      </p:sp>
    </p:spTree>
    <p:extLst>
      <p:ext uri="{BB962C8B-B14F-4D97-AF65-F5344CB8AC3E}">
        <p14:creationId xmlns:p14="http://schemas.microsoft.com/office/powerpoint/2010/main" val="16717467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6A278A85-B135-461D-AD5C-5C06E1206A46}" type="datetimeFigureOut">
              <a:rPr lang="ru-RU" smtClean="0"/>
              <a:t>06.02.2017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4F617FE-A18D-4C43-A0E7-AA7BEE647DB2}" type="slidenum">
              <a:rPr lang="ru-RU" smtClean="0"/>
              <a:t>‹#›</a:t>
            </a:fld>
            <a:endParaRPr lang="ru-RU"/>
          </a:p>
        </p:txBody>
      </p:sp>
    </p:spTree>
    <p:extLst>
      <p:ext uri="{BB962C8B-B14F-4D97-AF65-F5344CB8AC3E}">
        <p14:creationId xmlns:p14="http://schemas.microsoft.com/office/powerpoint/2010/main" val="27337701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6A278A85-B135-461D-AD5C-5C06E1206A46}" type="datetimeFigureOut">
              <a:rPr lang="ru-RU" smtClean="0"/>
              <a:t>06.02.2017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4F617FE-A18D-4C43-A0E7-AA7BEE647DB2}" type="slidenum">
              <a:rPr lang="ru-RU" smtClean="0"/>
              <a:t>‹#›</a:t>
            </a:fld>
            <a:endParaRPr lang="ru-RU"/>
          </a:p>
        </p:txBody>
      </p:sp>
    </p:spTree>
    <p:extLst>
      <p:ext uri="{BB962C8B-B14F-4D97-AF65-F5344CB8AC3E}">
        <p14:creationId xmlns:p14="http://schemas.microsoft.com/office/powerpoint/2010/main" val="27558095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278A85-B135-461D-AD5C-5C06E1206A46}" type="datetimeFigureOut">
              <a:rPr lang="ru-RU" smtClean="0"/>
              <a:t>06.02.2017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4F617FE-A18D-4C43-A0E7-AA7BEE647DB2}" type="slidenum">
              <a:rPr lang="ru-RU" smtClean="0"/>
              <a:t>‹#›</a:t>
            </a:fld>
            <a:endParaRPr lang="ru-RU"/>
          </a:p>
        </p:txBody>
      </p:sp>
    </p:spTree>
    <p:extLst>
      <p:ext uri="{BB962C8B-B14F-4D97-AF65-F5344CB8AC3E}">
        <p14:creationId xmlns:p14="http://schemas.microsoft.com/office/powerpoint/2010/main" val="20370527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6A278A85-B135-461D-AD5C-5C06E1206A46}" type="datetimeFigureOut">
              <a:rPr lang="ru-RU" smtClean="0"/>
              <a:t>06.02.2017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4F617FE-A18D-4C43-A0E7-AA7BEE647DB2}" type="slidenum">
              <a:rPr lang="ru-RU" smtClean="0"/>
              <a:t>‹#›</a:t>
            </a:fld>
            <a:endParaRPr lang="ru-RU"/>
          </a:p>
        </p:txBody>
      </p:sp>
    </p:spTree>
    <p:extLst>
      <p:ext uri="{BB962C8B-B14F-4D97-AF65-F5344CB8AC3E}">
        <p14:creationId xmlns:p14="http://schemas.microsoft.com/office/powerpoint/2010/main" val="17225968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6A278A85-B135-461D-AD5C-5C06E1206A46}" type="datetimeFigureOut">
              <a:rPr lang="ru-RU" smtClean="0"/>
              <a:t>06.02.2017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4F617FE-A18D-4C43-A0E7-AA7BEE647DB2}" type="slidenum">
              <a:rPr lang="ru-RU" smtClean="0"/>
              <a:t>‹#›</a:t>
            </a:fld>
            <a:endParaRPr lang="ru-RU"/>
          </a:p>
        </p:txBody>
      </p:sp>
    </p:spTree>
    <p:extLst>
      <p:ext uri="{BB962C8B-B14F-4D97-AF65-F5344CB8AC3E}">
        <p14:creationId xmlns:p14="http://schemas.microsoft.com/office/powerpoint/2010/main" val="18861546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278A85-B135-461D-AD5C-5C06E1206A46}" type="datetimeFigureOut">
              <a:rPr lang="ru-RU" smtClean="0"/>
              <a:t>06.02.2017</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F617FE-A18D-4C43-A0E7-AA7BEE647DB2}" type="slidenum">
              <a:rPr lang="ru-RU" smtClean="0"/>
              <a:t>‹#›</a:t>
            </a:fld>
            <a:endParaRPr lang="ru-RU"/>
          </a:p>
        </p:txBody>
      </p:sp>
    </p:spTree>
    <p:extLst>
      <p:ext uri="{BB962C8B-B14F-4D97-AF65-F5344CB8AC3E}">
        <p14:creationId xmlns:p14="http://schemas.microsoft.com/office/powerpoint/2010/main" val="21339032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g"/><Relationship Id="rId7" Type="http://schemas.openxmlformats.org/officeDocument/2006/relationships/image" Target="../media/image29.jp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jpg"/><Relationship Id="rId4" Type="http://schemas.openxmlformats.org/officeDocument/2006/relationships/image" Target="../media/image26.jpg"/></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g"/><Relationship Id="rId7" Type="http://schemas.openxmlformats.org/officeDocument/2006/relationships/image" Target="../media/image35.jp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pg"/></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jpeg"/><Relationship Id="rId18" Type="http://schemas.openxmlformats.org/officeDocument/2006/relationships/image" Target="../media/image50.png"/><Relationship Id="rId3" Type="http://schemas.microsoft.com/office/2007/relationships/hdphoto" Target="../media/hdphoto1.wdp"/><Relationship Id="rId7" Type="http://schemas.microsoft.com/office/2007/relationships/hdphoto" Target="../media/hdphoto3.wdp"/><Relationship Id="rId12" Type="http://schemas.openxmlformats.org/officeDocument/2006/relationships/image" Target="../media/image46.jpeg"/><Relationship Id="rId17" Type="http://schemas.microsoft.com/office/2007/relationships/hdphoto" Target="../media/hdphoto5.wdp"/><Relationship Id="rId2" Type="http://schemas.openxmlformats.org/officeDocument/2006/relationships/image" Target="../media/image39.png"/><Relationship Id="rId16"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45.png"/><Relationship Id="rId5" Type="http://schemas.microsoft.com/office/2007/relationships/hdphoto" Target="../media/hdphoto2.wdp"/><Relationship Id="rId15" Type="http://schemas.microsoft.com/office/2007/relationships/hdphoto" Target="../media/hdphoto4.wdp"/><Relationship Id="rId10" Type="http://schemas.openxmlformats.org/officeDocument/2006/relationships/image" Target="../media/image44.jpeg"/><Relationship Id="rId19" Type="http://schemas.microsoft.com/office/2007/relationships/hdphoto" Target="../media/hdphoto6.wdp"/><Relationship Id="rId4" Type="http://schemas.openxmlformats.org/officeDocument/2006/relationships/image" Target="../media/image40.png"/><Relationship Id="rId9" Type="http://schemas.openxmlformats.org/officeDocument/2006/relationships/image" Target="../media/image43.png"/><Relationship Id="rId1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46.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9.jpeg"/></Relationships>
</file>

<file path=ppt/slides/_rels/slide25.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Картинки по запросу христианская этика"/>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3467"/>
          <a:stretch/>
        </p:blipFill>
        <p:spPr bwMode="auto">
          <a:xfrm>
            <a:off x="2306346" y="2039327"/>
            <a:ext cx="4725519" cy="4044703"/>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614361" y="849858"/>
            <a:ext cx="5915274" cy="830997"/>
          </a:xfrm>
          <a:prstGeom prst="rect">
            <a:avLst/>
          </a:prstGeom>
        </p:spPr>
        <p:txBody>
          <a:bodyPr wrap="none">
            <a:spAutoFit/>
          </a:bodyPr>
          <a:lstStyle/>
          <a:p>
            <a:pPr algn="ctr"/>
            <a:r>
              <a:rPr lang="en-US" sz="4800" b="1" dirty="0" smtClean="0">
                <a:solidFill>
                  <a:srgbClr val="333333"/>
                </a:solidFill>
                <a:latin typeface="Matura MT Script Capitals" panose="03020802060602070202" pitchFamily="66" charset="0"/>
              </a:rPr>
              <a:t>God</a:t>
            </a:r>
            <a:r>
              <a:rPr lang="ru-RU" sz="4800" b="1" dirty="0" smtClean="0">
                <a:solidFill>
                  <a:srgbClr val="333333"/>
                </a:solidFill>
                <a:latin typeface="Matura MT Script Capitals" panose="03020802060602070202" pitchFamily="66" charset="0"/>
              </a:rPr>
              <a:t>,</a:t>
            </a:r>
            <a:r>
              <a:rPr lang="en-US" sz="4800" b="1" dirty="0" smtClean="0">
                <a:solidFill>
                  <a:srgbClr val="333333"/>
                </a:solidFill>
                <a:latin typeface="Matura MT Script Capitals" panose="03020802060602070202" pitchFamily="66" charset="0"/>
              </a:rPr>
              <a:t> Bless Ukraine!</a:t>
            </a:r>
            <a:endParaRPr lang="en-US" sz="4800" b="1" i="0" dirty="0">
              <a:solidFill>
                <a:srgbClr val="333333"/>
              </a:solidFill>
              <a:effectLst/>
              <a:latin typeface="Matura MT Script Capitals" panose="03020802060602070202" pitchFamily="66" charset="0"/>
            </a:endParaRPr>
          </a:p>
        </p:txBody>
      </p:sp>
    </p:spTree>
    <p:extLst>
      <p:ext uri="{BB962C8B-B14F-4D97-AF65-F5344CB8AC3E}">
        <p14:creationId xmlns:p14="http://schemas.microsoft.com/office/powerpoint/2010/main" val="38333874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348" y="931120"/>
            <a:ext cx="7941971" cy="5224981"/>
          </a:xfrm>
          <a:prstGeom prst="rect">
            <a:avLst/>
          </a:prstGeom>
          <a:ln>
            <a:solidFill>
              <a:schemeClr val="bg1"/>
            </a:solidFill>
          </a:ln>
          <a:effectLst>
            <a:outerShdw blurRad="292100" dist="139700" dir="2700000" algn="tl" rotWithShape="0">
              <a:srgbClr val="333333">
                <a:alpha val="65000"/>
              </a:srgbClr>
            </a:outerShdw>
          </a:effectLst>
        </p:spPr>
      </p:pic>
      <p:sp>
        <p:nvSpPr>
          <p:cNvPr id="2" name="Прямоугольник 1"/>
          <p:cNvSpPr/>
          <p:nvPr/>
        </p:nvSpPr>
        <p:spPr>
          <a:xfrm>
            <a:off x="986008" y="597622"/>
            <a:ext cx="7378045" cy="923330"/>
          </a:xfrm>
          <a:prstGeom prst="rect">
            <a:avLst/>
          </a:prstGeom>
          <a:noFill/>
        </p:spPr>
        <p:txBody>
          <a:bodyPr wrap="none" lIns="91440" tIns="45720" rIns="91440" bIns="45720">
            <a:spAutoFit/>
          </a:bodyPr>
          <a:lstStyle/>
          <a:p>
            <a:r>
              <a:rPr lang="en-US" sz="5400" b="1" dirty="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rPr>
              <a:t>Kiev </a:t>
            </a:r>
            <a:r>
              <a:rPr lang="en-US" sz="5400" b="1" dirty="0" err="1">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rPr>
              <a:t>Pechersk</a:t>
            </a:r>
            <a:r>
              <a:rPr lang="en-US" sz="5400" b="1" dirty="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rPr>
              <a:t> </a:t>
            </a:r>
            <a:r>
              <a:rPr lang="en-US" sz="5400" b="1" dirty="0" err="1">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rPr>
              <a:t>Lavra</a:t>
            </a:r>
            <a:endParaRPr lang="en-US" sz="5400" b="1" dirty="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endParaRPr>
          </a:p>
        </p:txBody>
      </p:sp>
    </p:spTree>
    <p:extLst>
      <p:ext uri="{BB962C8B-B14F-4D97-AF65-F5344CB8AC3E}">
        <p14:creationId xmlns:p14="http://schemas.microsoft.com/office/powerpoint/2010/main" val="28077654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882977" y="320956"/>
            <a:ext cx="7378045" cy="923330"/>
          </a:xfrm>
          <a:prstGeom prst="rect">
            <a:avLst/>
          </a:prstGeom>
          <a:noFill/>
        </p:spPr>
        <p:txBody>
          <a:bodyPr wrap="none" lIns="91440" tIns="45720" rIns="91440" bIns="45720">
            <a:spAutoFit/>
          </a:bodyPr>
          <a:lstStyle/>
          <a:p>
            <a:r>
              <a:rPr lang="en-US" sz="5400" b="1" dirty="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rPr>
              <a:t>Kiev </a:t>
            </a:r>
            <a:r>
              <a:rPr lang="en-US" sz="5400" b="1" dirty="0" err="1">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rPr>
              <a:t>Pechersk</a:t>
            </a:r>
            <a:r>
              <a:rPr lang="en-US" sz="5400" b="1" dirty="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rPr>
              <a:t> </a:t>
            </a:r>
            <a:r>
              <a:rPr lang="en-US" sz="5400" b="1" dirty="0" err="1">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rPr>
              <a:t>Lavra</a:t>
            </a:r>
            <a:endParaRPr lang="en-US" sz="5400" b="1" dirty="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488" y="1115498"/>
            <a:ext cx="4005329" cy="2619375"/>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88663" y="1115498"/>
            <a:ext cx="4481848" cy="2619375"/>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88663" y="3734873"/>
            <a:ext cx="4481848" cy="2873981"/>
          </a:xfrm>
          <a:prstGeom prst="rect">
            <a:avLst/>
          </a:prstGeom>
        </p:spPr>
      </p:pic>
      <p:pic>
        <p:nvPicPr>
          <p:cNvPr id="7" name="Рисунок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3488" y="3734872"/>
            <a:ext cx="3915175" cy="2873981"/>
          </a:xfrm>
          <a:prstGeom prst="rect">
            <a:avLst/>
          </a:prstGeom>
        </p:spPr>
      </p:pic>
      <p:pic>
        <p:nvPicPr>
          <p:cNvPr id="8" name="Рисунок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3488" y="1136805"/>
            <a:ext cx="8378255" cy="5472048"/>
          </a:xfrm>
          <a:prstGeom prst="rect">
            <a:avLst/>
          </a:prstGeom>
        </p:spPr>
      </p:pic>
    </p:spTree>
    <p:extLst>
      <p:ext uri="{BB962C8B-B14F-4D97-AF65-F5344CB8AC3E}">
        <p14:creationId xmlns:p14="http://schemas.microsoft.com/office/powerpoint/2010/main" val="304219057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171978" y="766732"/>
            <a:ext cx="7031866" cy="532453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spcAft>
                <a:spcPts val="0"/>
              </a:spcAft>
            </a:pPr>
            <a:r>
              <a:rPr lang="en-US" sz="2000" b="1" dirty="0">
                <a:latin typeface="Times New Roman" panose="02020603050405020304" pitchFamily="18" charset="0"/>
                <a:ea typeface="Calibri" panose="020F0502020204030204" pitchFamily="34" charset="0"/>
                <a:cs typeface="Times New Roman" panose="02020603050405020304" pitchFamily="18" charset="0"/>
              </a:rPr>
              <a:t>Kiev </a:t>
            </a:r>
            <a:r>
              <a:rPr lang="en-US" sz="2000" b="1" dirty="0" err="1">
                <a:latin typeface="Times New Roman" panose="02020603050405020304" pitchFamily="18" charset="0"/>
                <a:ea typeface="Calibri" panose="020F0502020204030204" pitchFamily="34" charset="0"/>
                <a:cs typeface="Times New Roman" panose="02020603050405020304" pitchFamily="18" charset="0"/>
              </a:rPr>
              <a:t>Pechersk</a:t>
            </a:r>
            <a:r>
              <a:rPr lang="en-US" sz="2000" b="1" dirty="0">
                <a:latin typeface="Times New Roman" panose="02020603050405020304" pitchFamily="18" charset="0"/>
                <a:ea typeface="Calibri" panose="020F0502020204030204" pitchFamily="34" charset="0"/>
                <a:cs typeface="Times New Roman" panose="02020603050405020304" pitchFamily="18" charset="0"/>
              </a:rPr>
              <a:t> </a:t>
            </a:r>
            <a:r>
              <a:rPr lang="en-US" sz="2000" b="1" dirty="0" err="1">
                <a:latin typeface="Times New Roman" panose="02020603050405020304" pitchFamily="18" charset="0"/>
                <a:ea typeface="Calibri" panose="020F0502020204030204" pitchFamily="34" charset="0"/>
                <a:cs typeface="Times New Roman" panose="02020603050405020304" pitchFamily="18" charset="0"/>
              </a:rPr>
              <a:t>Lavra</a:t>
            </a:r>
            <a:r>
              <a:rPr lang="en-US" sz="2000" b="1" dirty="0">
                <a:latin typeface="Times New Roman" panose="02020603050405020304" pitchFamily="18" charset="0"/>
                <a:ea typeface="Calibri" panose="020F0502020204030204" pitchFamily="34" charset="0"/>
                <a:cs typeface="Times New Roman" panose="02020603050405020304" pitchFamily="18" charset="0"/>
              </a:rPr>
              <a:t> or Kyiv </a:t>
            </a:r>
            <a:r>
              <a:rPr lang="en-US" sz="2000" b="1" dirty="0" err="1">
                <a:latin typeface="Times New Roman" panose="02020603050405020304" pitchFamily="18" charset="0"/>
                <a:ea typeface="Calibri" panose="020F0502020204030204" pitchFamily="34" charset="0"/>
                <a:cs typeface="Times New Roman" panose="02020603050405020304" pitchFamily="18" charset="0"/>
              </a:rPr>
              <a:t>Pechersk</a:t>
            </a:r>
            <a:r>
              <a:rPr lang="en-US" sz="2000" b="1" dirty="0">
                <a:latin typeface="Times New Roman" panose="02020603050405020304" pitchFamily="18" charset="0"/>
                <a:ea typeface="Calibri" panose="020F0502020204030204" pitchFamily="34" charset="0"/>
                <a:cs typeface="Times New Roman" panose="02020603050405020304" pitchFamily="18" charset="0"/>
              </a:rPr>
              <a:t> </a:t>
            </a:r>
            <a:r>
              <a:rPr lang="en-US" sz="2000" b="1" dirty="0" err="1">
                <a:latin typeface="Times New Roman" panose="02020603050405020304" pitchFamily="18" charset="0"/>
                <a:ea typeface="Calibri" panose="020F0502020204030204" pitchFamily="34" charset="0"/>
                <a:cs typeface="Times New Roman" panose="02020603050405020304" pitchFamily="18" charset="0"/>
              </a:rPr>
              <a:t>Lavra</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US" sz="2000" b="1" dirty="0">
                <a:latin typeface="Times New Roman" panose="02020603050405020304" pitchFamily="18" charset="0"/>
                <a:ea typeface="Calibri" panose="020F0502020204030204" pitchFamily="34" charset="0"/>
                <a:cs typeface="Times New Roman" panose="02020603050405020304" pitchFamily="18" charset="0"/>
              </a:rPr>
              <a:t>(</a:t>
            </a:r>
            <a:r>
              <a:rPr lang="en-US" sz="2000" b="1" dirty="0" err="1">
                <a:latin typeface="Times New Roman" panose="02020603050405020304" pitchFamily="18" charset="0"/>
                <a:ea typeface="Calibri" panose="020F0502020204030204" pitchFamily="34" charset="0"/>
                <a:cs typeface="Times New Roman" panose="02020603050405020304" pitchFamily="18" charset="0"/>
              </a:rPr>
              <a:t>Києво-Печерська</a:t>
            </a:r>
            <a:r>
              <a:rPr lang="en-US" sz="2000" b="1" dirty="0">
                <a:latin typeface="Times New Roman" panose="02020603050405020304" pitchFamily="18" charset="0"/>
                <a:ea typeface="Calibri" panose="020F0502020204030204" pitchFamily="34" charset="0"/>
                <a:cs typeface="Times New Roman" panose="02020603050405020304" pitchFamily="18" charset="0"/>
              </a:rPr>
              <a:t> </a:t>
            </a:r>
            <a:r>
              <a:rPr lang="en-US" sz="2000" b="1" dirty="0" err="1">
                <a:latin typeface="Times New Roman" panose="02020603050405020304" pitchFamily="18" charset="0"/>
                <a:ea typeface="Calibri" panose="020F0502020204030204" pitchFamily="34" charset="0"/>
                <a:cs typeface="Times New Roman" panose="02020603050405020304" pitchFamily="18" charset="0"/>
              </a:rPr>
              <a:t>лавра</a:t>
            </a:r>
            <a:r>
              <a:rPr lang="en-US" sz="2000" b="1" dirty="0">
                <a:latin typeface="Times New Roman" panose="02020603050405020304" pitchFamily="18" charset="0"/>
                <a:ea typeface="Calibri" panose="020F0502020204030204" pitchFamily="34" charset="0"/>
                <a:cs typeface="Times New Roman" panose="02020603050405020304" pitchFamily="18" charset="0"/>
              </a:rPr>
              <a:t>)</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0"/>
              </a:spcAft>
            </a:pPr>
            <a:r>
              <a:rPr lang="en-US" sz="2000" dirty="0" err="1">
                <a:latin typeface="Times New Roman" panose="02020603050405020304" pitchFamily="18" charset="0"/>
                <a:ea typeface="Calibri" panose="020F0502020204030204" pitchFamily="34" charset="0"/>
                <a:cs typeface="Times New Roman" panose="02020603050405020304" pitchFamily="18" charset="0"/>
              </a:rPr>
              <a:t>Аlso</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known as the Kiev Monastery of the Caves, is a historic Orthodox Christian </a:t>
            </a:r>
            <a:r>
              <a:rPr lang="en-US" sz="2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monastery</a:t>
            </a: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which gave its name to one of the city districts where it is located in Kiev.</a:t>
            </a:r>
            <a:endParaRPr lang="ru-RU" sz="20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0"/>
              </a:spcAft>
            </a:pP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Since its foundation as the cave monastery in 1051 the </a:t>
            </a:r>
            <a:r>
              <a:rPr lang="en-US" sz="2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Lavra</a:t>
            </a: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has been a preeminent center of Eastern Orthodox Christianity in Eastern Europe. Together with the Saint Sophia Cathedral, it is inscribed as a UNESCO World Heritage Site. The monastery complex is considered a separate national historic-cultural preserve, the national status to which was granted on 13 March 1996. The </a:t>
            </a:r>
            <a:r>
              <a:rPr lang="en-US" sz="2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Lavra</a:t>
            </a: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is not only located in another part of the city, but is part of a different national sanctuary than Saint Sophia Cathedral. While being a cultural attraction, the monastery is currently active. It was named one of the Seven Wonders of Ukraine on 21 August 2007, based on voting by experts and the internet community</a:t>
            </a:r>
            <a:r>
              <a:rPr lang="en-US" sz="2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endParaRPr lang="ru-RU" sz="20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615120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692" y="579550"/>
            <a:ext cx="7948607" cy="5852346"/>
          </a:xfrm>
          <a:prstGeom prst="rect">
            <a:avLst/>
          </a:prstGeom>
        </p:spPr>
      </p:pic>
      <p:sp>
        <p:nvSpPr>
          <p:cNvPr id="2" name="Прямоугольник 1"/>
          <p:cNvSpPr/>
          <p:nvPr/>
        </p:nvSpPr>
        <p:spPr>
          <a:xfrm>
            <a:off x="1798228" y="365801"/>
            <a:ext cx="5547544" cy="923330"/>
          </a:xfrm>
          <a:prstGeom prst="rect">
            <a:avLst/>
          </a:prstGeom>
          <a:noFill/>
        </p:spPr>
        <p:txBody>
          <a:bodyPr wrap="none" lIns="91440" tIns="45720" rIns="91440" bIns="45720">
            <a:spAutoFit/>
          </a:bodyPr>
          <a:lstStyle/>
          <a:p>
            <a:r>
              <a:rPr lang="en-US" sz="5400" dirty="0" err="1" smtClean="0">
                <a:latin typeface="Cooper Black" panose="0208090404030B020404" pitchFamily="18" charset="0"/>
              </a:rPr>
              <a:t>Pochayiv</a:t>
            </a:r>
            <a:r>
              <a:rPr lang="en-US" sz="5400" dirty="0" smtClean="0">
                <a:latin typeface="Cooper Black" panose="0208090404030B020404" pitchFamily="18" charset="0"/>
              </a:rPr>
              <a:t> </a:t>
            </a:r>
            <a:r>
              <a:rPr lang="en-US" sz="5400" dirty="0" err="1">
                <a:latin typeface="Cooper Black" panose="0208090404030B020404" pitchFamily="18" charset="0"/>
              </a:rPr>
              <a:t>Lavra</a:t>
            </a:r>
            <a:endParaRPr lang="en-US" sz="5400" b="1" dirty="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endParaRPr>
          </a:p>
        </p:txBody>
      </p:sp>
    </p:spTree>
    <p:extLst>
      <p:ext uri="{BB962C8B-B14F-4D97-AF65-F5344CB8AC3E}">
        <p14:creationId xmlns:p14="http://schemas.microsoft.com/office/powerpoint/2010/main" val="70025128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274" y="925346"/>
            <a:ext cx="3917754" cy="3011773"/>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50028" y="925346"/>
            <a:ext cx="4520484" cy="3011773"/>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50028" y="3819982"/>
            <a:ext cx="4520484" cy="2908008"/>
          </a:xfrm>
          <a:prstGeom prst="rect">
            <a:avLst/>
          </a:prstGeom>
        </p:spPr>
      </p:pic>
      <p:pic>
        <p:nvPicPr>
          <p:cNvPr id="7" name="Рисунок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2274" y="3819982"/>
            <a:ext cx="3917754" cy="2908008"/>
          </a:xfrm>
          <a:prstGeom prst="rect">
            <a:avLst/>
          </a:prstGeom>
        </p:spPr>
      </p:pic>
      <p:pic>
        <p:nvPicPr>
          <p:cNvPr id="8" name="Рисунок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2274" y="925346"/>
            <a:ext cx="8438238" cy="5802644"/>
          </a:xfrm>
          <a:prstGeom prst="rect">
            <a:avLst/>
          </a:prstGeom>
        </p:spPr>
      </p:pic>
      <p:sp>
        <p:nvSpPr>
          <p:cNvPr id="2" name="Прямоугольник 1"/>
          <p:cNvSpPr/>
          <p:nvPr/>
        </p:nvSpPr>
        <p:spPr>
          <a:xfrm>
            <a:off x="1798228" y="365801"/>
            <a:ext cx="5547544" cy="923330"/>
          </a:xfrm>
          <a:prstGeom prst="rect">
            <a:avLst/>
          </a:prstGeom>
          <a:noFill/>
        </p:spPr>
        <p:txBody>
          <a:bodyPr wrap="none" lIns="91440" tIns="45720" rIns="91440" bIns="45720">
            <a:spAutoFit/>
          </a:bodyPr>
          <a:lstStyle/>
          <a:p>
            <a:r>
              <a:rPr lang="en-US" sz="5400" dirty="0" err="1" smtClean="0">
                <a:latin typeface="Cooper Black" panose="0208090404030B020404" pitchFamily="18" charset="0"/>
              </a:rPr>
              <a:t>Pochayiv</a:t>
            </a:r>
            <a:r>
              <a:rPr lang="en-US" sz="5400" dirty="0" smtClean="0">
                <a:latin typeface="Cooper Black" panose="0208090404030B020404" pitchFamily="18" charset="0"/>
              </a:rPr>
              <a:t> </a:t>
            </a:r>
            <a:r>
              <a:rPr lang="en-US" sz="5400" dirty="0" err="1">
                <a:latin typeface="Cooper Black" panose="0208090404030B020404" pitchFamily="18" charset="0"/>
              </a:rPr>
              <a:t>Lavra</a:t>
            </a:r>
            <a:endParaRPr lang="en-US" sz="5400" b="1" dirty="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endParaRPr>
          </a:p>
        </p:txBody>
      </p:sp>
    </p:spTree>
    <p:extLst>
      <p:ext uri="{BB962C8B-B14F-4D97-AF65-F5344CB8AC3E}">
        <p14:creationId xmlns:p14="http://schemas.microsoft.com/office/powerpoint/2010/main" val="40197883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81346" y="166568"/>
            <a:ext cx="8181305" cy="652486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57200" algn="ctr">
              <a:spcAft>
                <a:spcPts val="0"/>
              </a:spcAft>
            </a:pPr>
            <a:r>
              <a:rPr lang="en-US" b="1" dirty="0" err="1">
                <a:latin typeface="Times New Roman" panose="02020603050405020304" pitchFamily="18" charset="0"/>
                <a:ea typeface="Calibri" panose="020F0502020204030204" pitchFamily="34" charset="0"/>
                <a:cs typeface="Times New Roman" panose="02020603050405020304" pitchFamily="18" charset="0"/>
              </a:rPr>
              <a:t>Pochayiv</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Lavra</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ctr">
              <a:spcAft>
                <a:spcPts val="0"/>
              </a:spcAft>
            </a:pPr>
            <a:r>
              <a:rPr lang="en-US" b="1" dirty="0">
                <a:latin typeface="Times New Roman" panose="02020603050405020304" pitchFamily="18" charset="0"/>
                <a:ea typeface="Calibri" panose="020F0502020204030204" pitchFamily="34" charset="0"/>
                <a:cs typeface="Times New Roman" panose="02020603050405020304" pitchFamily="18" charset="0"/>
              </a:rPr>
              <a:t>(</a:t>
            </a:r>
            <a:r>
              <a:rPr lang="en-US" b="1" dirty="0" err="1">
                <a:latin typeface="Times New Roman" panose="02020603050405020304" pitchFamily="18" charset="0"/>
                <a:ea typeface="Calibri" panose="020F0502020204030204" pitchFamily="34" charset="0"/>
                <a:cs typeface="Times New Roman" panose="02020603050405020304" pitchFamily="18" charset="0"/>
              </a:rPr>
              <a:t>Свято-Успенська</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Почаївська</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Лавра</a:t>
            </a:r>
            <a:r>
              <a:rPr lang="en-US" b="1" dirty="0">
                <a:latin typeface="Times New Roman" panose="02020603050405020304" pitchFamily="18" charset="0"/>
                <a:ea typeface="Calibri" panose="020F0502020204030204" pitchFamily="34" charset="0"/>
                <a:cs typeface="Times New Roman" panose="02020603050405020304" pitchFamily="18" charset="0"/>
              </a:rPr>
              <a:t>)</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0"/>
              </a:spcAft>
            </a:pP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Іs</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 monastery in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Pochayiv</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Kremenets</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Raion</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Ternopil</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Oblast, Ukraine. For centuries, it has been the foremost spiritual and ideological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centre</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of various Orthodox denominations in Western Ukraine. The monastery tops a 60-metre hill in the town of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Pochayiv</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18 km southwest of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Kremenets</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and 70 km north of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Ternopil</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endParaRPr lang="ru-RU"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0"/>
              </a:spcAft>
            </a:pPr>
            <a:r>
              <a:rPr lang="en-US" b="1" i="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History</a:t>
            </a:r>
            <a:endParaRPr lang="ru-RU" b="1" i="1"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0"/>
              </a:spcAft>
            </a:pP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 first record of the monastery in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Pochayiv</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dates back to 1527, although a local tradition claims that it was established three centuries earlier, during the Mongol invasion, by several runaway monks, either from the Kiev Monastery of the Caves or from the Holy Mount Athos. </a:t>
            </a:r>
            <a:endParaRPr lang="ru-RU"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0"/>
              </a:spcAft>
            </a:pP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In 1604, the monastic community was joined by Ivan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Zalizo</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 well-known champion of Eastern Orthodoxy. </a:t>
            </a:r>
            <a:endParaRPr lang="ru-RU"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0"/>
              </a:spcAft>
            </a:pP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Zalizo</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received the monastic name of Job and was elected the monastery's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hegumen</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Job introduced strict discipline and other reforms of monastic life. </a:t>
            </a:r>
            <a:endParaRPr lang="ru-RU"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indent="457200">
              <a:spcAft>
                <a:spcPts val="0"/>
              </a:spcAft>
            </a:pPr>
            <a:r>
              <a:rPr lang="en-US" b="1" i="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Saint </a:t>
            </a:r>
            <a:r>
              <a:rPr lang="en-US" b="1" i="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Amphilochius</a:t>
            </a:r>
            <a:r>
              <a:rPr lang="en-US" b="1" i="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of </a:t>
            </a:r>
            <a:r>
              <a:rPr lang="en-US" b="1" i="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Pochayiv</a:t>
            </a:r>
            <a:endParaRPr lang="ru-RU" b="1"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0"/>
              </a:spcAft>
            </a:pP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Holy icon of the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Theotokos</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of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Pochaiv</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set in the golden diadem presented by Pope Clement XIV.</a:t>
            </a:r>
            <a:endParaRPr lang="ru-RU"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0"/>
              </a:spcAft>
            </a:pP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Since independence the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Lavra</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has made many efforts to become the second Orthodox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centre</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in Ukraine, after the Kiev Monastery of the Caves. </a:t>
            </a:r>
            <a:endParaRPr lang="ru-RU"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0"/>
              </a:spcAft>
            </a:pP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Millions of Orthodox pilgrims visit the ancient </a:t>
            </a:r>
            <a:r>
              <a:rPr lang="en-US"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cloister</a:t>
            </a:r>
            <a:r>
              <a:rPr lang="ru-RU"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from </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all over the world.</a:t>
            </a:r>
            <a:endParaRPr lang="ru-RU"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05515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90152"/>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398" y="744186"/>
            <a:ext cx="8099486" cy="5682372"/>
          </a:xfrm>
          <a:prstGeom prst="rect">
            <a:avLst/>
          </a:prstGeom>
        </p:spPr>
      </p:pic>
      <p:sp>
        <p:nvSpPr>
          <p:cNvPr id="2" name="Прямоугольник 1"/>
          <p:cNvSpPr/>
          <p:nvPr/>
        </p:nvSpPr>
        <p:spPr>
          <a:xfrm>
            <a:off x="2131459" y="359466"/>
            <a:ext cx="5351337" cy="769441"/>
          </a:xfrm>
          <a:prstGeom prst="rect">
            <a:avLst/>
          </a:prstGeom>
        </p:spPr>
        <p:txBody>
          <a:bodyPr wrap="none">
            <a:spAutoFit/>
          </a:bodyPr>
          <a:lstStyle/>
          <a:p>
            <a:r>
              <a:rPr lang="en-US" sz="4400" b="1" dirty="0" err="1" smtClean="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rPr>
              <a:t>Sviatohirsk</a:t>
            </a:r>
            <a:r>
              <a:rPr lang="ru-RU" sz="4400" b="1" dirty="0" smtClean="0">
                <a:ln w="9525">
                  <a:solidFill>
                    <a:schemeClr val="bg1"/>
                  </a:solidFill>
                  <a:prstDash val="solid"/>
                </a:ln>
                <a:effectLst>
                  <a:outerShdw blurRad="12700" dist="38100" dir="2700000" algn="tl" rotWithShape="0">
                    <a:schemeClr val="bg1">
                      <a:lumMod val="50000"/>
                    </a:schemeClr>
                  </a:outerShdw>
                </a:effectLst>
              </a:rPr>
              <a:t> </a:t>
            </a:r>
            <a:r>
              <a:rPr lang="en-US" sz="4400" b="1" dirty="0" err="1" smtClean="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rPr>
              <a:t>Lavra</a:t>
            </a:r>
            <a:endParaRPr lang="en-US" sz="4400" b="1" dirty="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endParaRPr>
          </a:p>
        </p:txBody>
      </p:sp>
    </p:spTree>
    <p:extLst>
      <p:ext uri="{BB962C8B-B14F-4D97-AF65-F5344CB8AC3E}">
        <p14:creationId xmlns:p14="http://schemas.microsoft.com/office/powerpoint/2010/main" val="10104842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730" y="532026"/>
            <a:ext cx="4603278" cy="3061180"/>
          </a:xfrm>
          <a:prstGeom prst="rect">
            <a:avLst/>
          </a:prstGeom>
        </p:spPr>
      </p:pic>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3514" y="3451538"/>
            <a:ext cx="4129045" cy="3142444"/>
          </a:xfrm>
          <a:prstGeom prst="rect">
            <a:avLst/>
          </a:prstGeom>
        </p:spPr>
      </p:pic>
      <p:pic>
        <p:nvPicPr>
          <p:cNvPr id="4" name="Рисунок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23513" y="532026"/>
            <a:ext cx="4129045" cy="3061180"/>
          </a:xfrm>
          <a:prstGeom prst="rect">
            <a:avLst/>
          </a:prstGeom>
        </p:spPr>
      </p:pic>
      <p:pic>
        <p:nvPicPr>
          <p:cNvPr id="5" name="Рисунок 4"/>
          <p:cNvPicPr>
            <a:picLocks noChangeAspect="1"/>
          </p:cNvPicPr>
          <p:nvPr/>
        </p:nvPicPr>
        <p:blipFill rotWithShape="1">
          <a:blip r:embed="rId6">
            <a:extLst>
              <a:ext uri="{28A0092B-C50C-407E-A947-70E740481C1C}">
                <a14:useLocalDpi xmlns:a14="http://schemas.microsoft.com/office/drawing/2010/main" val="0"/>
              </a:ext>
            </a:extLst>
          </a:blip>
          <a:srcRect r="10751"/>
          <a:stretch/>
        </p:blipFill>
        <p:spPr>
          <a:xfrm>
            <a:off x="347730" y="3563691"/>
            <a:ext cx="4275784" cy="3030291"/>
          </a:xfrm>
          <a:prstGeom prst="rect">
            <a:avLst/>
          </a:prstGeom>
        </p:spPr>
      </p:pic>
      <p:pic>
        <p:nvPicPr>
          <p:cNvPr id="6" name="Рисунок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8855" y="532026"/>
            <a:ext cx="8423703" cy="6061956"/>
          </a:xfrm>
          <a:prstGeom prst="rect">
            <a:avLst/>
          </a:prstGeom>
        </p:spPr>
      </p:pic>
      <p:sp>
        <p:nvSpPr>
          <p:cNvPr id="7" name="Прямоугольник 6"/>
          <p:cNvSpPr/>
          <p:nvPr/>
        </p:nvSpPr>
        <p:spPr>
          <a:xfrm>
            <a:off x="1896331" y="178194"/>
            <a:ext cx="5351337" cy="769441"/>
          </a:xfrm>
          <a:prstGeom prst="rect">
            <a:avLst/>
          </a:prstGeom>
        </p:spPr>
        <p:txBody>
          <a:bodyPr wrap="none">
            <a:spAutoFit/>
          </a:bodyPr>
          <a:lstStyle/>
          <a:p>
            <a:r>
              <a:rPr lang="en-US" sz="4400" b="1" dirty="0" err="1" smtClean="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rPr>
              <a:t>Sviatohirsk</a:t>
            </a:r>
            <a:r>
              <a:rPr lang="ru-RU" sz="4400" b="1" dirty="0" smtClean="0">
                <a:ln w="9525">
                  <a:solidFill>
                    <a:schemeClr val="bg1"/>
                  </a:solidFill>
                  <a:prstDash val="solid"/>
                </a:ln>
                <a:effectLst>
                  <a:outerShdw blurRad="12700" dist="38100" dir="2700000" algn="tl" rotWithShape="0">
                    <a:schemeClr val="bg1">
                      <a:lumMod val="50000"/>
                    </a:schemeClr>
                  </a:outerShdw>
                </a:effectLst>
              </a:rPr>
              <a:t> </a:t>
            </a:r>
            <a:r>
              <a:rPr lang="en-US" sz="4400" b="1" dirty="0" err="1" smtClean="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rPr>
              <a:t>Lavra</a:t>
            </a:r>
            <a:endParaRPr lang="en-US" sz="4400" b="1" dirty="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endParaRPr>
          </a:p>
        </p:txBody>
      </p:sp>
    </p:spTree>
    <p:extLst>
      <p:ext uri="{BB962C8B-B14F-4D97-AF65-F5344CB8AC3E}">
        <p14:creationId xmlns:p14="http://schemas.microsoft.com/office/powerpoint/2010/main" val="33142663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176806" y="766732"/>
            <a:ext cx="6988399" cy="532453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spcAft>
                <a:spcPts val="0"/>
              </a:spcAft>
            </a:pPr>
            <a:r>
              <a:rPr lang="en-US" sz="2000" b="1" dirty="0" err="1">
                <a:latin typeface="Times New Roman" panose="02020603050405020304" pitchFamily="18" charset="0"/>
                <a:ea typeface="Calibri" panose="020F0502020204030204" pitchFamily="34" charset="0"/>
                <a:cs typeface="Times New Roman" panose="02020603050405020304" pitchFamily="18" charset="0"/>
              </a:rPr>
              <a:t>Svyatohirsk</a:t>
            </a:r>
            <a:r>
              <a:rPr lang="en-US" sz="2000" b="1" dirty="0">
                <a:latin typeface="Times New Roman" panose="02020603050405020304" pitchFamily="18" charset="0"/>
                <a:ea typeface="Calibri" panose="020F0502020204030204" pitchFamily="34" charset="0"/>
                <a:cs typeface="Times New Roman" panose="02020603050405020304" pitchFamily="18" charset="0"/>
              </a:rPr>
              <a:t> </a:t>
            </a:r>
            <a:r>
              <a:rPr lang="en-US" sz="2000" b="1" dirty="0" err="1">
                <a:latin typeface="Times New Roman" panose="02020603050405020304" pitchFamily="18" charset="0"/>
                <a:ea typeface="Calibri" panose="020F0502020204030204" pitchFamily="34" charset="0"/>
                <a:cs typeface="Times New Roman" panose="02020603050405020304" pitchFamily="18" charset="0"/>
              </a:rPr>
              <a:t>Lavra</a:t>
            </a:r>
            <a:r>
              <a:rPr lang="en-US" sz="2000" b="1" dirty="0">
                <a:latin typeface="Times New Roman" panose="02020603050405020304" pitchFamily="18" charset="0"/>
                <a:ea typeface="Calibri" panose="020F0502020204030204" pitchFamily="34" charset="0"/>
                <a:cs typeface="Times New Roman" panose="02020603050405020304" pitchFamily="18" charset="0"/>
              </a:rPr>
              <a:t> </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algn="ctr">
              <a:spcAft>
                <a:spcPts val="0"/>
              </a:spcAft>
            </a:pPr>
            <a:r>
              <a:rPr lang="ru-RU" sz="2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r>
              <a:rPr lang="uk-UA" sz="2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Святогірська</a:t>
            </a:r>
            <a:r>
              <a:rPr lang="uk-UA" sz="2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Лавра)</a:t>
            </a:r>
            <a:endParaRPr lang="ru-RU"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en-US" sz="2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Svyatohirsk</a:t>
            </a:r>
            <a:r>
              <a:rPr lang="en-US" sz="2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2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Lavra</a:t>
            </a: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(or </a:t>
            </a:r>
            <a:r>
              <a:rPr lang="en-US" sz="2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Svyatogorsk</a:t>
            </a:r>
            <a:r>
              <a:rPr lang="en-US" sz="2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2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Lavra</a:t>
            </a: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is situated in Eastern Ukraine between </a:t>
            </a:r>
            <a:r>
              <a:rPr lang="en-US" sz="2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Kharkiv</a:t>
            </a: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and Donetsk near a town of </a:t>
            </a:r>
            <a:r>
              <a:rPr lang="en-US" sz="2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Sviatohirsk</a:t>
            </a: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The first written mention of this monastery was in beginning of 16-th century. Originally it was a cave monastery. Cave were artificially made inside the white lime rock. The name of the monastery comes from the mountains, where it is situated. </a:t>
            </a:r>
            <a:r>
              <a:rPr lang="en-US" sz="2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Sviatohirsk</a:t>
            </a: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 it means Holy Mountains (</a:t>
            </a:r>
            <a:r>
              <a:rPr lang="en-US" sz="2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Святые</a:t>
            </a: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горы</a:t>
            </a: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endParaRPr lang="ru-RU"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en-US" sz="2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Sviatohirsk</a:t>
            </a: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monastery obtained this status in 2004. It is probably not nearly as ancient as </a:t>
            </a:r>
            <a:r>
              <a:rPr lang="en-US" sz="2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Kyevo-Pecherska</a:t>
            </a: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Lavra</a:t>
            </a: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 monks moved in here in 1620. These caves now form the monastery's upper part. In the following years it grew to become a prominent religious </a:t>
            </a:r>
            <a:r>
              <a:rPr lang="en-US" sz="2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centre</a:t>
            </a: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but in 1790 Catherine II decided to close it. The monastery reopened in 1844 when its lower, riverside section was built. In 1920 the Bolsheviks shot the monks and set up a hospital. But the clergy was back in 1992, taking over the entire </a:t>
            </a:r>
            <a:r>
              <a:rPr lang="en-US" sz="2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lavra</a:t>
            </a:r>
            <a:r>
              <a:rPr lang="en-US"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by 2004.</a:t>
            </a:r>
            <a:endParaRPr lang="ru-RU" sz="20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919593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1053601" y="1300618"/>
            <a:ext cx="7036798" cy="2554545"/>
          </a:xfrm>
          <a:prstGeom prst="rect">
            <a:avLst/>
          </a:prstGeom>
        </p:spPr>
        <p:txBody>
          <a:bodyPr wrap="none">
            <a:spAutoFit/>
          </a:bodyPr>
          <a:lstStyle/>
          <a:p>
            <a:pPr algn="ctr"/>
            <a:r>
              <a:rPr lang="en-US" sz="8000" b="1" dirty="0" smtClean="0">
                <a:solidFill>
                  <a:srgbClr val="333333"/>
                </a:solidFill>
                <a:latin typeface="Matura MT Script Capitals" panose="03020802060602070202" pitchFamily="66" charset="0"/>
              </a:rPr>
              <a:t>Folk Customs</a:t>
            </a:r>
          </a:p>
          <a:p>
            <a:pPr algn="ctr"/>
            <a:r>
              <a:rPr lang="en-US" sz="8000" b="1" dirty="0" smtClean="0">
                <a:solidFill>
                  <a:srgbClr val="333333"/>
                </a:solidFill>
                <a:latin typeface="Matura MT Script Capitals" panose="03020802060602070202" pitchFamily="66" charset="0"/>
              </a:rPr>
              <a:t> </a:t>
            </a:r>
            <a:r>
              <a:rPr lang="en-US" sz="8000" b="1" dirty="0">
                <a:solidFill>
                  <a:srgbClr val="333333"/>
                </a:solidFill>
                <a:latin typeface="Matura MT Script Capitals" panose="03020802060602070202" pitchFamily="66" charset="0"/>
              </a:rPr>
              <a:t>and Rites</a:t>
            </a:r>
            <a:endParaRPr lang="en-US" sz="8000" b="1" i="0" dirty="0">
              <a:solidFill>
                <a:srgbClr val="333333"/>
              </a:solidFill>
              <a:effectLst/>
              <a:latin typeface="Matura MT Script Capitals" panose="03020802060602070202" pitchFamily="66" charset="0"/>
            </a:endParaRPr>
          </a:p>
        </p:txBody>
      </p:sp>
    </p:spTree>
    <p:extLst>
      <p:ext uri="{BB962C8B-B14F-4D97-AF65-F5344CB8AC3E}">
        <p14:creationId xmlns:p14="http://schemas.microsoft.com/office/powerpoint/2010/main" val="4364357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539" y="578366"/>
            <a:ext cx="4362335" cy="5701263"/>
          </a:xfrm>
          <a:prstGeom prst="rect">
            <a:avLst/>
          </a:prstGeom>
        </p:spPr>
      </p:pic>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7852" y="578366"/>
            <a:ext cx="4454609" cy="5678056"/>
          </a:xfrm>
          <a:prstGeom prst="rect">
            <a:avLst/>
          </a:prstGeom>
        </p:spPr>
      </p:pic>
    </p:spTree>
    <p:extLst>
      <p:ext uri="{BB962C8B-B14F-4D97-AF65-F5344CB8AC3E}">
        <p14:creationId xmlns:p14="http://schemas.microsoft.com/office/powerpoint/2010/main" val="18847977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a:spLocks noChangeArrowheads="1"/>
          </p:cNvSpPr>
          <p:nvPr/>
        </p:nvSpPr>
        <p:spPr bwMode="auto">
          <a:xfrm>
            <a:off x="2305318" y="509445"/>
            <a:ext cx="4159876" cy="648924"/>
          </a:xfrm>
          <a:prstGeom prst="rect">
            <a:avLst/>
          </a:prstGeom>
          <a:noFill/>
          <a:ln>
            <a:noFill/>
          </a:ln>
          <a:effectLst/>
        </p:spPr>
        <p:txBody>
          <a:bodyPr vert="horz" wrap="square" lIns="0" tIns="0" rIns="0" bIns="-88872"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ru-RU" sz="4800" b="1" i="0" u="none" strike="noStrike" normalizeH="0" baseline="0" dirty="0" smtClean="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rPr>
              <a:t>Tradition </a:t>
            </a:r>
          </a:p>
        </p:txBody>
      </p:sp>
      <p:sp>
        <p:nvSpPr>
          <p:cNvPr id="3" name="Rectangle 2"/>
          <p:cNvSpPr>
            <a:spLocks noChangeArrowheads="1"/>
          </p:cNvSpPr>
          <p:nvPr/>
        </p:nvSpPr>
        <p:spPr bwMode="auto">
          <a:xfrm>
            <a:off x="3375866" y="1107584"/>
            <a:ext cx="2387961" cy="648924"/>
          </a:xfrm>
          <a:prstGeom prst="rect">
            <a:avLst/>
          </a:prstGeom>
          <a:noFill/>
          <a:ln>
            <a:noFill/>
          </a:ln>
          <a:effectLst/>
        </p:spPr>
        <p:txBody>
          <a:bodyPr vert="horz" wrap="none" lIns="0" tIns="0" rIns="0" bIns="-8887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4800" b="1" i="0" u="none" strike="noStrike" cap="none" normalizeH="0" baseline="0" dirty="0" smtClean="0">
                <a:ln>
                  <a:noFill/>
                </a:ln>
                <a:solidFill>
                  <a:srgbClr val="212121"/>
                </a:solidFill>
                <a:effectLst/>
                <a:latin typeface="Graceful Mazurka" panose="02000606080000020004" pitchFamily="2" charset="0"/>
              </a:rPr>
              <a:t>Christmas</a:t>
            </a:r>
            <a:r>
              <a:rPr kumimoji="0" lang="en-US" altLang="ru-RU" sz="4800" b="1" i="0" u="none" strike="noStrike" cap="none" normalizeH="0" baseline="0" dirty="0" smtClean="0">
                <a:ln>
                  <a:noFill/>
                </a:ln>
                <a:solidFill>
                  <a:schemeClr val="tx1"/>
                </a:solidFill>
                <a:effectLst/>
                <a:latin typeface="Graceful Mazurka" panose="02000606080000020004" pitchFamily="2" charset="0"/>
              </a:rPr>
              <a:t> </a:t>
            </a:r>
          </a:p>
        </p:txBody>
      </p:sp>
      <p:pic>
        <p:nvPicPr>
          <p:cNvPr id="2052" name="Picture 4" descr="Картинки по запросу Рождество"/>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3797" y="1805913"/>
            <a:ext cx="6332100" cy="42214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Картинки по запросу Рождество"/>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808" y="1805913"/>
            <a:ext cx="4699760" cy="4491856"/>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Картинки по запросу Рождество"/>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11104" y="1805913"/>
            <a:ext cx="3707489" cy="4491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5098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animEffect transition="in" filter="wipe(left)">
                                      <p:cBhvr>
                                        <p:cTn id="7" dur="500"/>
                                        <p:tgtEl>
                                          <p:spTgt spid="205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056"/>
                                        </p:tgtEl>
                                        <p:attrNameLst>
                                          <p:attrName>style.visibility</p:attrName>
                                        </p:attrNameLst>
                                      </p:cBhvr>
                                      <p:to>
                                        <p:strVal val="visible"/>
                                      </p:to>
                                    </p:set>
                                    <p:animEffect transition="in" filter="wipe(right)">
                                      <p:cBhvr>
                                        <p:cTn id="11" dur="5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Картинки по запросу атрибуты рождества"/>
          <p:cNvPicPr>
            <a:picLocks noChangeAspect="1" noChangeArrowheads="1"/>
          </p:cNvPicPr>
          <p:nvPr/>
        </p:nvPicPr>
        <p:blipFill rotWithShape="1">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l="8039" t="84133" r="45449"/>
          <a:stretch/>
        </p:blipFill>
        <p:spPr bwMode="auto">
          <a:xfrm>
            <a:off x="3757530" y="5008033"/>
            <a:ext cx="2173164" cy="124843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6" name="Picture 6" descr="Картинки по запросу атрибуты рождества"/>
          <p:cNvPicPr>
            <a:picLocks noChangeAspect="1" noChangeArrowheads="1"/>
          </p:cNvPicPr>
          <p:nvPr/>
        </p:nvPicPr>
        <p:blipFill rotWithShape="1">
          <a:blip r:embed="rId6">
            <a:clrChange>
              <a:clrFrom>
                <a:srgbClr val="F9FFFF"/>
              </a:clrFrom>
              <a:clrTo>
                <a:srgbClr val="F9FFFF">
                  <a:alpha val="0"/>
                </a:srgbClr>
              </a:clrTo>
            </a:clrChange>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rcRect l="2789" t="70657" r="67239"/>
          <a:stretch/>
        </p:blipFill>
        <p:spPr bwMode="auto">
          <a:xfrm>
            <a:off x="3485417" y="2265175"/>
            <a:ext cx="1631306" cy="155718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8" descr="Картинки по запросу атрибуты рождества"/>
          <p:cNvPicPr>
            <a:picLocks noChangeAspect="1" noChangeArrowheads="1"/>
          </p:cNvPicPr>
          <p:nvPr/>
        </p:nvPicPr>
        <p:blipFill rotWithShape="1">
          <a:blip r:embed="rId8">
            <a:clrChange>
              <a:clrFrom>
                <a:srgbClr val="FFFFFF"/>
              </a:clrFrom>
              <a:clrTo>
                <a:srgbClr val="FFFFFF">
                  <a:alpha val="0"/>
                </a:srgbClr>
              </a:clrTo>
            </a:clrChange>
            <a:extLst>
              <a:ext uri="{BEBA8EAE-BF5A-486C-A8C5-ECC9F3942E4B}">
                <a14:imgProps xmlns:a14="http://schemas.microsoft.com/office/drawing/2010/main">
                  <a14:imgLayer r:embed="rId5">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l="16788" r="11424" b="66262"/>
          <a:stretch/>
        </p:blipFill>
        <p:spPr bwMode="auto">
          <a:xfrm>
            <a:off x="164092" y="4374099"/>
            <a:ext cx="1687132" cy="133520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9" name="Picture 4" descr="Картинки по запросу атрибуты рождества Христова"/>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3466"/>
          <a:stretch/>
        </p:blipFill>
        <p:spPr bwMode="auto">
          <a:xfrm>
            <a:off x="5825679" y="2296950"/>
            <a:ext cx="3079253" cy="222353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 name="Picture 2" descr="Похожее изображение"/>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055" y="156656"/>
            <a:ext cx="3249167" cy="203398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5" name="Picture 6" descr="Картинки по запросу атрибуты рождества"/>
          <p:cNvPicPr>
            <a:picLocks noChangeAspect="1" noChangeArrowheads="1"/>
          </p:cNvPicPr>
          <p:nvPr/>
        </p:nvPicPr>
        <p:blipFill rotWithShape="1">
          <a:blip r:embed="rId11">
            <a:clrChange>
              <a:clrFrom>
                <a:srgbClr val="FFFFFF"/>
              </a:clrFrom>
              <a:clrTo>
                <a:srgbClr val="FFFFFF">
                  <a:alpha val="0"/>
                </a:srgbClr>
              </a:clrTo>
            </a:clrChange>
            <a:extLst>
              <a:ext uri="{BEBA8EAE-BF5A-486C-A8C5-ECC9F3942E4B}">
                <a14:imgProps xmlns:a14="http://schemas.microsoft.com/office/drawing/2010/main">
                  <a14:imgLayer r:embed="rId7">
                    <a14:imgEffect>
                      <a14:colorTemperature colorTemp="7200"/>
                    </a14:imgEffect>
                  </a14:imgLayer>
                </a14:imgProps>
              </a:ext>
              <a:ext uri="{28A0092B-C50C-407E-A947-70E740481C1C}">
                <a14:useLocalDpi xmlns:a14="http://schemas.microsoft.com/office/drawing/2010/main" val="0"/>
              </a:ext>
            </a:extLst>
          </a:blip>
          <a:srcRect l="38620" t="67883" r="37267"/>
          <a:stretch/>
        </p:blipFill>
        <p:spPr bwMode="auto">
          <a:xfrm>
            <a:off x="4844112" y="3408717"/>
            <a:ext cx="1171497" cy="152137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 name="Picture 14" descr="Картинки по запросу Праздник Пасхи"/>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25679" y="110813"/>
            <a:ext cx="3079253" cy="215436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Похожее изображение"/>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68718" y="2240291"/>
            <a:ext cx="3247504" cy="207999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3" name="Picture 6" descr="Похожее изображение"/>
          <p:cNvPicPr>
            <a:picLocks noChangeAspect="1" noChangeArrowheads="1"/>
          </p:cNvPicPr>
          <p:nvPr/>
        </p:nvPicPr>
        <p:blipFill>
          <a:blip r:embed="rId14">
            <a:clrChange>
              <a:clrFrom>
                <a:srgbClr val="FFFFFF"/>
              </a:clrFrom>
              <a:clrTo>
                <a:srgbClr val="FFFFFF">
                  <a:alpha val="0"/>
                </a:srgbClr>
              </a:clrTo>
            </a:clrChange>
            <a:extLst>
              <a:ext uri="{BEBA8EAE-BF5A-486C-A8C5-ECC9F3942E4B}">
                <a14:imgProps xmlns:a14="http://schemas.microsoft.com/office/drawing/2010/main">
                  <a14:imgLayer r:embed="rId15">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3504924" y="110813"/>
            <a:ext cx="2200275" cy="20764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4" name="Picture 4" descr="Картинки по запросу пасха клипарт"/>
          <p:cNvPicPr>
            <a:picLocks noChangeAspect="1" noChangeArrowheads="1"/>
          </p:cNvPicPr>
          <p:nvPr/>
        </p:nvPicPr>
        <p:blipFill>
          <a:blip r:embed="rId16" cstate="print">
            <a:clrChange>
              <a:clrFrom>
                <a:srgbClr val="FFFFFF"/>
              </a:clrFrom>
              <a:clrTo>
                <a:srgbClr val="FFFFFF">
                  <a:alpha val="0"/>
                </a:srgbClr>
              </a:clrTo>
            </a:clrChange>
            <a:extLst>
              <a:ext uri="{BEBA8EAE-BF5A-486C-A8C5-ECC9F3942E4B}">
                <a14:imgProps xmlns:a14="http://schemas.microsoft.com/office/drawing/2010/main">
                  <a14:imgLayer r:embed="rId17">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6142220" y="4654168"/>
            <a:ext cx="2432727" cy="197963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5" name="Picture 8" descr="Картинки по запросу атрибуты пасхи"/>
          <p:cNvPicPr>
            <a:picLocks noChangeAspect="1" noChangeArrowheads="1"/>
          </p:cNvPicPr>
          <p:nvPr/>
        </p:nvPicPr>
        <p:blipFill>
          <a:blip r:embed="rId18">
            <a:clrChange>
              <a:clrFrom>
                <a:srgbClr val="FFFFFF"/>
              </a:clrFrom>
              <a:clrTo>
                <a:srgbClr val="FFFFFF">
                  <a:alpha val="0"/>
                </a:srgbClr>
              </a:clrTo>
            </a:clrChange>
            <a:extLst>
              <a:ext uri="{BEBA8EAE-BF5A-486C-A8C5-ECC9F3942E4B}">
                <a14:imgProps xmlns:a14="http://schemas.microsoft.com/office/drawing/2010/main">
                  <a14:imgLayer r:embed="rId19">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1811569" y="4570353"/>
            <a:ext cx="1896641" cy="17133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62068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04" y="-80064"/>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a:spLocks noChangeArrowheads="1"/>
          </p:cNvSpPr>
          <p:nvPr/>
        </p:nvSpPr>
        <p:spPr bwMode="auto">
          <a:xfrm>
            <a:off x="1545466" y="677703"/>
            <a:ext cx="2387961" cy="648924"/>
          </a:xfrm>
          <a:prstGeom prst="rect">
            <a:avLst/>
          </a:prstGeom>
          <a:noFill/>
          <a:ln>
            <a:noFill/>
          </a:ln>
          <a:effectLst/>
        </p:spPr>
        <p:txBody>
          <a:bodyPr vert="horz" wrap="none" lIns="0" tIns="0" rIns="0" bIns="-8887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4800" b="1" i="0" u="none" strike="noStrike" cap="none" normalizeH="0" baseline="0" dirty="0" smtClean="0">
                <a:ln>
                  <a:noFill/>
                </a:ln>
                <a:solidFill>
                  <a:srgbClr val="212121"/>
                </a:solidFill>
                <a:effectLst/>
                <a:latin typeface="Graceful Mazurka" panose="02000606080000020004" pitchFamily="2" charset="0"/>
              </a:rPr>
              <a:t>Christmas</a:t>
            </a:r>
            <a:r>
              <a:rPr kumimoji="0" lang="en-US" altLang="ru-RU" sz="4800" b="1" i="0" u="none" strike="noStrike" cap="none" normalizeH="0" baseline="0" dirty="0" smtClean="0">
                <a:ln>
                  <a:noFill/>
                </a:ln>
                <a:solidFill>
                  <a:schemeClr val="tx1"/>
                </a:solidFill>
                <a:effectLst/>
                <a:latin typeface="Graceful Mazurka" panose="02000606080000020004" pitchFamily="2" charset="0"/>
              </a:rPr>
              <a:t> </a:t>
            </a:r>
          </a:p>
        </p:txBody>
      </p:sp>
      <p:pic>
        <p:nvPicPr>
          <p:cNvPr id="10242" name="Picture 2" descr="Похожее изображени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2907" y="3784300"/>
            <a:ext cx="4364870" cy="2732410"/>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Картинки по запросу атрибуты рождества Христова"/>
          <p:cNvPicPr>
            <a:picLocks noChangeAspect="1" noChangeArrowheads="1"/>
          </p:cNvPicPr>
          <p:nvPr/>
        </p:nvPicPr>
        <p:blipFill rotWithShape="1">
          <a:blip r:embed="rId4">
            <a:extLst>
              <a:ext uri="{28A0092B-C50C-407E-A947-70E740481C1C}">
                <a14:useLocalDpi xmlns:a14="http://schemas.microsoft.com/office/drawing/2010/main" val="0"/>
              </a:ext>
            </a:extLst>
          </a:blip>
          <a:srcRect b="3466"/>
          <a:stretch/>
        </p:blipFill>
        <p:spPr bwMode="auto">
          <a:xfrm>
            <a:off x="4262907" y="545422"/>
            <a:ext cx="4329989" cy="312669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46" name="Picture 6" descr="Картинки по запросу атрибуты рождества"/>
          <p:cNvPicPr>
            <a:picLocks noChangeAspect="1" noChangeArrowheads="1"/>
          </p:cNvPicPr>
          <p:nvPr/>
        </p:nvPicPr>
        <p:blipFill rotWithShape="1">
          <a:blip r:embed="rId5">
            <a:clrChange>
              <a:clrFrom>
                <a:srgbClr val="F9FFFF"/>
              </a:clrFrom>
              <a:clrTo>
                <a:srgbClr val="F9FFFF">
                  <a:alpha val="0"/>
                </a:srgbClr>
              </a:clrTo>
            </a:clrChange>
            <a:extLst>
              <a:ext uri="{28A0092B-C50C-407E-A947-70E740481C1C}">
                <a14:useLocalDpi xmlns:a14="http://schemas.microsoft.com/office/drawing/2010/main" val="0"/>
              </a:ext>
            </a:extLst>
          </a:blip>
          <a:srcRect l="2789" t="70657" r="67239"/>
          <a:stretch/>
        </p:blipFill>
        <p:spPr bwMode="auto">
          <a:xfrm>
            <a:off x="2058833" y="1827041"/>
            <a:ext cx="2657911" cy="253713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Картинки по запросу атрибуты рождества"/>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38620" t="67883" r="37267"/>
          <a:stretch/>
        </p:blipFill>
        <p:spPr bwMode="auto">
          <a:xfrm>
            <a:off x="597517" y="3527531"/>
            <a:ext cx="1895897" cy="2462124"/>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Картинки по запросу атрибуты рождества"/>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b="66262"/>
          <a:stretch/>
        </p:blipFill>
        <p:spPr bwMode="auto">
          <a:xfrm>
            <a:off x="386755" y="1432627"/>
            <a:ext cx="2642581" cy="1501356"/>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Картинки по запросу атрибуты рождества"/>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8039" t="84133" r="45449"/>
          <a:stretch/>
        </p:blipFill>
        <p:spPr bwMode="auto">
          <a:xfrm>
            <a:off x="1945515" y="4364273"/>
            <a:ext cx="2601117" cy="1494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99179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Картинки по запросу пасха клипарт"/>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01717" y="3802192"/>
            <a:ext cx="3149039" cy="2562531"/>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Картинки по запросу атрибуты пасхи"/>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64646" y="1336074"/>
            <a:ext cx="2216531" cy="2002267"/>
          </a:xfrm>
          <a:prstGeom prst="rect">
            <a:avLst/>
          </a:prstGeom>
          <a:noFill/>
          <a:extLst>
            <a:ext uri="{909E8E84-426E-40DD-AFC4-6F175D3DCCD1}">
              <a14:hiddenFill xmlns:a14="http://schemas.microsoft.com/office/drawing/2010/main">
                <a:solidFill>
                  <a:srgbClr val="FFFFFF"/>
                </a:solidFill>
              </a14:hiddenFill>
            </a:ext>
          </a:extLst>
        </p:spPr>
      </p:pic>
      <p:pic>
        <p:nvPicPr>
          <p:cNvPr id="9226" name="Picture 10" descr="Похожее изображение"/>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2450" y="883190"/>
            <a:ext cx="3776775" cy="2360484"/>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2083424" y="679314"/>
            <a:ext cx="1941557" cy="1015663"/>
          </a:xfrm>
          <a:prstGeom prst="rect">
            <a:avLst/>
          </a:prstGeom>
        </p:spPr>
        <p:txBody>
          <a:bodyPr wrap="none">
            <a:spAutoFit/>
          </a:bodyPr>
          <a:lstStyle/>
          <a:p>
            <a:r>
              <a:rPr lang="en-US" sz="6000" dirty="0" smtClean="0">
                <a:latin typeface="Graceful Mazurka" panose="02000606080000020004" pitchFamily="2" charset="0"/>
              </a:rPr>
              <a:t>Easter</a:t>
            </a:r>
            <a:endParaRPr lang="en-US" sz="6000" dirty="0">
              <a:latin typeface="Graceful Mazurka" panose="02000606080000020004" pitchFamily="2" charset="0"/>
            </a:endParaRPr>
          </a:p>
        </p:txBody>
      </p:sp>
      <p:pic>
        <p:nvPicPr>
          <p:cNvPr id="9222" name="Picture 6" descr="Похожее изображение"/>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49971" y="2066513"/>
            <a:ext cx="2200275" cy="2076450"/>
          </a:xfrm>
          <a:prstGeom prst="rect">
            <a:avLst/>
          </a:prstGeom>
          <a:noFill/>
          <a:extLst>
            <a:ext uri="{909E8E84-426E-40DD-AFC4-6F175D3DCCD1}">
              <a14:hiddenFill xmlns:a14="http://schemas.microsoft.com/office/drawing/2010/main">
                <a:solidFill>
                  <a:srgbClr val="FFFFFF"/>
                </a:solidFill>
              </a14:hiddenFill>
            </a:ext>
          </a:extLst>
        </p:spPr>
      </p:pic>
      <p:pic>
        <p:nvPicPr>
          <p:cNvPr id="9230" name="Picture 14" descr="Картинки по запросу Праздник Пасхи"/>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73147" y="3338341"/>
            <a:ext cx="3815379" cy="31168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78086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a:spLocks noChangeArrowheads="1"/>
          </p:cNvSpPr>
          <p:nvPr/>
        </p:nvSpPr>
        <p:spPr bwMode="auto">
          <a:xfrm>
            <a:off x="2305318" y="509445"/>
            <a:ext cx="4159876" cy="648924"/>
          </a:xfrm>
          <a:prstGeom prst="rect">
            <a:avLst/>
          </a:prstGeom>
          <a:noFill/>
          <a:ln>
            <a:noFill/>
          </a:ln>
          <a:effectLst/>
        </p:spPr>
        <p:txBody>
          <a:bodyPr vert="horz" wrap="square" lIns="0" tIns="0" rIns="0" bIns="-88872"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ru-RU" sz="4800" b="1" i="0" u="none" strike="noStrike" normalizeH="0" baseline="0" dirty="0" smtClean="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rPr>
              <a:t>Tradition </a:t>
            </a:r>
          </a:p>
        </p:txBody>
      </p:sp>
      <p:sp>
        <p:nvSpPr>
          <p:cNvPr id="3" name="Rectangle 2"/>
          <p:cNvSpPr>
            <a:spLocks noChangeArrowheads="1"/>
          </p:cNvSpPr>
          <p:nvPr/>
        </p:nvSpPr>
        <p:spPr bwMode="auto">
          <a:xfrm>
            <a:off x="1519708" y="1126212"/>
            <a:ext cx="2387961" cy="648924"/>
          </a:xfrm>
          <a:prstGeom prst="rect">
            <a:avLst/>
          </a:prstGeom>
          <a:noFill/>
          <a:ln>
            <a:noFill/>
          </a:ln>
          <a:effectLst/>
        </p:spPr>
        <p:txBody>
          <a:bodyPr vert="horz" wrap="none" lIns="0" tIns="0" rIns="0" bIns="-8887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4800" b="1" i="0" u="none" strike="noStrike" cap="none" normalizeH="0" baseline="0" dirty="0" smtClean="0">
                <a:ln>
                  <a:noFill/>
                </a:ln>
                <a:solidFill>
                  <a:srgbClr val="212121"/>
                </a:solidFill>
                <a:effectLst/>
                <a:latin typeface="Graceful Mazurka" panose="02000606080000020004" pitchFamily="2" charset="0"/>
              </a:rPr>
              <a:t>Christmas</a:t>
            </a:r>
            <a:r>
              <a:rPr kumimoji="0" lang="en-US" altLang="ru-RU" sz="4800" b="1" i="0" u="none" strike="noStrike" cap="none" normalizeH="0" baseline="0" dirty="0" smtClean="0">
                <a:ln>
                  <a:noFill/>
                </a:ln>
                <a:solidFill>
                  <a:schemeClr val="tx1"/>
                </a:solidFill>
                <a:effectLst/>
                <a:latin typeface="Graceful Mazurka" panose="02000606080000020004" pitchFamily="2" charset="0"/>
              </a:rPr>
              <a:t> </a:t>
            </a:r>
          </a:p>
        </p:txBody>
      </p:sp>
      <p:pic>
        <p:nvPicPr>
          <p:cNvPr id="6146" name="Picture 2" descr="Похожее изображени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7945" y="1775136"/>
            <a:ext cx="7108110" cy="467717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Картинки по запросу Рождество"/>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5459" y="1775135"/>
            <a:ext cx="7450836" cy="4677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06987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wheel(1)">
                                      <p:cBhvr>
                                        <p:cTn id="7" dur="20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Картинки по запросу Пасх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776" y="1273413"/>
            <a:ext cx="7839196" cy="4985719"/>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Картинки по запросу Пасха"/>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775" y="1273412"/>
            <a:ext cx="7729719" cy="5153146"/>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Картинки по запросу Пасха"/>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8297" y="1273411"/>
            <a:ext cx="7839197" cy="5180086"/>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Похожее изображение"/>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8297" y="1273410"/>
            <a:ext cx="7948675" cy="5325090"/>
          </a:xfrm>
          <a:prstGeom prst="rect">
            <a:avLst/>
          </a:prstGeom>
          <a:noFill/>
          <a:extLst>
            <a:ext uri="{909E8E84-426E-40DD-AFC4-6F175D3DCCD1}">
              <a14:hiddenFill xmlns:a14="http://schemas.microsoft.com/office/drawing/2010/main">
                <a:solidFill>
                  <a:srgbClr val="FFFFFF"/>
                </a:solidFill>
              </a14:hiddenFill>
            </a:ext>
          </a:extLst>
        </p:spPr>
      </p:pic>
      <p:pic>
        <p:nvPicPr>
          <p:cNvPr id="8204" name="Picture 12" descr="Картинки по запросу Пасха"/>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7255" y="1298090"/>
            <a:ext cx="7990757" cy="532509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1"/>
          <p:cNvSpPr>
            <a:spLocks noChangeArrowheads="1"/>
          </p:cNvSpPr>
          <p:nvPr/>
        </p:nvSpPr>
        <p:spPr bwMode="auto">
          <a:xfrm>
            <a:off x="2201022" y="97321"/>
            <a:ext cx="4159876" cy="648924"/>
          </a:xfrm>
          <a:prstGeom prst="rect">
            <a:avLst/>
          </a:prstGeom>
          <a:noFill/>
          <a:ln>
            <a:noFill/>
          </a:ln>
          <a:effectLst/>
        </p:spPr>
        <p:txBody>
          <a:bodyPr vert="horz" wrap="square" lIns="0" tIns="0" rIns="0" bIns="-88872"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ru-RU" sz="4800" b="1" i="0" u="none" strike="noStrike" normalizeH="0" baseline="0" dirty="0" smtClean="0">
                <a:ln w="9525">
                  <a:solidFill>
                    <a:schemeClr val="bg1"/>
                  </a:solidFill>
                  <a:prstDash val="solid"/>
                </a:ln>
                <a:effectLst>
                  <a:outerShdw blurRad="12700" dist="38100" dir="2700000" algn="tl" rotWithShape="0">
                    <a:schemeClr val="bg1">
                      <a:lumMod val="50000"/>
                    </a:schemeClr>
                  </a:outerShdw>
                </a:effectLst>
                <a:latin typeface="Cooper Black" panose="0208090404030B020404" pitchFamily="18" charset="0"/>
              </a:rPr>
              <a:t>Tradition </a:t>
            </a:r>
          </a:p>
        </p:txBody>
      </p:sp>
      <p:sp>
        <p:nvSpPr>
          <p:cNvPr id="11" name="Прямоугольник 10"/>
          <p:cNvSpPr/>
          <p:nvPr/>
        </p:nvSpPr>
        <p:spPr>
          <a:xfrm>
            <a:off x="3310181" y="620576"/>
            <a:ext cx="1941557" cy="1015663"/>
          </a:xfrm>
          <a:prstGeom prst="rect">
            <a:avLst/>
          </a:prstGeom>
        </p:spPr>
        <p:txBody>
          <a:bodyPr wrap="none">
            <a:spAutoFit/>
          </a:bodyPr>
          <a:lstStyle/>
          <a:p>
            <a:r>
              <a:rPr lang="en-US" sz="6000" dirty="0" smtClean="0">
                <a:latin typeface="Graceful Mazurka" panose="02000606080000020004" pitchFamily="2" charset="0"/>
              </a:rPr>
              <a:t>Easter</a:t>
            </a:r>
            <a:endParaRPr lang="en-US" sz="6000" dirty="0">
              <a:latin typeface="Graceful Mazurka" panose="02000606080000020004" pitchFamily="2" charset="0"/>
            </a:endParaRPr>
          </a:p>
        </p:txBody>
      </p:sp>
    </p:spTree>
    <p:extLst>
      <p:ext uri="{BB962C8B-B14F-4D97-AF65-F5344CB8AC3E}">
        <p14:creationId xmlns:p14="http://schemas.microsoft.com/office/powerpoint/2010/main" val="339724116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198"/>
                                        </p:tgtEl>
                                        <p:attrNameLst>
                                          <p:attrName>style.visibility</p:attrName>
                                        </p:attrNameLst>
                                      </p:cBhvr>
                                      <p:to>
                                        <p:strVal val="visible"/>
                                      </p:to>
                                    </p:set>
                                    <p:animEffect transition="in" filter="wheel(1)">
                                      <p:cBhvr>
                                        <p:cTn id="7" dur="2000"/>
                                        <p:tgtEl>
                                          <p:spTgt spid="819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8200"/>
                                        </p:tgtEl>
                                        <p:attrNameLst>
                                          <p:attrName>style.visibility</p:attrName>
                                        </p:attrNameLst>
                                      </p:cBhvr>
                                      <p:to>
                                        <p:strVal val="visible"/>
                                      </p:to>
                                    </p:set>
                                    <p:animEffect transition="in" filter="barn(outVertical)">
                                      <p:cBhvr>
                                        <p:cTn id="12" dur="500"/>
                                        <p:tgtEl>
                                          <p:spTgt spid="8200"/>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8202"/>
                                        </p:tgtEl>
                                        <p:attrNameLst>
                                          <p:attrName>style.visibility</p:attrName>
                                        </p:attrNameLst>
                                      </p:cBhvr>
                                      <p:to>
                                        <p:strVal val="visible"/>
                                      </p:to>
                                    </p:set>
                                    <p:animEffect transition="in" filter="wheel(1)">
                                      <p:cBhvr>
                                        <p:cTn id="17" dur="2000"/>
                                        <p:tgtEl>
                                          <p:spTgt spid="8202"/>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8204"/>
                                        </p:tgtEl>
                                        <p:attrNameLst>
                                          <p:attrName>style.visibility</p:attrName>
                                        </p:attrNameLst>
                                      </p:cBhvr>
                                      <p:to>
                                        <p:strVal val="visible"/>
                                      </p:to>
                                    </p:set>
                                    <p:animEffect transition="in" filter="wheel(1)">
                                      <p:cBhvr>
                                        <p:cTn id="22" dur="2000"/>
                                        <p:tgtEl>
                                          <p:spTgt spid="8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734892" y="207416"/>
            <a:ext cx="3674212" cy="923330"/>
          </a:xfrm>
          <a:prstGeom prst="rect">
            <a:avLst/>
          </a:prstGeom>
        </p:spPr>
        <p:style>
          <a:lnRef idx="1">
            <a:schemeClr val="accent2"/>
          </a:lnRef>
          <a:fillRef idx="2">
            <a:schemeClr val="accent2"/>
          </a:fillRef>
          <a:effectRef idx="1">
            <a:schemeClr val="accent2"/>
          </a:effectRef>
          <a:fontRef idx="minor">
            <a:schemeClr val="dk1"/>
          </a:fontRef>
        </p:style>
        <p:txBody>
          <a:bodyPr wrap="none" lIns="91440" tIns="45720" rIns="91440" bIns="45720">
            <a:spAutoFit/>
          </a:bodyPr>
          <a:lstStyle/>
          <a:p>
            <a:pPr algn="ctr"/>
            <a:r>
              <a:rPr lang="en-US"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Sup</a:t>
            </a:r>
            <a:r>
              <a:rPr lang="ru-RU"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е</a:t>
            </a:r>
            <a:r>
              <a:rPr lang="en-US" sz="5400" b="1" cap="none" spc="0" smtClean="0">
                <a:ln w="9525">
                  <a:solidFill>
                    <a:schemeClr val="bg1"/>
                  </a:solidFill>
                  <a:prstDash val="solid"/>
                </a:ln>
                <a:solidFill>
                  <a:schemeClr val="tx1"/>
                </a:solidFill>
                <a:effectLst>
                  <a:outerShdw blurRad="12700" dist="38100" dir="2700000" algn="tl" rotWithShape="0">
                    <a:schemeClr val="bg1">
                      <a:lumMod val="50000"/>
                    </a:schemeClr>
                  </a:outerShdw>
                </a:effectLst>
              </a:rPr>
              <a:t>rstition</a:t>
            </a:r>
            <a:endParaRPr lang="ru-RU"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3" name="Прямоугольник 2"/>
          <p:cNvSpPr/>
          <p:nvPr/>
        </p:nvSpPr>
        <p:spPr>
          <a:xfrm>
            <a:off x="1527230" y="1210616"/>
            <a:ext cx="3743332" cy="923330"/>
          </a:xfrm>
          <a:prstGeom prst="rect">
            <a:avLst/>
          </a:prstGeom>
          <a:noFill/>
        </p:spPr>
        <p:txBody>
          <a:bodyPr wrap="none" lIns="91440" tIns="45720" rIns="91440" bIns="45720">
            <a:spAutoFit/>
          </a:bodyPr>
          <a:lstStyle/>
          <a:p>
            <a:pPr marL="685800" indent="-685800">
              <a:buFont typeface="Arial" panose="020B0604020202020204" pitchFamily="34" charset="0"/>
              <a:buChar char="•"/>
            </a:pPr>
            <a:r>
              <a:rPr lang="en-US"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Number 4</a:t>
            </a:r>
            <a:endParaRPr lang="ru-RU"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4" name="Прямоугольник 3"/>
          <p:cNvSpPr/>
          <p:nvPr/>
        </p:nvSpPr>
        <p:spPr>
          <a:xfrm>
            <a:off x="1527230" y="2293687"/>
            <a:ext cx="4094391" cy="923330"/>
          </a:xfrm>
          <a:prstGeom prst="rect">
            <a:avLst/>
          </a:prstGeom>
        </p:spPr>
        <p:txBody>
          <a:bodyPr wrap="none">
            <a:spAutoFit/>
          </a:bodyPr>
          <a:lstStyle/>
          <a:p>
            <a:pPr marL="685800" indent="-685800">
              <a:buFont typeface="Arial" panose="020B0604020202020204" pitchFamily="34" charset="0"/>
              <a:buChar char="•"/>
            </a:pPr>
            <a:r>
              <a:rPr lang="en-US" sz="5400" b="1" dirty="0">
                <a:ln w="9525">
                  <a:solidFill>
                    <a:schemeClr val="bg1"/>
                  </a:solidFill>
                  <a:prstDash val="solid"/>
                </a:ln>
                <a:effectLst>
                  <a:outerShdw blurRad="12700" dist="38100" dir="2700000" algn="tl" rotWithShape="0">
                    <a:schemeClr val="bg1">
                      <a:lumMod val="50000"/>
                    </a:schemeClr>
                  </a:outerShdw>
                </a:effectLst>
              </a:rPr>
              <a:t>Number 13</a:t>
            </a:r>
          </a:p>
        </p:txBody>
      </p:sp>
      <p:sp>
        <p:nvSpPr>
          <p:cNvPr id="5" name="Прямоугольник 4"/>
          <p:cNvSpPr/>
          <p:nvPr/>
        </p:nvSpPr>
        <p:spPr>
          <a:xfrm>
            <a:off x="1527230" y="3425055"/>
            <a:ext cx="4901726" cy="923330"/>
          </a:xfrm>
          <a:prstGeom prst="rect">
            <a:avLst/>
          </a:prstGeom>
        </p:spPr>
        <p:txBody>
          <a:bodyPr wrap="none">
            <a:spAutoFit/>
          </a:bodyPr>
          <a:lstStyle/>
          <a:p>
            <a:pPr marL="685800" indent="-685800">
              <a:buFont typeface="Arial" panose="020B0604020202020204" pitchFamily="34" charset="0"/>
              <a:buChar char="•"/>
            </a:pPr>
            <a:r>
              <a:rPr lang="en-US" sz="5400" b="1" dirty="0">
                <a:ln w="9525">
                  <a:solidFill>
                    <a:schemeClr val="bg1"/>
                  </a:solidFill>
                  <a:prstDash val="solid"/>
                </a:ln>
                <a:effectLst>
                  <a:outerShdw blurRad="12700" dist="38100" dir="2700000" algn="tl" rotWithShape="0">
                    <a:schemeClr val="bg1">
                      <a:lumMod val="50000"/>
                    </a:schemeClr>
                  </a:outerShdw>
                </a:effectLst>
              </a:rPr>
              <a:t>Broken mirror</a:t>
            </a:r>
          </a:p>
        </p:txBody>
      </p:sp>
      <p:sp>
        <p:nvSpPr>
          <p:cNvPr id="8" name="Прямоугольник 7"/>
          <p:cNvSpPr/>
          <p:nvPr/>
        </p:nvSpPr>
        <p:spPr>
          <a:xfrm>
            <a:off x="1527230" y="4639616"/>
            <a:ext cx="6254533" cy="923330"/>
          </a:xfrm>
          <a:prstGeom prst="rect">
            <a:avLst/>
          </a:prstGeom>
        </p:spPr>
        <p:txBody>
          <a:bodyPr wrap="none">
            <a:spAutoFit/>
          </a:bodyPr>
          <a:lstStyle/>
          <a:p>
            <a:pPr marL="685800" indent="-685800">
              <a:buFont typeface="Arial" panose="020B0604020202020204" pitchFamily="34" charset="0"/>
              <a:buChar char="•"/>
            </a:pPr>
            <a:r>
              <a:rPr lang="en-US" sz="5400" b="1" dirty="0" smtClean="0">
                <a:ln w="9525">
                  <a:solidFill>
                    <a:schemeClr val="bg1"/>
                  </a:solidFill>
                  <a:prstDash val="solid"/>
                </a:ln>
                <a:effectLst>
                  <a:outerShdw blurRad="12700" dist="38100" dir="2700000" algn="tl" rotWithShape="0">
                    <a:schemeClr val="bg1">
                      <a:lumMod val="50000"/>
                    </a:schemeClr>
                  </a:outerShdw>
                </a:effectLst>
              </a:rPr>
              <a:t>To sit at the corner</a:t>
            </a:r>
            <a:endParaRPr lang="en-US" sz="5400" b="1" dirty="0">
              <a:ln w="9525">
                <a:solidFill>
                  <a:schemeClr val="bg1"/>
                </a:solidFill>
                <a:prstDash val="solid"/>
              </a:ln>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31501758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981658" y="207416"/>
            <a:ext cx="3180679" cy="923330"/>
          </a:xfrm>
          <a:prstGeom prst="rect">
            <a:avLst/>
          </a:prstGeom>
        </p:spPr>
        <p:style>
          <a:lnRef idx="1">
            <a:schemeClr val="accent2"/>
          </a:lnRef>
          <a:fillRef idx="2">
            <a:schemeClr val="accent2"/>
          </a:fillRef>
          <a:effectRef idx="1">
            <a:schemeClr val="accent2"/>
          </a:effectRef>
          <a:fontRef idx="minor">
            <a:schemeClr val="dk1"/>
          </a:fontRef>
        </p:style>
        <p:txBody>
          <a:bodyPr wrap="none" lIns="91440" tIns="45720" rIns="91440" bIns="45720">
            <a:spAutoFit/>
          </a:bodyPr>
          <a:lstStyle/>
          <a:p>
            <a:pPr algn="ctr"/>
            <a:r>
              <a:rPr lang="en-US"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Suspicious</a:t>
            </a:r>
            <a:endParaRPr lang="ru-RU"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3" name="Прямоугольник 2"/>
          <p:cNvSpPr/>
          <p:nvPr/>
        </p:nvSpPr>
        <p:spPr>
          <a:xfrm>
            <a:off x="1359805" y="1209064"/>
            <a:ext cx="5849615" cy="1754326"/>
          </a:xfrm>
          <a:prstGeom prst="rect">
            <a:avLst/>
          </a:prstGeom>
          <a:noFill/>
        </p:spPr>
        <p:txBody>
          <a:bodyPr wrap="none" lIns="91440" tIns="45720" rIns="91440" bIns="45720">
            <a:spAutoFit/>
          </a:bodyPr>
          <a:lstStyle/>
          <a:p>
            <a:pPr marL="685800" indent="-685800">
              <a:buFont typeface="Arial" panose="020B0604020202020204" pitchFamily="34" charset="0"/>
              <a:buChar char="•"/>
            </a:pPr>
            <a:r>
              <a:rPr lang="en-US"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To start anything </a:t>
            </a:r>
          </a:p>
          <a:p>
            <a:r>
              <a:rPr lang="en-US"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when it rains</a:t>
            </a:r>
            <a:endParaRPr lang="ru-RU"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4" name="Прямоугольник 3"/>
          <p:cNvSpPr/>
          <p:nvPr/>
        </p:nvSpPr>
        <p:spPr>
          <a:xfrm>
            <a:off x="1243896" y="3136824"/>
            <a:ext cx="5498685" cy="1754326"/>
          </a:xfrm>
          <a:prstGeom prst="rect">
            <a:avLst/>
          </a:prstGeom>
        </p:spPr>
        <p:txBody>
          <a:bodyPr wrap="none">
            <a:spAutoFit/>
          </a:bodyPr>
          <a:lstStyle/>
          <a:p>
            <a:pPr marL="685800" indent="-685800">
              <a:buFont typeface="Arial" panose="020B0604020202020204" pitchFamily="34" charset="0"/>
              <a:buChar char="•"/>
            </a:pPr>
            <a:r>
              <a:rPr lang="en-US" sz="5400" b="1" dirty="0" smtClean="0">
                <a:ln w="9525">
                  <a:solidFill>
                    <a:schemeClr val="bg1"/>
                  </a:solidFill>
                  <a:prstDash val="solid"/>
                </a:ln>
                <a:effectLst>
                  <a:outerShdw blurRad="12700" dist="38100" dir="2700000" algn="tl" rotWithShape="0">
                    <a:schemeClr val="bg1">
                      <a:lumMod val="50000"/>
                    </a:schemeClr>
                  </a:outerShdw>
                </a:effectLst>
              </a:rPr>
              <a:t>To put your bag </a:t>
            </a:r>
          </a:p>
          <a:p>
            <a:r>
              <a:rPr lang="en-US" sz="5400" b="1" dirty="0" smtClean="0">
                <a:ln w="9525">
                  <a:solidFill>
                    <a:schemeClr val="bg1"/>
                  </a:solidFill>
                  <a:prstDash val="solid"/>
                </a:ln>
                <a:effectLst>
                  <a:outerShdw blurRad="12700" dist="38100" dir="2700000" algn="tl" rotWithShape="0">
                    <a:schemeClr val="bg1">
                      <a:lumMod val="50000"/>
                    </a:schemeClr>
                  </a:outerShdw>
                </a:effectLst>
              </a:rPr>
              <a:t>on the floor</a:t>
            </a:r>
            <a:endParaRPr lang="en-US" sz="5400" b="1" dirty="0">
              <a:ln w="9525">
                <a:solidFill>
                  <a:schemeClr val="bg1"/>
                </a:solidFill>
                <a:prstDash val="solid"/>
              </a:ln>
              <a:effectLst>
                <a:outerShdw blurRad="12700" dist="38100" dir="2700000" algn="tl" rotWithShape="0">
                  <a:schemeClr val="bg1">
                    <a:lumMod val="50000"/>
                  </a:schemeClr>
                </a:outerShdw>
              </a:effectLst>
            </a:endParaRPr>
          </a:p>
        </p:txBody>
      </p:sp>
      <p:sp>
        <p:nvSpPr>
          <p:cNvPr id="5" name="Прямоугольник 4"/>
          <p:cNvSpPr/>
          <p:nvPr/>
        </p:nvSpPr>
        <p:spPr>
          <a:xfrm>
            <a:off x="1359805" y="4987749"/>
            <a:ext cx="4620945" cy="923330"/>
          </a:xfrm>
          <a:prstGeom prst="rect">
            <a:avLst/>
          </a:prstGeom>
        </p:spPr>
        <p:txBody>
          <a:bodyPr wrap="none">
            <a:spAutoFit/>
          </a:bodyPr>
          <a:lstStyle/>
          <a:p>
            <a:pPr marL="685800" indent="-685800">
              <a:buFont typeface="Arial" panose="020B0604020202020204" pitchFamily="34" charset="0"/>
              <a:buChar char="•"/>
            </a:pPr>
            <a:r>
              <a:rPr lang="en-US" sz="5400" b="1" dirty="0" smtClean="0">
                <a:ln w="9525">
                  <a:solidFill>
                    <a:schemeClr val="bg1"/>
                  </a:solidFill>
                  <a:prstDash val="solid"/>
                </a:ln>
                <a:effectLst>
                  <a:outerShdw blurRad="12700" dist="38100" dir="2700000" algn="tl" rotWithShape="0">
                    <a:schemeClr val="bg1">
                      <a:lumMod val="50000"/>
                    </a:schemeClr>
                  </a:outerShdw>
                </a:effectLst>
              </a:rPr>
              <a:t>The black cat</a:t>
            </a:r>
            <a:endParaRPr lang="en-US" sz="5400" b="1" dirty="0">
              <a:ln w="9525">
                <a:solidFill>
                  <a:schemeClr val="bg1"/>
                </a:solidFill>
                <a:prstDash val="solid"/>
              </a:ln>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32479114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217053" y="787637"/>
            <a:ext cx="6709893" cy="1200329"/>
          </a:xfrm>
          <a:prstGeom prst="rect">
            <a:avLst/>
          </a:prstGeom>
        </p:spPr>
        <p:txBody>
          <a:bodyPr wrap="square">
            <a:spAutoFit/>
          </a:bodyPr>
          <a:lstStyle/>
          <a:p>
            <a:r>
              <a:rPr lang="en-US" sz="7200" dirty="0" smtClean="0">
                <a:solidFill>
                  <a:srgbClr val="212121"/>
                </a:solidFill>
                <a:latin typeface="Matura MT Script Capitals" panose="03020802060602070202" pitchFamily="66" charset="0"/>
              </a:rPr>
              <a:t>Bless </a:t>
            </a:r>
            <a:r>
              <a:rPr lang="en-US" sz="7200" dirty="0">
                <a:solidFill>
                  <a:srgbClr val="212121"/>
                </a:solidFill>
                <a:latin typeface="Matura MT Script Capitals" panose="03020802060602070202" pitchFamily="66" charset="0"/>
              </a:rPr>
              <a:t>us Lord</a:t>
            </a:r>
            <a:endParaRPr lang="ru-RU" sz="7200" dirty="0"/>
          </a:p>
        </p:txBody>
      </p:sp>
      <p:pic>
        <p:nvPicPr>
          <p:cNvPr id="11266" name="Picture 2" descr="Картинки по запросу благослови нас господь"/>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3194" y="1987966"/>
            <a:ext cx="5150207" cy="410986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34054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870" y="625641"/>
            <a:ext cx="4038769" cy="5478378"/>
          </a:xfrm>
          <a:prstGeom prst="rect">
            <a:avLst/>
          </a:prstGeom>
        </p:spPr>
      </p:pic>
      <p:pic>
        <p:nvPicPr>
          <p:cNvPr id="3" name="Рисунок 2"/>
          <p:cNvPicPr>
            <a:picLocks noChangeAspect="1"/>
          </p:cNvPicPr>
          <p:nvPr/>
        </p:nvPicPr>
        <p:blipFill rotWithShape="1">
          <a:blip r:embed="rId4" cstate="print">
            <a:extLst>
              <a:ext uri="{28A0092B-C50C-407E-A947-70E740481C1C}">
                <a14:useLocalDpi xmlns:a14="http://schemas.microsoft.com/office/drawing/2010/main" val="0"/>
              </a:ext>
            </a:extLst>
          </a:blip>
          <a:srcRect l="1768" t="1153" r="1400" b="2040"/>
          <a:stretch/>
        </p:blipFill>
        <p:spPr>
          <a:xfrm>
            <a:off x="4361639" y="625641"/>
            <a:ext cx="4491790" cy="5478378"/>
          </a:xfrm>
          <a:prstGeom prst="rect">
            <a:avLst/>
          </a:prstGeom>
        </p:spPr>
      </p:pic>
    </p:spTree>
    <p:extLst>
      <p:ext uri="{BB962C8B-B14F-4D97-AF65-F5344CB8AC3E}">
        <p14:creationId xmlns:p14="http://schemas.microsoft.com/office/powerpoint/2010/main" val="39643405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827" y="613128"/>
            <a:ext cx="3876275" cy="5803713"/>
          </a:xfrm>
          <a:prstGeom prst="rect">
            <a:avLst/>
          </a:prstGeom>
          <a:ln w="38100">
            <a:solidFill>
              <a:schemeClr val="accent2">
                <a:lumMod val="50000"/>
              </a:schemeClr>
            </a:solidFill>
          </a:ln>
        </p:spPr>
      </p:pic>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35480" y="613128"/>
            <a:ext cx="4499471" cy="5803712"/>
          </a:xfrm>
          <a:prstGeom prst="rect">
            <a:avLst/>
          </a:prstGeom>
        </p:spPr>
      </p:pic>
    </p:spTree>
    <p:extLst>
      <p:ext uri="{BB962C8B-B14F-4D97-AF65-F5344CB8AC3E}">
        <p14:creationId xmlns:p14="http://schemas.microsoft.com/office/powerpoint/2010/main" val="16434215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158" y="465221"/>
            <a:ext cx="4445669" cy="5927558"/>
          </a:xfrm>
          <a:prstGeom prst="rect">
            <a:avLst/>
          </a:prstGeom>
        </p:spPr>
      </p:pic>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4602" y="465221"/>
            <a:ext cx="4277287" cy="5927558"/>
          </a:xfrm>
          <a:prstGeom prst="rect">
            <a:avLst/>
          </a:prstGeom>
        </p:spPr>
      </p:pic>
    </p:spTree>
    <p:extLst>
      <p:ext uri="{BB962C8B-B14F-4D97-AF65-F5344CB8AC3E}">
        <p14:creationId xmlns:p14="http://schemas.microsoft.com/office/powerpoint/2010/main" val="292856640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rotWithShape="1">
          <a:blip r:embed="rId3">
            <a:extLst>
              <a:ext uri="{28A0092B-C50C-407E-A947-70E740481C1C}">
                <a14:useLocalDpi xmlns:a14="http://schemas.microsoft.com/office/drawing/2010/main" val="0"/>
              </a:ext>
            </a:extLst>
          </a:blip>
          <a:srcRect b="2927"/>
          <a:stretch/>
        </p:blipFill>
        <p:spPr>
          <a:xfrm>
            <a:off x="316079" y="371474"/>
            <a:ext cx="4212415" cy="5852863"/>
          </a:xfrm>
          <a:prstGeom prst="rect">
            <a:avLst/>
          </a:prstGeom>
          <a:ln w="76200">
            <a:solidFill>
              <a:schemeClr val="accent2">
                <a:lumMod val="50000"/>
              </a:schemeClr>
            </a:solidFill>
          </a:ln>
        </p:spPr>
      </p:pic>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1369" y="371473"/>
            <a:ext cx="4556984" cy="5965158"/>
          </a:xfrm>
          <a:prstGeom prst="rect">
            <a:avLst/>
          </a:prstGeom>
        </p:spPr>
      </p:pic>
    </p:spTree>
    <p:extLst>
      <p:ext uri="{BB962C8B-B14F-4D97-AF65-F5344CB8AC3E}">
        <p14:creationId xmlns:p14="http://schemas.microsoft.com/office/powerpoint/2010/main" val="37141872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253" y="311389"/>
            <a:ext cx="4050619" cy="6063342"/>
          </a:xfrm>
          <a:prstGeom prst="rect">
            <a:avLst/>
          </a:prstGeom>
          <a:ln w="76200">
            <a:solidFill>
              <a:schemeClr val="accent2">
                <a:lumMod val="50000"/>
              </a:schemeClr>
            </a:solidFill>
          </a:ln>
        </p:spPr>
      </p:pic>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63956" y="241491"/>
            <a:ext cx="4507328" cy="6149282"/>
          </a:xfrm>
          <a:prstGeom prst="rect">
            <a:avLst/>
          </a:prstGeom>
        </p:spPr>
      </p:pic>
    </p:spTree>
    <p:extLst>
      <p:ext uri="{BB962C8B-B14F-4D97-AF65-F5344CB8AC3E}">
        <p14:creationId xmlns:p14="http://schemas.microsoft.com/office/powerpoint/2010/main" val="5609561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Похожее изображени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6293" y="595492"/>
            <a:ext cx="4031414" cy="5667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78182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divot">
          <a:fgClr>
            <a:schemeClr val="accent2">
              <a:lumMod val="60000"/>
              <a:lumOff val="40000"/>
            </a:schemeClr>
          </a:fgClr>
          <a:bgClr>
            <a:schemeClr val="bg1"/>
          </a:bgClr>
        </a:pattFill>
        <a:effectLst/>
      </p:bgPr>
    </p:bg>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Картинки по запросу святой владимир"/>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50" y="809625"/>
            <a:ext cx="4133850" cy="523875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Похожее изображение"/>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809625"/>
            <a:ext cx="3966481" cy="5238750"/>
          </a:xfrm>
          <a:prstGeom prst="rect">
            <a:avLst/>
          </a:prstGeom>
          <a:noFill/>
          <a:ln>
            <a:solidFill>
              <a:schemeClr val="accent2">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461027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Тема Office">
      <a:dk1>
        <a:sysClr val="windowText" lastClr="000000"/>
      </a:dk1>
      <a:lt1>
        <a:sysClr val="window" lastClr="E1E1E1"/>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382</TotalTime>
  <Words>82</Words>
  <Application>Microsoft Office PowerPoint</Application>
  <PresentationFormat>Экран (4:3)</PresentationFormat>
  <Paragraphs>48</Paragraphs>
  <Slides>28</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28</vt:i4>
      </vt:variant>
    </vt:vector>
  </HeadingPairs>
  <TitlesOfParts>
    <vt:vector size="36" baseType="lpstr">
      <vt:lpstr>Arial</vt:lpstr>
      <vt:lpstr>Calibri</vt:lpstr>
      <vt:lpstr>Calibri Light</vt:lpstr>
      <vt:lpstr>Cooper Black</vt:lpstr>
      <vt:lpstr>Graceful Mazurka</vt:lpstr>
      <vt:lpstr>Matura MT Script Capitals</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Елена</dc:creator>
  <cp:lastModifiedBy>Елена</cp:lastModifiedBy>
  <cp:revision>33</cp:revision>
  <dcterms:created xsi:type="dcterms:W3CDTF">2016-12-07T11:01:29Z</dcterms:created>
  <dcterms:modified xsi:type="dcterms:W3CDTF">2017-02-06T14:12:07Z</dcterms:modified>
</cp:coreProperties>
</file>