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p:scale>
          <a:sx n="60" d="100"/>
          <a:sy n="60" d="100"/>
        </p:scale>
        <p:origin x="42" y="108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uk-UA"/>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uk-UA"/>
          </a:p>
        </p:txBody>
      </p:sp>
      <p:sp>
        <p:nvSpPr>
          <p:cNvPr id="4" name="Дата 3"/>
          <p:cNvSpPr>
            <a:spLocks noGrp="1"/>
          </p:cNvSpPr>
          <p:nvPr>
            <p:ph type="dt" sz="half" idx="10"/>
          </p:nvPr>
        </p:nvSpPr>
        <p:spPr/>
        <p:txBody>
          <a:bodyPr/>
          <a:lstStyle/>
          <a:p>
            <a:fld id="{542D4016-548F-44EB-9DFF-A31194B8B92F}" type="datetimeFigureOut">
              <a:rPr lang="uk-UA" smtClean="0"/>
              <a:t>25.03.2016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3037268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542D4016-548F-44EB-9DFF-A31194B8B92F}" type="datetimeFigureOut">
              <a:rPr lang="uk-UA" smtClean="0"/>
              <a:t>25.03.2016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12253228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uk-UA"/>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542D4016-548F-44EB-9DFF-A31194B8B92F}" type="datetimeFigureOut">
              <a:rPr lang="uk-UA" smtClean="0"/>
              <a:t>25.03.2016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29662227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10"/>
          </p:nvPr>
        </p:nvSpPr>
        <p:spPr/>
        <p:txBody>
          <a:bodyPr/>
          <a:lstStyle/>
          <a:p>
            <a:fld id="{542D4016-548F-44EB-9DFF-A31194B8B92F}" type="datetimeFigureOut">
              <a:rPr lang="uk-UA" smtClean="0"/>
              <a:t>25.03.2016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3505689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uk-UA"/>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42D4016-548F-44EB-9DFF-A31194B8B92F}" type="datetimeFigureOut">
              <a:rPr lang="uk-UA" smtClean="0"/>
              <a:t>25.03.2016</a:t>
            </a:fld>
            <a:endParaRPr lang="uk-UA"/>
          </a:p>
        </p:txBody>
      </p:sp>
      <p:sp>
        <p:nvSpPr>
          <p:cNvPr id="5" name="Нижний колонтитул 4"/>
          <p:cNvSpPr>
            <a:spLocks noGrp="1"/>
          </p:cNvSpPr>
          <p:nvPr>
            <p:ph type="ftr" sz="quarter" idx="11"/>
          </p:nvPr>
        </p:nvSpPr>
        <p:spPr/>
        <p:txBody>
          <a:bodyPr/>
          <a:lstStyle/>
          <a:p>
            <a:endParaRPr lang="uk-UA"/>
          </a:p>
        </p:txBody>
      </p:sp>
      <p:sp>
        <p:nvSpPr>
          <p:cNvPr id="6" name="Номер слайда 5"/>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8272089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Дата 4"/>
          <p:cNvSpPr>
            <a:spLocks noGrp="1"/>
          </p:cNvSpPr>
          <p:nvPr>
            <p:ph type="dt" sz="half" idx="10"/>
          </p:nvPr>
        </p:nvSpPr>
        <p:spPr/>
        <p:txBody>
          <a:bodyPr/>
          <a:lstStyle/>
          <a:p>
            <a:fld id="{542D4016-548F-44EB-9DFF-A31194B8B92F}" type="datetimeFigureOut">
              <a:rPr lang="uk-UA" smtClean="0"/>
              <a:t>25.03.2016</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1362575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uk-UA"/>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7" name="Дата 6"/>
          <p:cNvSpPr>
            <a:spLocks noGrp="1"/>
          </p:cNvSpPr>
          <p:nvPr>
            <p:ph type="dt" sz="half" idx="10"/>
          </p:nvPr>
        </p:nvSpPr>
        <p:spPr/>
        <p:txBody>
          <a:bodyPr/>
          <a:lstStyle/>
          <a:p>
            <a:fld id="{542D4016-548F-44EB-9DFF-A31194B8B92F}" type="datetimeFigureOut">
              <a:rPr lang="uk-UA" smtClean="0"/>
              <a:t>25.03.2016</a:t>
            </a:fld>
            <a:endParaRPr lang="uk-UA"/>
          </a:p>
        </p:txBody>
      </p:sp>
      <p:sp>
        <p:nvSpPr>
          <p:cNvPr id="8" name="Нижний колонтитул 7"/>
          <p:cNvSpPr>
            <a:spLocks noGrp="1"/>
          </p:cNvSpPr>
          <p:nvPr>
            <p:ph type="ftr" sz="quarter" idx="11"/>
          </p:nvPr>
        </p:nvSpPr>
        <p:spPr/>
        <p:txBody>
          <a:bodyPr/>
          <a:lstStyle/>
          <a:p>
            <a:endParaRPr lang="uk-UA"/>
          </a:p>
        </p:txBody>
      </p:sp>
      <p:sp>
        <p:nvSpPr>
          <p:cNvPr id="9" name="Номер слайда 8"/>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25208754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uk-UA"/>
          </a:p>
        </p:txBody>
      </p:sp>
      <p:sp>
        <p:nvSpPr>
          <p:cNvPr id="3" name="Дата 2"/>
          <p:cNvSpPr>
            <a:spLocks noGrp="1"/>
          </p:cNvSpPr>
          <p:nvPr>
            <p:ph type="dt" sz="half" idx="10"/>
          </p:nvPr>
        </p:nvSpPr>
        <p:spPr/>
        <p:txBody>
          <a:bodyPr/>
          <a:lstStyle/>
          <a:p>
            <a:fld id="{542D4016-548F-44EB-9DFF-A31194B8B92F}" type="datetimeFigureOut">
              <a:rPr lang="uk-UA" smtClean="0"/>
              <a:t>25.03.2016</a:t>
            </a:fld>
            <a:endParaRPr lang="uk-UA"/>
          </a:p>
        </p:txBody>
      </p:sp>
      <p:sp>
        <p:nvSpPr>
          <p:cNvPr id="4" name="Нижний колонтитул 3"/>
          <p:cNvSpPr>
            <a:spLocks noGrp="1"/>
          </p:cNvSpPr>
          <p:nvPr>
            <p:ph type="ftr" sz="quarter" idx="11"/>
          </p:nvPr>
        </p:nvSpPr>
        <p:spPr/>
        <p:txBody>
          <a:bodyPr/>
          <a:lstStyle/>
          <a:p>
            <a:endParaRPr lang="uk-UA"/>
          </a:p>
        </p:txBody>
      </p:sp>
      <p:sp>
        <p:nvSpPr>
          <p:cNvPr id="5" name="Номер слайда 4"/>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1892533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42D4016-548F-44EB-9DFF-A31194B8B92F}" type="datetimeFigureOut">
              <a:rPr lang="uk-UA" smtClean="0"/>
              <a:t>25.03.2016</a:t>
            </a:fld>
            <a:endParaRPr lang="uk-UA"/>
          </a:p>
        </p:txBody>
      </p:sp>
      <p:sp>
        <p:nvSpPr>
          <p:cNvPr id="3" name="Нижний колонтитул 2"/>
          <p:cNvSpPr>
            <a:spLocks noGrp="1"/>
          </p:cNvSpPr>
          <p:nvPr>
            <p:ph type="ftr" sz="quarter" idx="11"/>
          </p:nvPr>
        </p:nvSpPr>
        <p:spPr/>
        <p:txBody>
          <a:bodyPr/>
          <a:lstStyle/>
          <a:p>
            <a:endParaRPr lang="uk-UA"/>
          </a:p>
        </p:txBody>
      </p:sp>
      <p:sp>
        <p:nvSpPr>
          <p:cNvPr id="4" name="Номер слайда 3"/>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2414761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42D4016-548F-44EB-9DFF-A31194B8B92F}" type="datetimeFigureOut">
              <a:rPr lang="uk-UA" smtClean="0"/>
              <a:t>25.03.2016</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30190847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uk-UA"/>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uk-UA"/>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542D4016-548F-44EB-9DFF-A31194B8B92F}" type="datetimeFigureOut">
              <a:rPr lang="uk-UA" smtClean="0"/>
              <a:t>25.03.2016</a:t>
            </a:fld>
            <a:endParaRPr lang="uk-UA"/>
          </a:p>
        </p:txBody>
      </p:sp>
      <p:sp>
        <p:nvSpPr>
          <p:cNvPr id="6" name="Нижний колонтитул 5"/>
          <p:cNvSpPr>
            <a:spLocks noGrp="1"/>
          </p:cNvSpPr>
          <p:nvPr>
            <p:ph type="ftr" sz="quarter" idx="11"/>
          </p:nvPr>
        </p:nvSpPr>
        <p:spPr/>
        <p:txBody>
          <a:bodyPr/>
          <a:lstStyle/>
          <a:p>
            <a:endParaRPr lang="uk-UA"/>
          </a:p>
        </p:txBody>
      </p:sp>
      <p:sp>
        <p:nvSpPr>
          <p:cNvPr id="7" name="Номер слайда 6"/>
          <p:cNvSpPr>
            <a:spLocks noGrp="1"/>
          </p:cNvSpPr>
          <p:nvPr>
            <p:ph type="sldNum" sz="quarter" idx="12"/>
          </p:nvPr>
        </p:nvSpPr>
        <p:spPr/>
        <p:txBody>
          <a:bodyPr/>
          <a:lstStyle/>
          <a:p>
            <a:fld id="{147586E2-C31D-49C0-A901-1F1B9F07405A}" type="slidenum">
              <a:rPr lang="uk-UA" smtClean="0"/>
              <a:t>‹#›</a:t>
            </a:fld>
            <a:endParaRPr lang="uk-UA"/>
          </a:p>
        </p:txBody>
      </p:sp>
    </p:spTree>
    <p:extLst>
      <p:ext uri="{BB962C8B-B14F-4D97-AF65-F5344CB8AC3E}">
        <p14:creationId xmlns:p14="http://schemas.microsoft.com/office/powerpoint/2010/main" val="12153702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uk-UA"/>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k-UA"/>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D4016-548F-44EB-9DFF-A31194B8B92F}" type="datetimeFigureOut">
              <a:rPr lang="uk-UA" smtClean="0"/>
              <a:t>25.03.2016</a:t>
            </a:fld>
            <a:endParaRPr lang="uk-UA"/>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uk-UA"/>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47586E2-C31D-49C0-A901-1F1B9F07405A}" type="slidenum">
              <a:rPr lang="uk-UA" smtClean="0"/>
              <a:t>‹#›</a:t>
            </a:fld>
            <a:endParaRPr lang="uk-UA"/>
          </a:p>
        </p:txBody>
      </p:sp>
    </p:spTree>
    <p:extLst>
      <p:ext uri="{BB962C8B-B14F-4D97-AF65-F5344CB8AC3E}">
        <p14:creationId xmlns:p14="http://schemas.microsoft.com/office/powerpoint/2010/main" val="17668835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image" Target="https://scontent-fra3-1.xx.fbcdn.net/hphotos-xap1/v/t1.0-9/1907540_653578271438749_4640822166299613883_n.jpg?oh=63593d560df0432221fc05acc770076d&amp;oe=5634A34A" TargetMode="Externa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17.jpe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extLst>
              <a:ext uri="{BEBA8EAE-BF5A-486C-A8C5-ECC9F3942E4B}">
                <a14:imgProps xmlns:a14="http://schemas.microsoft.com/office/drawing/2010/main">
                  <a14:imgLayer r:embed="rId3">
                    <a14:imgEffect>
                      <a14:sharpenSoften amount="6000"/>
                    </a14:imgEffect>
                    <a14:imgEffect>
                      <a14:brightnessContrast bright="-1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946484"/>
            <a:ext cx="9144000" cy="1171074"/>
          </a:xfrm>
        </p:spPr>
        <p:txBody>
          <a:bodyPr/>
          <a:lstStyle/>
          <a:p>
            <a:r>
              <a:rPr lang="uk-UA" sz="4400" dirty="0" smtClean="0">
                <a:solidFill>
                  <a:prstClr val="black"/>
                </a:solidFill>
                <a:latin typeface="Times New Roman" panose="02020603050405020304" pitchFamily="18" charset="0"/>
                <a:ea typeface="Calibri" panose="020F0502020204030204" pitchFamily="34" charset="0"/>
              </a:rPr>
              <a:t>«</a:t>
            </a:r>
            <a:r>
              <a:rPr lang="uk-UA" sz="4400" b="1" i="1" dirty="0">
                <a:solidFill>
                  <a:prstClr val="black"/>
                </a:solidFill>
                <a:latin typeface="Times New Roman" panose="02020603050405020304" pitchFamily="18" charset="0"/>
                <a:ea typeface="Calibri" panose="020F0502020204030204" pitchFamily="34" charset="0"/>
              </a:rPr>
              <a:t>Життя відшиті сторінки</a:t>
            </a:r>
            <a:r>
              <a:rPr lang="uk-UA" sz="4400" dirty="0">
                <a:solidFill>
                  <a:prstClr val="black"/>
                </a:solidFill>
                <a:latin typeface="Times New Roman" panose="02020603050405020304" pitchFamily="18" charset="0"/>
                <a:ea typeface="Calibri" panose="020F0502020204030204" pitchFamily="34" charset="0"/>
              </a:rPr>
              <a:t>».</a:t>
            </a:r>
            <a:endParaRPr lang="uk-UA" dirty="0"/>
          </a:p>
        </p:txBody>
      </p:sp>
      <p:sp>
        <p:nvSpPr>
          <p:cNvPr id="3" name="Подзаголовок 2"/>
          <p:cNvSpPr>
            <a:spLocks noGrp="1"/>
          </p:cNvSpPr>
          <p:nvPr>
            <p:ph type="subTitle" idx="1"/>
          </p:nvPr>
        </p:nvSpPr>
        <p:spPr>
          <a:xfrm>
            <a:off x="1524000" y="3015916"/>
            <a:ext cx="9144000" cy="914400"/>
          </a:xfrm>
        </p:spPr>
        <p:txBody>
          <a:bodyPr/>
          <a:lstStyle/>
          <a:p>
            <a:pPr lvl="0" algn="l"/>
            <a:r>
              <a:rPr lang="uk-UA" sz="2800" b="1" dirty="0" smtClean="0">
                <a:solidFill>
                  <a:prstClr val="black"/>
                </a:solidFill>
                <a:latin typeface="Times New Roman" panose="02020603050405020304" pitchFamily="18" charset="0"/>
                <a:ea typeface="Times New Roman" panose="02020603050405020304" pitchFamily="18" charset="0"/>
              </a:rPr>
              <a:t>                Редагування </a:t>
            </a:r>
            <a:r>
              <a:rPr lang="uk-UA" sz="2800" b="1" dirty="0">
                <a:solidFill>
                  <a:prstClr val="black"/>
                </a:solidFill>
                <a:latin typeface="Times New Roman" panose="02020603050405020304" pitchFamily="18" charset="0"/>
                <a:ea typeface="Times New Roman" panose="02020603050405020304" pitchFamily="18" charset="0"/>
              </a:rPr>
              <a:t>графічних зображень</a:t>
            </a:r>
            <a:r>
              <a:rPr lang="uk-UA" sz="2800" dirty="0">
                <a:solidFill>
                  <a:prstClr val="black"/>
                </a:solidFill>
                <a:latin typeface="Times New Roman" panose="02020603050405020304" pitchFamily="18" charset="0"/>
                <a:ea typeface="Calibri" panose="020F0502020204030204" pitchFamily="34" charset="0"/>
              </a:rPr>
              <a:t>.</a:t>
            </a:r>
            <a:endParaRPr lang="uk-UA" sz="2800" dirty="0">
              <a:solidFill>
                <a:prstClr val="black"/>
              </a:solidFill>
            </a:endParaRPr>
          </a:p>
          <a:p>
            <a:endParaRPr lang="uk-UA" dirty="0"/>
          </a:p>
        </p:txBody>
      </p:sp>
    </p:spTree>
    <p:extLst>
      <p:ext uri="{BB962C8B-B14F-4D97-AF65-F5344CB8AC3E}">
        <p14:creationId xmlns:p14="http://schemas.microsoft.com/office/powerpoint/2010/main" val="1800429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extLst>
              <a:ext uri="{BEBA8EAE-BF5A-486C-A8C5-ECC9F3942E4B}">
                <a14:imgProps xmlns:a14="http://schemas.microsoft.com/office/drawing/2010/main">
                  <a14:imgLayer r:embed="rId3">
                    <a14:imgEffect>
                      <a14:sharpenSoften amount="6000"/>
                    </a14:imgEffect>
                    <a14:imgEffect>
                      <a14:brightnessContrast bright="-1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61475" y="385011"/>
            <a:ext cx="11245514" cy="1732547"/>
          </a:xfrm>
        </p:spPr>
        <p:txBody>
          <a:bodyPr>
            <a:noAutofit/>
          </a:bodyPr>
          <a:lstStyle/>
          <a:p>
            <a:pPr>
              <a:spcAft>
                <a:spcPts val="0"/>
              </a:spcAft>
            </a:pPr>
            <a:r>
              <a:rPr lang="uk-UA" sz="3200" dirty="0">
                <a:latin typeface="Times New Roman" panose="02020603050405020304" pitchFamily="18" charset="0"/>
                <a:ea typeface="Times New Roman" panose="02020603050405020304" pitchFamily="18" charset="0"/>
              </a:rPr>
              <a:t>Домашнє завдання: за схемою літер абетки скласти закодований орнамент в колі, чи квадраті абріатури букв нашої школи; та висловів:  Слава Україні! Героям слава!.</a:t>
            </a:r>
            <a:r>
              <a:rPr lang="uk-UA" sz="3200" dirty="0" smtClean="0">
                <a:effectLst/>
                <a:latin typeface="Times New Roman" panose="02020603050405020304" pitchFamily="18" charset="0"/>
                <a:ea typeface="Times New Roman" panose="02020603050405020304" pitchFamily="18" charset="0"/>
              </a:rPr>
              <a:t/>
            </a:r>
            <a:br>
              <a:rPr lang="uk-UA" sz="3200" dirty="0" smtClean="0">
                <a:effectLst/>
                <a:latin typeface="Times New Roman" panose="02020603050405020304" pitchFamily="18" charset="0"/>
                <a:ea typeface="Times New Roman" panose="02020603050405020304" pitchFamily="18" charset="0"/>
              </a:rPr>
            </a:br>
            <a:endParaRPr lang="uk-UA" sz="3200" dirty="0"/>
          </a:p>
        </p:txBody>
      </p:sp>
      <p:sp>
        <p:nvSpPr>
          <p:cNvPr id="5" name="Подзаголовок 4"/>
          <p:cNvSpPr>
            <a:spLocks noGrp="1"/>
          </p:cNvSpPr>
          <p:nvPr>
            <p:ph type="subTitle" idx="1"/>
          </p:nvPr>
        </p:nvSpPr>
        <p:spPr>
          <a:xfrm>
            <a:off x="3048000" y="3818022"/>
            <a:ext cx="9144000" cy="4539915"/>
          </a:xfrm>
        </p:spPr>
        <p:txBody>
          <a:bodyPr/>
          <a:lstStyle/>
          <a:p>
            <a:endParaRPr lang="uk-UA" dirty="0"/>
          </a:p>
        </p:txBody>
      </p:sp>
      <p:pic>
        <p:nvPicPr>
          <p:cNvPr id="6146" name="Picture 2" descr="11147188_997707386940795_4944364490618780619_n"/>
          <p:cNvPicPr>
            <a:picLocks noChangeAspect="1" noChangeArrowheads="1"/>
          </p:cNvPicPr>
          <p:nvPr/>
        </p:nvPicPr>
        <p:blipFill rotWithShape="1">
          <a:blip r:embed="rId4">
            <a:extLst>
              <a:ext uri="{28A0092B-C50C-407E-A947-70E740481C1C}">
                <a14:useLocalDpi xmlns:a14="http://schemas.microsoft.com/office/drawing/2010/main" val="0"/>
              </a:ext>
            </a:extLst>
          </a:blip>
          <a:srcRect l="10981" r="7926"/>
          <a:stretch/>
        </p:blipFill>
        <p:spPr bwMode="auto">
          <a:xfrm>
            <a:off x="1700462" y="1654801"/>
            <a:ext cx="3128211" cy="50836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Рисунок 6" descr="https://scontent-fra3-1.xx.fbcdn.net/hphotos-xtp1/v/t1.0-9/11755178_492462987579169_4550890126057453901_n.jpg?oh=cd3680c3a0721b60562374c53b0d28d1&amp;oe=5650A77C"/>
          <p:cNvPicPr/>
          <p:nvPr/>
        </p:nvPicPr>
        <p:blipFill rotWithShape="1">
          <a:blip r:embed="rId5">
            <a:extLst>
              <a:ext uri="{28A0092B-C50C-407E-A947-70E740481C1C}">
                <a14:useLocalDpi xmlns:a14="http://schemas.microsoft.com/office/drawing/2010/main" val="0"/>
              </a:ext>
            </a:extLst>
          </a:blip>
          <a:srcRect t="3401" b="5999"/>
          <a:stretch/>
        </p:blipFill>
        <p:spPr bwMode="auto">
          <a:xfrm>
            <a:off x="5800224" y="1897732"/>
            <a:ext cx="4762500" cy="4534651"/>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05459417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4"/>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uk-UA"/>
          </a:p>
        </p:txBody>
      </p:sp>
      <p:pic>
        <p:nvPicPr>
          <p:cNvPr id="4" name="10900829_642672815837358_1946611853_n">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1094874" y="493462"/>
            <a:ext cx="9646573" cy="5426075"/>
          </a:xfrm>
        </p:spPr>
      </p:pic>
    </p:spTree>
    <p:extLst>
      <p:ext uri="{BB962C8B-B14F-4D97-AF65-F5344CB8AC3E}">
        <p14:creationId xmlns:p14="http://schemas.microsoft.com/office/powerpoint/2010/main" val="20845567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76117"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spcAft>
                <a:spcPts val="0"/>
              </a:spcAft>
            </a:pPr>
            <a:r>
              <a:rPr lang="uk-UA" sz="4000" dirty="0" smtClean="0">
                <a:effectLst/>
                <a:latin typeface="Times New Roman" panose="02020603050405020304" pitchFamily="18" charset="0"/>
                <a:ea typeface="Times New Roman" panose="02020603050405020304" pitchFamily="18" charset="0"/>
              </a:rPr>
              <a:t/>
            </a:r>
            <a:br>
              <a:rPr lang="uk-UA" sz="4000" dirty="0" smtClean="0">
                <a:effectLst/>
                <a:latin typeface="Times New Roman" panose="02020603050405020304" pitchFamily="18" charset="0"/>
                <a:ea typeface="Times New Roman" panose="02020603050405020304" pitchFamily="18" charset="0"/>
              </a:rPr>
            </a:br>
            <a:endParaRPr lang="uk-UA" dirty="0"/>
          </a:p>
        </p:txBody>
      </p:sp>
      <p:sp>
        <p:nvSpPr>
          <p:cNvPr id="3" name="Объект 2"/>
          <p:cNvSpPr>
            <a:spLocks noGrp="1"/>
          </p:cNvSpPr>
          <p:nvPr>
            <p:ph idx="1"/>
          </p:nvPr>
        </p:nvSpPr>
        <p:spPr>
          <a:xfrm>
            <a:off x="401053" y="365125"/>
            <a:ext cx="11790947" cy="2650791"/>
          </a:xfrm>
        </p:spPr>
        <p:txBody>
          <a:bodyPr/>
          <a:lstStyle/>
          <a:p>
            <a:pPr marL="0" indent="0">
              <a:spcAft>
                <a:spcPts val="0"/>
              </a:spcAft>
              <a:buNone/>
            </a:pPr>
            <a:r>
              <a:rPr lang="uk-UA" dirty="0">
                <a:latin typeface="Times New Roman" panose="02020603050405020304" pitchFamily="18" charset="0"/>
                <a:ea typeface="Times New Roman" panose="02020603050405020304" pitchFamily="18" charset="0"/>
              </a:rPr>
              <a:t> </a:t>
            </a:r>
            <a:r>
              <a:rPr lang="uk-UA" dirty="0" smtClean="0">
                <a:latin typeface="Times New Roman" panose="02020603050405020304" pitchFamily="18" charset="0"/>
                <a:ea typeface="Times New Roman" panose="02020603050405020304" pitchFamily="18" charset="0"/>
              </a:rPr>
              <a:t>          Чи </a:t>
            </a:r>
            <a:r>
              <a:rPr lang="uk-UA" dirty="0">
                <a:latin typeface="Times New Roman" panose="02020603050405020304" pitchFamily="18" charset="0"/>
                <a:ea typeface="Times New Roman" panose="02020603050405020304" pitchFamily="18" charset="0"/>
              </a:rPr>
              <a:t>задумувались ви колись над тим, що означає червоний мак, вишитий на вашій сорочці, або чому на вишитому весільному рушнику часто зображають дубове листя? </a:t>
            </a:r>
            <a:endParaRPr lang="uk-UA" dirty="0" smtClean="0">
              <a:latin typeface="Times New Roman" panose="02020603050405020304" pitchFamily="18" charset="0"/>
              <a:ea typeface="Times New Roman" panose="02020603050405020304" pitchFamily="18" charset="0"/>
            </a:endParaRPr>
          </a:p>
          <a:p>
            <a:pPr marL="0" indent="0">
              <a:spcAft>
                <a:spcPts val="0"/>
              </a:spcAft>
              <a:buNone/>
            </a:pPr>
            <a:r>
              <a:rPr lang="uk-UA" dirty="0">
                <a:latin typeface="Times New Roman" panose="02020603050405020304" pitchFamily="18" charset="0"/>
                <a:ea typeface="Times New Roman" panose="02020603050405020304" pitchFamily="18" charset="0"/>
              </a:rPr>
              <a:t> </a:t>
            </a:r>
            <a:r>
              <a:rPr lang="uk-UA" dirty="0" smtClean="0">
                <a:latin typeface="Times New Roman" panose="02020603050405020304" pitchFamily="18" charset="0"/>
                <a:ea typeface="Times New Roman" panose="02020603050405020304" pitchFamily="18" charset="0"/>
              </a:rPr>
              <a:t>  Насправді </a:t>
            </a:r>
            <a:r>
              <a:rPr lang="uk-UA" dirty="0">
                <a:latin typeface="Times New Roman" panose="02020603050405020304" pitchFamily="18" charset="0"/>
                <a:ea typeface="Times New Roman" panose="02020603050405020304" pitchFamily="18" charset="0"/>
              </a:rPr>
              <a:t>все це – дуже давні </a:t>
            </a:r>
            <a:r>
              <a:rPr lang="uk-UA" dirty="0" smtClean="0">
                <a:latin typeface="Times New Roman" panose="02020603050405020304" pitchFamily="18" charset="0"/>
                <a:ea typeface="Times New Roman" panose="02020603050405020304" pitchFamily="18" charset="0"/>
              </a:rPr>
              <a:t>символи</a:t>
            </a:r>
            <a:r>
              <a:rPr lang="uk-UA" dirty="0">
                <a:latin typeface="Times New Roman" panose="02020603050405020304" pitchFamily="18" charset="0"/>
                <a:ea typeface="Times New Roman" panose="02020603050405020304" pitchFamily="18" charset="0"/>
              </a:rPr>
              <a:t>, у зображення яких наші предки закладали певний зміст. </a:t>
            </a:r>
            <a:endParaRPr lang="uk-UA" dirty="0" smtClean="0">
              <a:latin typeface="Times New Roman" panose="02020603050405020304" pitchFamily="18" charset="0"/>
              <a:ea typeface="Times New Roman" panose="02020603050405020304" pitchFamily="18" charset="0"/>
            </a:endParaRPr>
          </a:p>
          <a:p>
            <a:pPr>
              <a:spcAft>
                <a:spcPts val="0"/>
              </a:spcAft>
            </a:pPr>
            <a:endParaRPr lang="uk-UA" dirty="0"/>
          </a:p>
        </p:txBody>
      </p:sp>
      <p:pic>
        <p:nvPicPr>
          <p:cNvPr id="4" name="Рисунок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23206" y="2807368"/>
            <a:ext cx="4131268" cy="27358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Рисунок 7"/>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42484" y="3240505"/>
            <a:ext cx="4673749" cy="3080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Рисунок 8"/>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334209" y="2487278"/>
            <a:ext cx="3683462" cy="24376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3899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1000" fill="hold"/>
                                        <p:tgtEl>
                                          <p:spTgt spid="8"/>
                                        </p:tgtEl>
                                        <p:attrNameLst>
                                          <p:attrName>ppt_w</p:attrName>
                                        </p:attrNameLst>
                                      </p:cBhvr>
                                      <p:tavLst>
                                        <p:tav tm="0">
                                          <p:val>
                                            <p:fltVal val="0"/>
                                          </p:val>
                                        </p:tav>
                                        <p:tav tm="100000">
                                          <p:val>
                                            <p:strVal val="#ppt_w"/>
                                          </p:val>
                                        </p:tav>
                                      </p:tavLst>
                                    </p:anim>
                                    <p:anim calcmode="lin" valueType="num">
                                      <p:cBhvr>
                                        <p:cTn id="15" dur="1000" fill="hold"/>
                                        <p:tgtEl>
                                          <p:spTgt spid="8"/>
                                        </p:tgtEl>
                                        <p:attrNameLst>
                                          <p:attrName>ppt_h</p:attrName>
                                        </p:attrNameLst>
                                      </p:cBhvr>
                                      <p:tavLst>
                                        <p:tav tm="0">
                                          <p:val>
                                            <p:fltVal val="0"/>
                                          </p:val>
                                        </p:tav>
                                        <p:tav tm="100000">
                                          <p:val>
                                            <p:strVal val="#ppt_h"/>
                                          </p:val>
                                        </p:tav>
                                      </p:tavLst>
                                    </p:anim>
                                    <p:anim calcmode="lin" valueType="num">
                                      <p:cBhvr>
                                        <p:cTn id="16" dur="1000" fill="hold"/>
                                        <p:tgtEl>
                                          <p:spTgt spid="8"/>
                                        </p:tgtEl>
                                        <p:attrNameLst>
                                          <p:attrName>style.rotation</p:attrName>
                                        </p:attrNameLst>
                                      </p:cBhvr>
                                      <p:tavLst>
                                        <p:tav tm="0">
                                          <p:val>
                                            <p:fltVal val="90"/>
                                          </p:val>
                                        </p:tav>
                                        <p:tav tm="100000">
                                          <p:val>
                                            <p:fltVal val="0"/>
                                          </p:val>
                                        </p:tav>
                                      </p:tavLst>
                                    </p:anim>
                                    <p:animEffect transition="in" filter="fade">
                                      <p:cBhvr>
                                        <p:cTn id="17" dur="10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extLst>
              <a:ext uri="{BEBA8EAE-BF5A-486C-A8C5-ECC9F3942E4B}">
                <a14:imgProps xmlns:a14="http://schemas.microsoft.com/office/drawing/2010/main">
                  <a14:imgLayer r:embed="rId3">
                    <a14:imgEffect>
                      <a14:sharpenSoften amount="6000"/>
                    </a14:imgEffect>
                    <a14:imgEffect>
                      <a14:brightnessContrast bright="-1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946484"/>
            <a:ext cx="9144000" cy="1171074"/>
          </a:xfrm>
        </p:spPr>
        <p:txBody>
          <a:bodyPr>
            <a:noAutofit/>
          </a:bodyPr>
          <a:lstStyle/>
          <a:p>
            <a:r>
              <a:rPr lang="uk-UA" sz="2800" dirty="0">
                <a:latin typeface="Times New Roman" panose="02020603050405020304" pitchFamily="18" charset="0"/>
                <a:ea typeface="Times New Roman" panose="02020603050405020304" pitchFamily="18" charset="0"/>
              </a:rPr>
              <a:t>Народному мистецтву українців притаманні виплекані віковими </a:t>
            </a:r>
            <a:r>
              <a:rPr lang="uk-UA" sz="2800" dirty="0" smtClean="0">
                <a:latin typeface="Times New Roman" panose="02020603050405020304" pitchFamily="18" charset="0"/>
                <a:ea typeface="Times New Roman" panose="02020603050405020304" pitchFamily="18" charset="0"/>
              </a:rPr>
              <a:t> </a:t>
            </a:r>
            <a:r>
              <a:rPr lang="uk-UA" sz="2800" dirty="0">
                <a:latin typeface="Times New Roman" panose="02020603050405020304" pitchFamily="18" charset="0"/>
                <a:ea typeface="Times New Roman" panose="02020603050405020304" pitchFamily="18" charset="0"/>
              </a:rPr>
              <a:t>традиціями символізм і </a:t>
            </a:r>
            <a:r>
              <a:rPr lang="uk-UA" sz="2800" dirty="0" smtClean="0">
                <a:latin typeface="Times New Roman" panose="02020603050405020304" pitchFamily="18" charset="0"/>
                <a:ea typeface="Times New Roman" panose="02020603050405020304" pitchFamily="18" charset="0"/>
              </a:rPr>
              <a:t>метафора</a:t>
            </a:r>
            <a:r>
              <a:rPr lang="uk-UA" sz="2800" dirty="0">
                <a:latin typeface="Times New Roman" panose="02020603050405020304" pitchFamily="18" charset="0"/>
                <a:ea typeface="Times New Roman" panose="02020603050405020304" pitchFamily="18" charset="0"/>
              </a:rPr>
              <a:t>. Закодовані у мистецьких творах </a:t>
            </a:r>
            <a:r>
              <a:rPr lang="uk-UA" sz="2800" dirty="0" smtClean="0">
                <a:latin typeface="Times New Roman" panose="02020603050405020304" pitchFamily="18" charset="0"/>
                <a:ea typeface="Times New Roman" panose="02020603050405020304" pitchFamily="18" charset="0"/>
              </a:rPr>
              <a:t>узори </a:t>
            </a:r>
            <a:r>
              <a:rPr lang="uk-UA" sz="2800" dirty="0">
                <a:latin typeface="Times New Roman" panose="02020603050405020304" pitchFamily="18" charset="0"/>
                <a:ea typeface="Times New Roman" panose="02020603050405020304" pitchFamily="18" charset="0"/>
              </a:rPr>
              <a:t>відображають уявлення наших пращурів </a:t>
            </a:r>
            <a:endParaRPr lang="uk-UA" sz="2800" dirty="0"/>
          </a:p>
        </p:txBody>
      </p:sp>
      <p:pic>
        <p:nvPicPr>
          <p:cNvPr id="7" name="Рисунок 6" descr="https://scontent-fra3-1.xx.fbcdn.net/hphotos-xap1/v/t1.0-9/1907540_653578271438749_4640822166299613883_n.jpg?oh=63593d560df0432221fc05acc770076d&amp;oe=5634A34A"/>
          <p:cNvPicPr/>
          <p:nvPr/>
        </p:nvPicPr>
        <p:blipFill rotWithShape="1">
          <a:blip r:embed="rId4" r:link="rId5">
            <a:extLst>
              <a:ext uri="{28A0092B-C50C-407E-A947-70E740481C1C}">
                <a14:useLocalDpi xmlns:a14="http://schemas.microsoft.com/office/drawing/2010/main" val="0"/>
              </a:ext>
            </a:extLst>
          </a:blip>
          <a:srcRect l="5603" t="10509" r="6309" b="5413"/>
          <a:stretch/>
        </p:blipFill>
        <p:spPr bwMode="auto">
          <a:xfrm>
            <a:off x="448677" y="2117558"/>
            <a:ext cx="5391150" cy="4572000"/>
          </a:xfrm>
          <a:prstGeom prst="rect">
            <a:avLst/>
          </a:prstGeom>
          <a:noFill/>
          <a:ln>
            <a:noFill/>
          </a:ln>
          <a:extLst>
            <a:ext uri="{53640926-AAD7-44D8-BBD7-CCE9431645EC}">
              <a14:shadowObscured xmlns:a14="http://schemas.microsoft.com/office/drawing/2010/main"/>
            </a:ext>
          </a:extLst>
        </p:spPr>
      </p:pic>
      <p:pic>
        <p:nvPicPr>
          <p:cNvPr id="1029" name="Picture 5" descr="11223819_998762516835282_6442716653885303369_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72426" y="2365208"/>
            <a:ext cx="5705475"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57852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extLst>
              <a:ext uri="{BEBA8EAE-BF5A-486C-A8C5-ECC9F3942E4B}">
                <a14:imgProps xmlns:a14="http://schemas.microsoft.com/office/drawing/2010/main">
                  <a14:imgLayer r:embed="rId3">
                    <a14:imgEffect>
                      <a14:sharpenSoften amount="6000"/>
                    </a14:imgEffect>
                    <a14:imgEffect>
                      <a14:brightnessContrast bright="-1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29389" y="946484"/>
            <a:ext cx="10940716" cy="1171074"/>
          </a:xfrm>
        </p:spPr>
        <p:txBody>
          <a:bodyPr>
            <a:normAutofit fontScale="90000"/>
          </a:bodyPr>
          <a:lstStyle/>
          <a:p>
            <a:pPr algn="just">
              <a:spcAft>
                <a:spcPts val="0"/>
              </a:spcAft>
            </a:pPr>
            <a:r>
              <a:rPr lang="uk-UA" sz="2800" dirty="0" smtClean="0">
                <a:effectLst/>
                <a:latin typeface="Times New Roman" panose="02020603050405020304" pitchFamily="18" charset="0"/>
                <a:ea typeface="Times New Roman" panose="02020603050405020304" pitchFamily="18" charset="0"/>
              </a:rPr>
              <a:t>Орнаментальне письмо праукраїнців – це і є таємниче письмо, кожен символ якого кодував не окремий звук, а цілі образи світобудови, енергетичні поля, магічні ключі, коди сили та здоров</a:t>
            </a:r>
            <a:r>
              <a:rPr lang="en-US" sz="2800" dirty="0" smtClean="0">
                <a:effectLst/>
                <a:latin typeface="Times New Roman" panose="02020603050405020304" pitchFamily="18" charset="0"/>
                <a:ea typeface="Times New Roman" panose="02020603050405020304" pitchFamily="18" charset="0"/>
              </a:rPr>
              <a:t>`</a:t>
            </a:r>
            <a:r>
              <a:rPr lang="uk-UA" sz="2800" dirty="0" smtClean="0">
                <a:effectLst/>
                <a:latin typeface="Times New Roman" panose="02020603050405020304" pitchFamily="18" charset="0"/>
                <a:ea typeface="Times New Roman" panose="02020603050405020304" pitchFamily="18" charset="0"/>
              </a:rPr>
              <a:t>я.</a:t>
            </a:r>
            <a:r>
              <a:rPr lang="uk-UA" sz="2400" dirty="0" smtClean="0">
                <a:effectLst/>
                <a:latin typeface="Times New Roman" panose="02020603050405020304" pitchFamily="18" charset="0"/>
                <a:ea typeface="Times New Roman" panose="02020603050405020304" pitchFamily="18" charset="0"/>
              </a:rPr>
              <a:t/>
            </a:r>
            <a:br>
              <a:rPr lang="uk-UA" sz="2400" dirty="0" smtClean="0">
                <a:effectLst/>
                <a:latin typeface="Times New Roman" panose="02020603050405020304" pitchFamily="18" charset="0"/>
                <a:ea typeface="Times New Roman" panose="02020603050405020304" pitchFamily="18" charset="0"/>
              </a:rPr>
            </a:br>
            <a:endParaRPr lang="uk-UA" sz="2800" dirty="0"/>
          </a:p>
        </p:txBody>
      </p:sp>
      <p:sp>
        <p:nvSpPr>
          <p:cNvPr id="3" name="Подзаголовок 2"/>
          <p:cNvSpPr>
            <a:spLocks noGrp="1"/>
          </p:cNvSpPr>
          <p:nvPr>
            <p:ph type="subTitle" idx="1"/>
          </p:nvPr>
        </p:nvSpPr>
        <p:spPr>
          <a:xfrm>
            <a:off x="529389" y="2117558"/>
            <a:ext cx="11405937" cy="4539916"/>
          </a:xfrm>
        </p:spPr>
        <p:txBody>
          <a:bodyPr/>
          <a:lstStyle/>
          <a:p>
            <a:pPr lvl="0" algn="l"/>
            <a:r>
              <a:rPr lang="uk-UA" sz="2800" b="1" dirty="0" smtClean="0">
                <a:solidFill>
                  <a:prstClr val="black"/>
                </a:solidFill>
                <a:latin typeface="Times New Roman" panose="02020603050405020304" pitchFamily="18" charset="0"/>
                <a:ea typeface="Times New Roman" panose="02020603050405020304" pitchFamily="18" charset="0"/>
              </a:rPr>
              <a:t>                Редагування </a:t>
            </a:r>
            <a:r>
              <a:rPr lang="uk-UA" sz="2800" b="1" dirty="0">
                <a:solidFill>
                  <a:prstClr val="black"/>
                </a:solidFill>
                <a:latin typeface="Times New Roman" panose="02020603050405020304" pitchFamily="18" charset="0"/>
                <a:ea typeface="Times New Roman" panose="02020603050405020304" pitchFamily="18" charset="0"/>
              </a:rPr>
              <a:t>графічних зображень</a:t>
            </a:r>
            <a:r>
              <a:rPr lang="uk-UA" sz="2800" dirty="0">
                <a:solidFill>
                  <a:prstClr val="black"/>
                </a:solidFill>
                <a:latin typeface="Times New Roman" panose="02020603050405020304" pitchFamily="18" charset="0"/>
                <a:ea typeface="Calibri" panose="020F0502020204030204" pitchFamily="34" charset="0"/>
              </a:rPr>
              <a:t>.</a:t>
            </a:r>
            <a:endParaRPr lang="uk-UA" sz="2800" dirty="0">
              <a:solidFill>
                <a:prstClr val="black"/>
              </a:solidFill>
            </a:endParaRPr>
          </a:p>
          <a:p>
            <a:endParaRPr lang="uk-UA" dirty="0"/>
          </a:p>
        </p:txBody>
      </p:sp>
      <p:sp>
        <p:nvSpPr>
          <p:cNvPr id="4" name="Прямоугольник 3"/>
          <p:cNvSpPr/>
          <p:nvPr/>
        </p:nvSpPr>
        <p:spPr>
          <a:xfrm>
            <a:off x="3048000" y="3059668"/>
            <a:ext cx="6096000" cy="307777"/>
          </a:xfrm>
          <a:prstGeom prst="rect">
            <a:avLst/>
          </a:prstGeom>
        </p:spPr>
        <p:txBody>
          <a:bodyPr>
            <a:spAutoFit/>
          </a:bodyPr>
          <a:lstStyle/>
          <a:p>
            <a:pPr algn="just">
              <a:spcAft>
                <a:spcPts val="0"/>
              </a:spcAft>
            </a:pPr>
            <a:r>
              <a:rPr lang="uk-UA" sz="1400" dirty="0" smtClean="0">
                <a:effectLst/>
                <a:latin typeface="Times New Roman" panose="02020603050405020304" pitchFamily="18" charset="0"/>
                <a:ea typeface="Times New Roman" panose="02020603050405020304" pitchFamily="18" charset="0"/>
              </a:rPr>
              <a:t>Орнаментальне письмо праукраїнців – це і є таємниче</a:t>
            </a:r>
            <a:endParaRPr lang="uk-UA" sz="1200" dirty="0">
              <a:effectLst/>
              <a:latin typeface="Times New Roman" panose="02020603050405020304" pitchFamily="18" charset="0"/>
              <a:ea typeface="Times New Roman" panose="02020603050405020304" pitchFamily="18" charset="0"/>
            </a:endParaRPr>
          </a:p>
        </p:txBody>
      </p:sp>
      <p:pic>
        <p:nvPicPr>
          <p:cNvPr id="5" name="Рисунок 4"/>
          <p:cNvPicPr>
            <a:picLocks noChangeAspect="1"/>
          </p:cNvPicPr>
          <p:nvPr/>
        </p:nvPicPr>
        <p:blipFill>
          <a:blip r:embed="rId4"/>
          <a:stretch>
            <a:fillRect/>
          </a:stretch>
        </p:blipFill>
        <p:spPr>
          <a:xfrm>
            <a:off x="715798" y="1789025"/>
            <a:ext cx="2996023" cy="4728137"/>
          </a:xfrm>
          <a:prstGeom prst="rect">
            <a:avLst/>
          </a:prstGeom>
        </p:spPr>
      </p:pic>
      <p:pic>
        <p:nvPicPr>
          <p:cNvPr id="7" name="Рисунок 6"/>
          <p:cNvPicPr>
            <a:picLocks noChangeAspect="1"/>
          </p:cNvPicPr>
          <p:nvPr/>
        </p:nvPicPr>
        <p:blipFill>
          <a:blip r:embed="rId5"/>
          <a:stretch>
            <a:fillRect/>
          </a:stretch>
        </p:blipFill>
        <p:spPr>
          <a:xfrm>
            <a:off x="8117305" y="1789025"/>
            <a:ext cx="3352800" cy="4868449"/>
          </a:xfrm>
          <a:prstGeom prst="rect">
            <a:avLst/>
          </a:prstGeom>
        </p:spPr>
      </p:pic>
      <p:pic>
        <p:nvPicPr>
          <p:cNvPr id="2050" name="Picture 2" descr="11391553_997707453607455_8487486868835694029_n"/>
          <p:cNvPicPr>
            <a:picLocks noChangeAspect="1" noChangeArrowheads="1"/>
          </p:cNvPicPr>
          <p:nvPr/>
        </p:nvPicPr>
        <p:blipFill>
          <a:blip r:embed="rId6">
            <a:extLst>
              <a:ext uri="{28A0092B-C50C-407E-A947-70E740481C1C}">
                <a14:useLocalDpi xmlns:a14="http://schemas.microsoft.com/office/drawing/2010/main" val="0"/>
              </a:ext>
            </a:extLst>
          </a:blip>
          <a:srcRect l="9166" t="7535" r="10001" b="7692"/>
          <a:stretch>
            <a:fillRect/>
          </a:stretch>
        </p:blipFill>
        <p:spPr bwMode="auto">
          <a:xfrm>
            <a:off x="4065254" y="1909011"/>
            <a:ext cx="3602872" cy="4608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030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050"/>
                                        </p:tgtEl>
                                        <p:attrNameLst>
                                          <p:attrName>style.visibility</p:attrName>
                                        </p:attrNameLst>
                                      </p:cBhvr>
                                      <p:to>
                                        <p:strVal val="visible"/>
                                      </p:to>
                                    </p:set>
                                    <p:anim calcmode="lin" valueType="num">
                                      <p:cBhvr additive="base">
                                        <p:cTn id="22" dur="500" fill="hold"/>
                                        <p:tgtEl>
                                          <p:spTgt spid="2050"/>
                                        </p:tgtEl>
                                        <p:attrNameLst>
                                          <p:attrName>ppt_x</p:attrName>
                                        </p:attrNameLst>
                                      </p:cBhvr>
                                      <p:tavLst>
                                        <p:tav tm="0">
                                          <p:val>
                                            <p:strVal val="#ppt_x"/>
                                          </p:val>
                                        </p:tav>
                                        <p:tav tm="100000">
                                          <p:val>
                                            <p:strVal val="#ppt_x"/>
                                          </p:val>
                                        </p:tav>
                                      </p:tavLst>
                                    </p:anim>
                                    <p:anim calcmode="lin" valueType="num">
                                      <p:cBhvr additive="base">
                                        <p:cTn id="23"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extLst>
              <a:ext uri="{BEBA8EAE-BF5A-486C-A8C5-ECC9F3942E4B}">
                <a14:imgProps xmlns:a14="http://schemas.microsoft.com/office/drawing/2010/main">
                  <a14:imgLayer r:embed="rId3">
                    <a14:imgEffect>
                      <a14:sharpenSoften amount="6000"/>
                    </a14:imgEffect>
                    <a14:imgEffect>
                      <a14:brightnessContrast bright="-1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72716" y="272716"/>
            <a:ext cx="11277600" cy="2486526"/>
          </a:xfrm>
        </p:spPr>
        <p:txBody>
          <a:bodyPr>
            <a:normAutofit fontScale="90000"/>
          </a:bodyPr>
          <a:lstStyle/>
          <a:p>
            <a:r>
              <a:rPr lang="uk-UA" dirty="0">
                <a:solidFill>
                  <a:srgbClr val="000000"/>
                </a:solidFill>
                <a:latin typeface="Times New Roman" panose="02020603050405020304" pitchFamily="18" charset="0"/>
                <a:ea typeface="Times New Roman" panose="02020603050405020304" pitchFamily="18" charset="0"/>
              </a:rPr>
              <a:t> </a:t>
            </a:r>
            <a:r>
              <a:rPr lang="ru-RU" sz="2700" dirty="0">
                <a:solidFill>
                  <a:srgbClr val="000000"/>
                </a:solidFill>
                <a:latin typeface="Times New Roman" panose="02020603050405020304" pitchFamily="18" charset="0"/>
                <a:ea typeface="Times New Roman" panose="02020603050405020304" pitchFamily="18" charset="0"/>
              </a:rPr>
              <a:t>О</a:t>
            </a:r>
            <a:r>
              <a:rPr lang="ru-RU" sz="2700" dirty="0" smtClean="0">
                <a:solidFill>
                  <a:srgbClr val="000000"/>
                </a:solidFill>
                <a:latin typeface="Times New Roman" panose="02020603050405020304" pitchFamily="18" charset="0"/>
                <a:ea typeface="Times New Roman" panose="02020603050405020304" pitchFamily="18" charset="0"/>
              </a:rPr>
              <a:t>рнаменти</a:t>
            </a:r>
            <a:r>
              <a:rPr lang="ru-RU" sz="2700" dirty="0">
                <a:solidFill>
                  <a:srgbClr val="000000"/>
                </a:solidFill>
                <a:latin typeface="Times New Roman" panose="02020603050405020304" pitchFamily="18" charset="0"/>
                <a:ea typeface="Times New Roman" panose="02020603050405020304" pitchFamily="18" charset="0"/>
              </a:rPr>
              <a:t>, символи, </a:t>
            </a:r>
            <a:r>
              <a:rPr lang="ru-RU" sz="2700" dirty="0" smtClean="0">
                <a:solidFill>
                  <a:srgbClr val="000000"/>
                </a:solidFill>
                <a:latin typeface="Times New Roman" panose="02020603050405020304" pitchFamily="18" charset="0"/>
                <a:ea typeface="Times New Roman" panose="02020603050405020304" pitchFamily="18" charset="0"/>
              </a:rPr>
              <a:t>знаки передають </a:t>
            </a:r>
            <a:r>
              <a:rPr lang="ru-RU" sz="2700" dirty="0">
                <a:solidFill>
                  <a:srgbClr val="000000"/>
                </a:solidFill>
                <a:latin typeface="Times New Roman" panose="02020603050405020304" pitchFamily="18" charset="0"/>
                <a:ea typeface="Times New Roman" panose="02020603050405020304" pitchFamily="18" charset="0"/>
              </a:rPr>
              <a:t>інформацію не конкретно про історію якогось народу, а</a:t>
            </a:r>
            <a:r>
              <a:rPr lang="ru-RU" sz="2700" dirty="0" smtClean="0">
                <a:solidFill>
                  <a:srgbClr val="000000"/>
                </a:solidFill>
                <a:latin typeface="Times New Roman" panose="02020603050405020304" pitchFamily="18" charset="0"/>
                <a:ea typeface="Times New Roman" panose="02020603050405020304" pitchFamily="18" charset="0"/>
              </a:rPr>
              <a:t> </a:t>
            </a:r>
            <a:r>
              <a:rPr lang="ru-RU" sz="2700" dirty="0">
                <a:solidFill>
                  <a:srgbClr val="000000"/>
                </a:solidFill>
                <a:latin typeface="Times New Roman" panose="02020603050405020304" pitchFamily="18" charset="0"/>
                <a:ea typeface="Times New Roman" panose="02020603050405020304" pitchFamily="18" charset="0"/>
              </a:rPr>
              <a:t>про </a:t>
            </a:r>
            <a:r>
              <a:rPr lang="ru-RU" sz="2700" dirty="0" smtClean="0">
                <a:solidFill>
                  <a:srgbClr val="000000"/>
                </a:solidFill>
                <a:latin typeface="Times New Roman" panose="02020603050405020304" pitchFamily="18" charset="0"/>
                <a:ea typeface="Times New Roman" panose="02020603050405020304" pitchFamily="18" charset="0"/>
              </a:rPr>
              <a:t>планетарне створення </a:t>
            </a:r>
            <a:r>
              <a:rPr lang="ru-RU" sz="2700" dirty="0">
                <a:solidFill>
                  <a:srgbClr val="000000"/>
                </a:solidFill>
                <a:latin typeface="Times New Roman" panose="02020603050405020304" pitchFamily="18" charset="0"/>
                <a:ea typeface="Times New Roman" panose="02020603050405020304" pitchFamily="18" charset="0"/>
              </a:rPr>
              <a:t>Людини та інших форм Життя. Ці полотняні криптограми, котрі зуміли зберегти та донести до наших днів українські жінки, як хранительки глибокої традиції, містять коди, </a:t>
            </a:r>
            <a:r>
              <a:rPr lang="ru-RU" sz="2700" dirty="0" smtClean="0">
                <a:solidFill>
                  <a:srgbClr val="000000"/>
                </a:solidFill>
                <a:latin typeface="Times New Roman" panose="02020603050405020304" pitchFamily="18" charset="0"/>
                <a:ea typeface="Times New Roman" panose="02020603050405020304" pitchFamily="18" charset="0"/>
              </a:rPr>
              <a:t>ключі. Тому </a:t>
            </a:r>
            <a:r>
              <a:rPr lang="ru-RU" sz="2700" dirty="0">
                <a:solidFill>
                  <a:srgbClr val="000000"/>
                </a:solidFill>
                <a:latin typeface="Times New Roman" panose="02020603050405020304" pitchFamily="18" charset="0"/>
                <a:ea typeface="Times New Roman" panose="02020603050405020304" pitchFamily="18" charset="0"/>
              </a:rPr>
              <a:t>так багато у вишиваних  сюжетах </a:t>
            </a:r>
            <a:r>
              <a:rPr lang="ru-RU" sz="2700" dirty="0" smtClean="0">
                <a:solidFill>
                  <a:srgbClr val="000000"/>
                </a:solidFill>
                <a:latin typeface="Times New Roman" panose="02020603050405020304" pitchFamily="18" charset="0"/>
                <a:ea typeface="Times New Roman" panose="02020603050405020304" pitchFamily="18" charset="0"/>
              </a:rPr>
              <a:t>композиції  </a:t>
            </a:r>
            <a:r>
              <a:rPr lang="ru-RU" sz="2700" dirty="0">
                <a:solidFill>
                  <a:srgbClr val="000000"/>
                </a:solidFill>
                <a:latin typeface="Times New Roman" panose="02020603050405020304" pitchFamily="18" charset="0"/>
                <a:ea typeface="Times New Roman" panose="02020603050405020304" pitchFamily="18" charset="0"/>
              </a:rPr>
              <a:t>різноманітні суцільні та орнаментальні смуги, чергуючись між собою у кольорах та знаках, передають також знання про те, що Світ неоднорідний, багатоплановий і складний за своїми проявами</a:t>
            </a:r>
            <a:endParaRPr lang="uk-UA" sz="2700" dirty="0"/>
          </a:p>
        </p:txBody>
      </p:sp>
      <p:sp>
        <p:nvSpPr>
          <p:cNvPr id="3" name="Подзаголовок 2"/>
          <p:cNvSpPr>
            <a:spLocks noGrp="1"/>
          </p:cNvSpPr>
          <p:nvPr>
            <p:ph type="subTitle" idx="1"/>
          </p:nvPr>
        </p:nvSpPr>
        <p:spPr>
          <a:xfrm>
            <a:off x="2550696" y="4646685"/>
            <a:ext cx="5235543" cy="494556"/>
          </a:xfrm>
        </p:spPr>
        <p:txBody>
          <a:bodyPr>
            <a:normAutofit/>
          </a:bodyPr>
          <a:lstStyle/>
          <a:p>
            <a:pPr lvl="0" algn="l"/>
            <a:r>
              <a:rPr lang="uk-UA" sz="2800" b="1" dirty="0" smtClean="0">
                <a:solidFill>
                  <a:prstClr val="black"/>
                </a:solidFill>
                <a:latin typeface="Times New Roman" panose="02020603050405020304" pitchFamily="18" charset="0"/>
                <a:ea typeface="Times New Roman" panose="02020603050405020304" pitchFamily="18" charset="0"/>
              </a:rPr>
              <a:t>                </a:t>
            </a:r>
            <a:endParaRPr lang="uk-UA" dirty="0"/>
          </a:p>
        </p:txBody>
      </p:sp>
      <p:pic>
        <p:nvPicPr>
          <p:cNvPr id="3074" name="Picture 2" descr="11400993_997706780274189_2251269659427654668_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8537" y="88232"/>
            <a:ext cx="4484116" cy="6596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4" descr="10421493_475646785927456_2047526688665701098_n"/>
          <p:cNvPicPr>
            <a:picLocks noChangeAspect="1" noChangeArrowheads="1"/>
          </p:cNvPicPr>
          <p:nvPr/>
        </p:nvPicPr>
        <p:blipFill>
          <a:blip r:embed="rId5">
            <a:extLst>
              <a:ext uri="{28A0092B-C50C-407E-A947-70E740481C1C}">
                <a14:useLocalDpi xmlns:a14="http://schemas.microsoft.com/office/drawing/2010/main" val="0"/>
              </a:ext>
            </a:extLst>
          </a:blip>
          <a:srcRect l="5147"/>
          <a:stretch>
            <a:fillRect/>
          </a:stretch>
        </p:blipFill>
        <p:spPr bwMode="auto">
          <a:xfrm>
            <a:off x="6537736" y="250070"/>
            <a:ext cx="4214311" cy="627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6511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ppt_x"/>
                                          </p:val>
                                        </p:tav>
                                        <p:tav tm="100000">
                                          <p:val>
                                            <p:strVal val="#ppt_x"/>
                                          </p:val>
                                        </p:tav>
                                      </p:tavLst>
                                    </p:anim>
                                    <p:anim calcmode="lin" valueType="num">
                                      <p:cBhvr additive="base">
                                        <p:cTn id="1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 calcmode="lin" valueType="num">
                                      <p:cBhvr additive="base">
                                        <p:cTn id="17" dur="500" fill="hold"/>
                                        <p:tgtEl>
                                          <p:spTgt spid="3076"/>
                                        </p:tgtEl>
                                        <p:attrNameLst>
                                          <p:attrName>ppt_x</p:attrName>
                                        </p:attrNameLst>
                                      </p:cBhvr>
                                      <p:tavLst>
                                        <p:tav tm="0">
                                          <p:val>
                                            <p:strVal val="#ppt_x"/>
                                          </p:val>
                                        </p:tav>
                                        <p:tav tm="100000">
                                          <p:val>
                                            <p:strVal val="#ppt_x"/>
                                          </p:val>
                                        </p:tav>
                                      </p:tavLst>
                                    </p:anim>
                                    <p:anim calcmode="lin" valueType="num">
                                      <p:cBhvr additive="base">
                                        <p:cTn id="18" dur="500" fill="hold"/>
                                        <p:tgtEl>
                                          <p:spTgt spid="30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extLst>
              <a:ext uri="{BEBA8EAE-BF5A-486C-A8C5-ECC9F3942E4B}">
                <a14:imgProps xmlns:a14="http://schemas.microsoft.com/office/drawing/2010/main">
                  <a14:imgLayer r:embed="rId3">
                    <a14:imgEffect>
                      <a14:sharpenSoften amount="6000"/>
                    </a14:imgEffect>
                    <a14:imgEffect>
                      <a14:brightnessContrast bright="-1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60421" y="256674"/>
            <a:ext cx="11806990" cy="1860884"/>
          </a:xfrm>
        </p:spPr>
        <p:txBody>
          <a:bodyPr>
            <a:normAutofit fontScale="90000"/>
          </a:bodyPr>
          <a:lstStyle/>
          <a:p>
            <a:pPr>
              <a:spcAft>
                <a:spcPts val="0"/>
              </a:spcAft>
            </a:pPr>
            <a:r>
              <a:rPr lang="ru-RU" sz="2400" dirty="0" smtClean="0">
                <a:solidFill>
                  <a:srgbClr val="000000"/>
                </a:solidFill>
                <a:effectLst/>
                <a:latin typeface="Times New Roman" panose="02020603050405020304" pitchFamily="18" charset="0"/>
                <a:ea typeface="Times New Roman" panose="02020603050405020304" pitchFamily="18" charset="0"/>
              </a:rPr>
              <a:t>Ті коди, ключі, що наносилися на вишиття, завдяки лініям та кольорам, допомагали людям спілкуватися зі світом невидимим, який населений різноманітними духами. Ці духи, що належать до чотирьох стихій – Вогню, Повітря, Землі і Води. Тому інформація про це була відома нашим предкам, і вони спілкувалися з духами, приваблюючи світлих, або “добрих” для життя і відлякуючи “злих”. </a:t>
            </a:r>
            <a:r>
              <a:rPr lang="uk-UA" sz="2000" dirty="0" smtClean="0">
                <a:effectLst/>
                <a:latin typeface="Times New Roman" panose="02020603050405020304" pitchFamily="18" charset="0"/>
                <a:ea typeface="Times New Roman" panose="02020603050405020304" pitchFamily="18" charset="0"/>
              </a:rPr>
              <a:t/>
            </a:r>
            <a:br>
              <a:rPr lang="uk-UA" sz="2000" dirty="0" smtClean="0">
                <a:effectLst/>
                <a:latin typeface="Times New Roman" panose="02020603050405020304" pitchFamily="18" charset="0"/>
                <a:ea typeface="Times New Roman" panose="02020603050405020304" pitchFamily="18" charset="0"/>
              </a:rPr>
            </a:br>
            <a:endParaRPr lang="uk-UA" sz="2400" dirty="0"/>
          </a:p>
        </p:txBody>
      </p:sp>
      <p:sp>
        <p:nvSpPr>
          <p:cNvPr id="8" name="Подзаголовок 7"/>
          <p:cNvSpPr>
            <a:spLocks noGrp="1"/>
          </p:cNvSpPr>
          <p:nvPr>
            <p:ph type="subTitle" idx="1"/>
          </p:nvPr>
        </p:nvSpPr>
        <p:spPr>
          <a:xfrm>
            <a:off x="13066545" y="7342521"/>
            <a:ext cx="9713916" cy="3698983"/>
          </a:xfrm>
        </p:spPr>
        <p:txBody>
          <a:bodyPr/>
          <a:lstStyle/>
          <a:p>
            <a:endParaRPr lang="uk-UA" dirty="0"/>
          </a:p>
        </p:txBody>
      </p:sp>
      <p:pic>
        <p:nvPicPr>
          <p:cNvPr id="4105" name="Picture 9" descr="10153995_997708040274063_1236753277466082439_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92038" y="1959141"/>
            <a:ext cx="3629025" cy="403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10" descr="1795654_997708266940707_7691521973089731374_n"/>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7900" y="2117558"/>
            <a:ext cx="2028825"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7" name="Picture 11" descr="10982361_997709163607284_2251379420376022985_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7813" y="2849729"/>
            <a:ext cx="2028825"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8" name="Picture 12" descr="11406934_997708000274067_1854314347355094567_n"/>
          <p:cNvPicPr>
            <a:picLocks noChangeAspect="1" noChangeArrowheads="1"/>
          </p:cNvPicPr>
          <p:nvPr/>
        </p:nvPicPr>
        <p:blipFill>
          <a:blip r:embed="rId7">
            <a:extLst>
              <a:ext uri="{28A0092B-C50C-407E-A947-70E740481C1C}">
                <a14:useLocalDpi xmlns:a14="http://schemas.microsoft.com/office/drawing/2010/main" val="0"/>
              </a:ext>
            </a:extLst>
          </a:blip>
          <a:srcRect l="1727" r="7991"/>
          <a:stretch>
            <a:fillRect/>
          </a:stretch>
        </p:blipFill>
        <p:spPr bwMode="auto">
          <a:xfrm>
            <a:off x="8210550" y="2603585"/>
            <a:ext cx="3777949" cy="25035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99998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extLst>
              <a:ext uri="{BEBA8EAE-BF5A-486C-A8C5-ECC9F3942E4B}">
                <a14:imgProps xmlns:a14="http://schemas.microsoft.com/office/drawing/2010/main">
                  <a14:imgLayer r:embed="rId3">
                    <a14:imgEffect>
                      <a14:sharpenSoften amount="6000"/>
                    </a14:imgEffect>
                    <a14:imgEffect>
                      <a14:brightnessContrast bright="-1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93557" y="417095"/>
            <a:ext cx="11405937" cy="2406316"/>
          </a:xfrm>
        </p:spPr>
        <p:txBody>
          <a:bodyPr>
            <a:normAutofit/>
          </a:bodyPr>
          <a:lstStyle/>
          <a:p>
            <a:pPr>
              <a:spcAft>
                <a:spcPts val="0"/>
              </a:spcAft>
            </a:pPr>
            <a:r>
              <a:rPr lang="uk-UA" sz="3200" dirty="0">
                <a:latin typeface="Times New Roman" panose="02020603050405020304" pitchFamily="18" charset="0"/>
                <a:ea typeface="Times New Roman" panose="02020603050405020304" pitchFamily="18" charset="0"/>
              </a:rPr>
              <a:t>Відкрийте зображення з файлу </a:t>
            </a:r>
            <a:r>
              <a:rPr lang="uk-UA" sz="3200" b="1" dirty="0">
                <a:latin typeface="Times New Roman" panose="02020603050405020304" pitchFamily="18" charset="0"/>
                <a:ea typeface="Times New Roman" panose="02020603050405020304" pitchFamily="18" charset="0"/>
              </a:rPr>
              <a:t>вправа 3.4.4. </a:t>
            </a:r>
            <a:r>
              <a:rPr lang="uk-UA" sz="3200" dirty="0">
                <a:latin typeface="Times New Roman" panose="02020603050405020304" pitchFamily="18" charset="0"/>
                <a:ea typeface="Times New Roman" panose="02020603050405020304" pitchFamily="18" charset="0"/>
              </a:rPr>
              <a:t> Скопіюйте  зображення 3 рази, використавши буфер обміну. Поверніть зображення так щоб утворилося зображення на рис. </a:t>
            </a:r>
            <a:r>
              <a:rPr lang="uk-UA" sz="3200" dirty="0" smtClean="0">
                <a:effectLst/>
                <a:latin typeface="Times New Roman" panose="02020603050405020304" pitchFamily="18" charset="0"/>
                <a:ea typeface="Times New Roman" panose="02020603050405020304" pitchFamily="18" charset="0"/>
              </a:rPr>
              <a:t/>
            </a:r>
            <a:br>
              <a:rPr lang="uk-UA" sz="3200" dirty="0" smtClean="0">
                <a:effectLst/>
                <a:latin typeface="Times New Roman" panose="02020603050405020304" pitchFamily="18" charset="0"/>
                <a:ea typeface="Times New Roman" panose="02020603050405020304" pitchFamily="18" charset="0"/>
              </a:rPr>
            </a:br>
            <a:endParaRPr lang="uk-UA" sz="3200" dirty="0"/>
          </a:p>
        </p:txBody>
      </p:sp>
      <p:sp>
        <p:nvSpPr>
          <p:cNvPr id="3" name="Подзаголовок 2"/>
          <p:cNvSpPr>
            <a:spLocks noGrp="1"/>
          </p:cNvSpPr>
          <p:nvPr>
            <p:ph type="subTitle" idx="1"/>
          </p:nvPr>
        </p:nvSpPr>
        <p:spPr>
          <a:xfrm>
            <a:off x="1524000" y="3015915"/>
            <a:ext cx="9144000" cy="3272589"/>
          </a:xfrm>
        </p:spPr>
        <p:txBody>
          <a:bodyPr/>
          <a:lstStyle/>
          <a:p>
            <a:pPr lvl="0" algn="l"/>
            <a:r>
              <a:rPr lang="uk-UA" sz="2800" b="1" dirty="0" smtClean="0">
                <a:solidFill>
                  <a:prstClr val="black"/>
                </a:solidFill>
                <a:latin typeface="Times New Roman" panose="02020603050405020304" pitchFamily="18" charset="0"/>
                <a:ea typeface="Times New Roman" panose="02020603050405020304" pitchFamily="18" charset="0"/>
              </a:rPr>
              <a:t>                </a:t>
            </a:r>
            <a:endParaRPr lang="uk-UA" dirty="0"/>
          </a:p>
        </p:txBody>
      </p:sp>
      <p:pic>
        <p:nvPicPr>
          <p:cNvPr id="4" name="Рисунок 3"/>
          <p:cNvPicPr/>
          <p:nvPr/>
        </p:nvPicPr>
        <p:blipFill>
          <a:blip r:embed="rId4">
            <a:extLst>
              <a:ext uri="{28A0092B-C50C-407E-A947-70E740481C1C}">
                <a14:useLocalDpi xmlns:a14="http://schemas.microsoft.com/office/drawing/2010/main" val="0"/>
              </a:ext>
            </a:extLst>
          </a:blip>
          <a:srcRect/>
          <a:stretch>
            <a:fillRect/>
          </a:stretch>
        </p:blipFill>
        <p:spPr bwMode="auto">
          <a:xfrm>
            <a:off x="4438649" y="2695074"/>
            <a:ext cx="4609097" cy="2520113"/>
          </a:xfrm>
          <a:prstGeom prst="rect">
            <a:avLst/>
          </a:prstGeom>
          <a:noFill/>
        </p:spPr>
      </p:pic>
    </p:spTree>
    <p:extLst>
      <p:ext uri="{BB962C8B-B14F-4D97-AF65-F5344CB8AC3E}">
        <p14:creationId xmlns:p14="http://schemas.microsoft.com/office/powerpoint/2010/main" val="26941990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extLst>
              <a:ext uri="{BEBA8EAE-BF5A-486C-A8C5-ECC9F3942E4B}">
                <a14:imgProps xmlns:a14="http://schemas.microsoft.com/office/drawing/2010/main">
                  <a14:imgLayer r:embed="rId3">
                    <a14:imgEffect>
                      <a14:sharpenSoften amount="6000"/>
                    </a14:imgEffect>
                    <a14:imgEffect>
                      <a14:brightnessContrast bright="-1000"/>
                    </a14:imgEffect>
                  </a14:imgLayer>
                </a14:imgProps>
              </a:ext>
            </a:extLst>
          </a:blip>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61473" y="336884"/>
            <a:ext cx="11470105" cy="2277978"/>
          </a:xfrm>
        </p:spPr>
        <p:txBody>
          <a:bodyPr>
            <a:normAutofit fontScale="90000"/>
          </a:bodyPr>
          <a:lstStyle/>
          <a:p>
            <a:pPr>
              <a:spcAft>
                <a:spcPts val="0"/>
              </a:spcAft>
            </a:pPr>
            <a:r>
              <a:rPr lang="uk-UA" sz="3600" dirty="0">
                <a:latin typeface="Times New Roman" panose="02020603050405020304" pitchFamily="18" charset="0"/>
                <a:ea typeface="Times New Roman" panose="02020603050405020304" pitchFamily="18" charset="0"/>
              </a:rPr>
              <a:t>Відкрийте зображення з файлу </a:t>
            </a:r>
            <a:r>
              <a:rPr lang="uk-UA" sz="3600" b="1" dirty="0">
                <a:latin typeface="Times New Roman" panose="02020603050405020304" pitchFamily="18" charset="0"/>
                <a:ea typeface="Times New Roman" panose="02020603050405020304" pitchFamily="18" charset="0"/>
              </a:rPr>
              <a:t>вправа 3.4.3. </a:t>
            </a:r>
            <a:r>
              <a:rPr lang="uk-UA" sz="3600" dirty="0">
                <a:latin typeface="Times New Roman" panose="02020603050405020304" pitchFamily="18" charset="0"/>
                <a:ea typeface="Times New Roman" panose="02020603050405020304" pitchFamily="18" charset="0"/>
              </a:rPr>
              <a:t> Створіть малюнок, на якому зобразіть орнамент за зразком, використовуючи опере рації копіювання, змінення розмірів, відображення. Збережіть малюнок у вашій папці у файлі з тим самим іменем.</a:t>
            </a:r>
            <a:r>
              <a:rPr lang="uk-UA" sz="5400" dirty="0" smtClean="0">
                <a:effectLst/>
                <a:latin typeface="Times New Roman" panose="02020603050405020304" pitchFamily="18" charset="0"/>
                <a:ea typeface="Times New Roman" panose="02020603050405020304" pitchFamily="18" charset="0"/>
              </a:rPr>
              <a:t/>
            </a:r>
            <a:br>
              <a:rPr lang="uk-UA" sz="5400" dirty="0" smtClean="0">
                <a:effectLst/>
                <a:latin typeface="Times New Roman" panose="02020603050405020304" pitchFamily="18" charset="0"/>
                <a:ea typeface="Times New Roman" panose="02020603050405020304" pitchFamily="18" charset="0"/>
              </a:rPr>
            </a:br>
            <a:endParaRPr lang="uk-UA" dirty="0"/>
          </a:p>
        </p:txBody>
      </p:sp>
      <p:sp>
        <p:nvSpPr>
          <p:cNvPr id="3" name="Подзаголовок 2"/>
          <p:cNvSpPr>
            <a:spLocks noGrp="1"/>
          </p:cNvSpPr>
          <p:nvPr>
            <p:ph type="subTitle" idx="1"/>
          </p:nvPr>
        </p:nvSpPr>
        <p:spPr>
          <a:xfrm>
            <a:off x="1524000" y="2181726"/>
            <a:ext cx="9144000" cy="3673642"/>
          </a:xfrm>
        </p:spPr>
        <p:txBody>
          <a:bodyPr/>
          <a:lstStyle/>
          <a:p>
            <a:pPr lvl="0" algn="l"/>
            <a:r>
              <a:rPr lang="uk-UA" sz="2800" b="1" dirty="0" smtClean="0">
                <a:solidFill>
                  <a:prstClr val="black"/>
                </a:solidFill>
                <a:latin typeface="Times New Roman" panose="02020603050405020304" pitchFamily="18" charset="0"/>
                <a:ea typeface="Times New Roman" panose="02020603050405020304" pitchFamily="18" charset="0"/>
              </a:rPr>
              <a:t>                </a:t>
            </a:r>
            <a:endParaRPr lang="uk-UA" dirty="0"/>
          </a:p>
        </p:txBody>
      </p:sp>
      <p:pic>
        <p:nvPicPr>
          <p:cNvPr id="4" name="Рисунок 3"/>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619375"/>
            <a:ext cx="9144000" cy="2658478"/>
          </a:xfrm>
          <a:prstGeom prst="rect">
            <a:avLst/>
          </a:prstGeom>
          <a:noFill/>
        </p:spPr>
      </p:pic>
    </p:spTree>
    <p:extLst>
      <p:ext uri="{BB962C8B-B14F-4D97-AF65-F5344CB8AC3E}">
        <p14:creationId xmlns:p14="http://schemas.microsoft.com/office/powerpoint/2010/main" val="4146210324"/>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TotalTime>
  <Words>382</Words>
  <Application>Microsoft Office PowerPoint</Application>
  <PresentationFormat>Широкоэкранный</PresentationFormat>
  <Paragraphs>17</Paragraphs>
  <Slides>10</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10</vt:i4>
      </vt:variant>
    </vt:vector>
  </HeadingPairs>
  <TitlesOfParts>
    <vt:vector size="15" baseType="lpstr">
      <vt:lpstr>Arial</vt:lpstr>
      <vt:lpstr>Calibri</vt:lpstr>
      <vt:lpstr>Calibri Light</vt:lpstr>
      <vt:lpstr>Times New Roman</vt:lpstr>
      <vt:lpstr>Тема Office</vt:lpstr>
      <vt:lpstr>«Життя відшиті сторінки».</vt:lpstr>
      <vt:lpstr>Презентация PowerPoint</vt:lpstr>
      <vt:lpstr> </vt:lpstr>
      <vt:lpstr>Народному мистецтву українців притаманні виплекані віковими  традиціями символізм і метафора. Закодовані у мистецьких творах узори відображають уявлення наших пращурів </vt:lpstr>
      <vt:lpstr>Орнаментальне письмо праукраїнців – це і є таємниче письмо, кожен символ якого кодував не окремий звук, а цілі образи світобудови, енергетичні поля, магічні ключі, коди сили та здоров`я. </vt:lpstr>
      <vt:lpstr> Орнаменти, символи, знаки передають інформацію не конкретно про історію якогось народу, а про планетарне створення Людини та інших форм Життя. Ці полотняні криптограми, котрі зуміли зберегти та донести до наших днів українські жінки, як хранительки глибокої традиції, містять коди, ключі. Тому так багато у вишиваних  сюжетах композиції  різноманітні суцільні та орнаментальні смуги, чергуючись між собою у кольорах та знаках, передають також знання про те, що Світ неоднорідний, багатоплановий і складний за своїми проявами</vt:lpstr>
      <vt:lpstr>Ті коди, ключі, що наносилися на вишиття, завдяки лініям та кольорам, допомагали людям спілкуватися зі світом невидимим, який населений різноманітними духами. Ці духи, що належать до чотирьох стихій – Вогню, Повітря, Землі і Води. Тому інформація про це була відома нашим предкам, і вони спілкувалися з духами, приваблюючи світлих, або “добрих” для життя і відлякуючи “злих”.  </vt:lpstr>
      <vt:lpstr>Відкрийте зображення з файлу вправа 3.4.4.  Скопіюйте  зображення 3 рази, використавши буфер обміну. Поверніть зображення так щоб утворилося зображення на рис.  </vt:lpstr>
      <vt:lpstr>Відкрийте зображення з файлу вправа 3.4.3.  Створіть малюнок, на якому зобразіть орнамент за зразком, використовуючи опере рації копіювання, змінення розмірів, відображення. Збережіть малюнок у вашій папці у файлі з тим самим іменем. </vt:lpstr>
      <vt:lpstr>Домашнє завдання: за схемою літер абетки скласти закодований орнамент в колі, чи квадраті абріатури букв нашої школи; та висловів:  Слава Україні! Героям слава!.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ScReaM</dc:creator>
  <cp:lastModifiedBy>ScReaM</cp:lastModifiedBy>
  <cp:revision>8</cp:revision>
  <dcterms:created xsi:type="dcterms:W3CDTF">2016-03-25T03:06:37Z</dcterms:created>
  <dcterms:modified xsi:type="dcterms:W3CDTF">2016-03-25T04:17:51Z</dcterms:modified>
</cp:coreProperties>
</file>