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3"/>
  </p:notesMasterIdLst>
  <p:sldIdLst>
    <p:sldId id="259" r:id="rId2"/>
    <p:sldId id="258" r:id="rId3"/>
    <p:sldId id="262" r:id="rId4"/>
    <p:sldId id="260" r:id="rId5"/>
    <p:sldId id="261" r:id="rId6"/>
    <p:sldId id="304" r:id="rId7"/>
    <p:sldId id="263" r:id="rId8"/>
    <p:sldId id="264" r:id="rId9"/>
    <p:sldId id="265" r:id="rId10"/>
    <p:sldId id="266" r:id="rId11"/>
    <p:sldId id="267" r:id="rId12"/>
    <p:sldId id="302" r:id="rId13"/>
    <p:sldId id="300" r:id="rId14"/>
    <p:sldId id="305" r:id="rId15"/>
    <p:sldId id="299" r:id="rId16"/>
    <p:sldId id="303" r:id="rId17"/>
    <p:sldId id="270" r:id="rId18"/>
    <p:sldId id="275" r:id="rId19"/>
    <p:sldId id="276" r:id="rId20"/>
    <p:sldId id="278" r:id="rId21"/>
    <p:sldId id="279" r:id="rId22"/>
    <p:sldId id="280" r:id="rId23"/>
    <p:sldId id="273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306" r:id="rId41"/>
    <p:sldId id="307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7FE31-FE8B-46DE-9C45-B8FF12D714FA}" type="datetimeFigureOut">
              <a:rPr lang="uk-UA" smtClean="0"/>
              <a:pPr/>
              <a:t>09.11.2016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EFA4BE-B1A5-415A-B6FD-5810C692D54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DDA0E775-D5C0-4C0E-B111-B439789A731F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05F94E02-C2B2-4416-B924-53E091C33B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BF6896-E3F5-4EAF-BAA8-5D8FDE82E625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8D7A8-0502-4353-98CD-EC8CB6D4A7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6C7EBB-8F2B-49AD-8B9E-E691E57635FC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8EC4E2-CA21-4EFB-A203-011AAC3FD9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AACB4B7-B77C-4F3A-BA6B-294974853C65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1938BB51-AB9C-4726-A433-D73D395F74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3ADE8BA7-3A62-4B1C-9FC9-6FDAC38E2F15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97D12E71-AAFD-4516-9998-48F362C006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367D86-AEB2-49F1-A5A1-C860C8B2D419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DEEB1-BFDE-4969-9A0D-10EFCF46F2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20F6C1-D3BA-4D58-9FB8-DCF6F605AB08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3E1084-CBFC-452F-971C-D913779759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228436A2-9033-489E-B4ED-21C44BC5CDDF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2FDFE91-89CF-4FA1-BE0C-B83995843D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E5C37A-728E-4B5F-BA4C-027AFDB20575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BE6D6-7FAE-4222-851F-20AB277536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FD0BD1D7-DAB5-408B-BA8A-8856BA1A1CCA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B9E1236F-46C1-46DA-A2E2-F309E39B628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FF3F22C3-4EEC-4017-AB98-1E26A075233A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D6924CD-06FC-43D3-9431-7E437191F0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464A16B-5841-4EBC-91EC-41E891DCFB84}" type="datetimeFigureOut">
              <a:rPr lang="ru-RU" smtClean="0"/>
              <a:pPr>
                <a:defRPr/>
              </a:pPr>
              <a:t>09.11.2016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D916C0F-D621-48B1-8F42-33063955D1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ntu.edu.ua/images/k2/2015/04_April/14_Eko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928670"/>
            <a:ext cx="8786874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kamport.ru/uploads/NW4oW4mvT3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467600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dirty="0" smtClean="0"/>
              <a:t>Галілео Галілей</a:t>
            </a:r>
            <a:br>
              <a:rPr lang="uk-UA" sz="5400" dirty="0" smtClean="0"/>
            </a:br>
            <a:r>
              <a:rPr lang="uk-UA" sz="3100" dirty="0" smtClean="0"/>
              <a:t>сталося це в </a:t>
            </a:r>
            <a:r>
              <a:rPr lang="uk-UA" sz="3100" b="1" dirty="0" smtClean="0">
                <a:solidFill>
                  <a:srgbClr val="FF0000"/>
                </a:solidFill>
              </a:rPr>
              <a:t>1609 </a:t>
            </a:r>
            <a:r>
              <a:rPr lang="uk-UA" sz="3100" dirty="0" smtClean="0"/>
              <a:t>році</a:t>
            </a:r>
            <a:r>
              <a:rPr lang="uk-UA" sz="5400" dirty="0" smtClean="0"/>
              <a:t/>
            </a:r>
            <a:br>
              <a:rPr lang="uk-UA" sz="5400" dirty="0" smtClean="0"/>
            </a:br>
            <a:endParaRPr lang="uk-UA" sz="5400" dirty="0"/>
          </a:p>
        </p:txBody>
      </p:sp>
      <p:pic>
        <p:nvPicPr>
          <p:cNvPr id="24578" name="Picture 2" descr="http://ic.pics.livejournal.com/boris_mavlyutov/21748678/31351/31351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5624"/>
            <a:ext cx="8929718" cy="5712376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395536"/>
            <a:ext cx="7467600" cy="6624736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uk-UA" sz="9600" dirty="0" smtClean="0">
                <a:solidFill>
                  <a:srgbClr val="FF0000"/>
                </a:solidFill>
              </a:rPr>
              <a:t>407</a:t>
            </a:r>
            <a:r>
              <a:rPr lang="uk-UA" sz="9600" dirty="0" smtClean="0"/>
              <a:t> років</a:t>
            </a:r>
            <a:br>
              <a:rPr lang="uk-UA" sz="9600" dirty="0" smtClean="0"/>
            </a:br>
            <a:endParaRPr lang="uk-UA" sz="9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7467600" cy="5544616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68</a:t>
            </a:r>
            <a:r>
              <a:rPr lang="uk-UA" sz="9600" dirty="0" smtClean="0">
                <a:solidFill>
                  <a:srgbClr val="FF0000"/>
                </a:solidFill>
              </a:rPr>
              <a:t>7</a:t>
            </a:r>
            <a:r>
              <a:rPr lang="uk-UA" sz="9600" dirty="0" smtClean="0"/>
              <a:t> </a:t>
            </a:r>
            <a:br>
              <a:rPr lang="uk-UA" sz="9600" dirty="0" smtClean="0"/>
            </a:br>
            <a:endParaRPr lang="uk-UA" sz="96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7467600" cy="5904656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uk-UA" sz="7200" dirty="0" smtClean="0">
                <a:solidFill>
                  <a:srgbClr val="FF0000"/>
                </a:solidFill>
              </a:rPr>
              <a:t/>
            </a:r>
            <a:br>
              <a:rPr lang="uk-UA" sz="7200" dirty="0" smtClean="0">
                <a:solidFill>
                  <a:srgbClr val="FF0000"/>
                </a:solidFill>
              </a:rPr>
            </a:br>
            <a:r>
              <a:rPr lang="en-US" sz="9600" dirty="0" smtClean="0">
                <a:solidFill>
                  <a:srgbClr val="FF0000"/>
                </a:solidFill>
              </a:rPr>
              <a:t>68</a:t>
            </a:r>
            <a:r>
              <a:rPr lang="uk-UA" sz="9600" dirty="0" smtClean="0">
                <a:solidFill>
                  <a:srgbClr val="FF0000"/>
                </a:solidFill>
              </a:rPr>
              <a:t>7</a:t>
            </a:r>
            <a:r>
              <a:rPr lang="uk-UA" sz="9600" dirty="0" smtClean="0"/>
              <a:t> земних діб</a:t>
            </a:r>
            <a:br>
              <a:rPr lang="uk-UA" sz="9600" dirty="0" smtClean="0"/>
            </a:br>
            <a:endParaRPr lang="uk-UA" sz="9600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395536"/>
            <a:ext cx="7467600" cy="6624736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uk-UA" sz="9600" dirty="0" smtClean="0">
                <a:solidFill>
                  <a:srgbClr val="FF0000"/>
                </a:solidFill>
              </a:rPr>
              <a:t>322</a:t>
            </a:r>
            <a:r>
              <a:rPr lang="uk-UA" sz="9600" dirty="0" smtClean="0"/>
              <a:t> доби</a:t>
            </a:r>
            <a:br>
              <a:rPr lang="uk-UA" sz="9600" dirty="0" smtClean="0"/>
            </a:br>
            <a:endParaRPr lang="uk-UA" sz="9600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395536"/>
            <a:ext cx="7467600" cy="6624736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en-US" sz="7200" dirty="0" smtClean="0">
                <a:solidFill>
                  <a:srgbClr val="FF0000"/>
                </a:solidFill>
              </a:rPr>
              <a:t/>
            </a:r>
            <a:br>
              <a:rPr lang="en-US" sz="7200" dirty="0" smtClean="0">
                <a:solidFill>
                  <a:srgbClr val="FF0000"/>
                </a:solidFill>
              </a:rPr>
            </a:br>
            <a:r>
              <a:rPr lang="uk-UA" sz="9600" dirty="0" smtClean="0">
                <a:solidFill>
                  <a:srgbClr val="FF0000"/>
                </a:solidFill>
              </a:rPr>
              <a:t>1460</a:t>
            </a:r>
            <a:r>
              <a:rPr lang="uk-UA" sz="9600" dirty="0" smtClean="0"/>
              <a:t> діб</a:t>
            </a:r>
            <a:br>
              <a:rPr lang="uk-UA" sz="9600" dirty="0" smtClean="0"/>
            </a:br>
            <a:endParaRPr lang="uk-UA" sz="9600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86808" cy="5429288"/>
          </a:xfrm>
        </p:spPr>
        <p:txBody>
          <a:bodyPr>
            <a:normAutofit fontScale="90000"/>
          </a:bodyPr>
          <a:lstStyle/>
          <a:p>
            <a:pPr algn="just"/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/>
            </a:r>
            <a:br>
              <a:rPr lang="uk-UA" sz="6000" u="sng" dirty="0" smtClean="0"/>
            </a:br>
            <a:r>
              <a:rPr lang="uk-UA" sz="6000" u="sng" dirty="0" smtClean="0"/>
              <a:t>ЗАДАЧА</a:t>
            </a:r>
            <a:r>
              <a:rPr lang="uk-UA" sz="4000" u="sng" dirty="0" smtClean="0"/>
              <a:t/>
            </a:r>
            <a:br>
              <a:rPr lang="uk-UA" sz="4000" u="sng" dirty="0" smtClean="0"/>
            </a:br>
            <a:r>
              <a:rPr lang="uk-UA" sz="4000" dirty="0" smtClean="0"/>
              <a:t>         Для подорожі на планету Марс </a:t>
            </a:r>
            <a:r>
              <a:rPr lang="uk-UA" sz="4000" dirty="0" err="1" smtClean="0"/>
              <a:t>Фіксики</a:t>
            </a:r>
            <a:r>
              <a:rPr lang="uk-UA" sz="4000" dirty="0" smtClean="0"/>
              <a:t> взяли із собою </a:t>
            </a:r>
            <a:r>
              <a:rPr lang="uk-UA" sz="4000" dirty="0" smtClean="0">
                <a:solidFill>
                  <a:srgbClr val="FF0000"/>
                </a:solidFill>
              </a:rPr>
              <a:t>1 т  картоплі</a:t>
            </a:r>
            <a:r>
              <a:rPr lang="uk-UA" sz="4000" dirty="0" smtClean="0"/>
              <a:t>, </a:t>
            </a:r>
            <a:r>
              <a:rPr lang="uk-UA" sz="4000" dirty="0" smtClean="0">
                <a:solidFill>
                  <a:srgbClr val="FF0000"/>
                </a:solidFill>
              </a:rPr>
              <a:t>у 5 разів менше цукерок </a:t>
            </a:r>
            <a:r>
              <a:rPr lang="uk-UA" sz="4000" dirty="0" smtClean="0"/>
              <a:t>та </a:t>
            </a:r>
            <a:r>
              <a:rPr lang="uk-UA" sz="4000" dirty="0" smtClean="0">
                <a:solidFill>
                  <a:srgbClr val="FF0000"/>
                </a:solidFill>
              </a:rPr>
              <a:t>на 125 кг більше бананів, ніж цукерок. </a:t>
            </a:r>
            <a:r>
              <a:rPr lang="uk-UA" sz="4000" dirty="0" smtClean="0"/>
              <a:t>Скільки продуктів харчування взяли із собою</a:t>
            </a:r>
            <a:br>
              <a:rPr lang="uk-UA" sz="4000" dirty="0" smtClean="0"/>
            </a:br>
            <a:r>
              <a:rPr lang="uk-UA" sz="4000" dirty="0" smtClean="0"/>
              <a:t>   </a:t>
            </a:r>
            <a:r>
              <a:rPr lang="uk-UA" sz="4000" dirty="0" err="1" smtClean="0"/>
              <a:t>Фіксики</a:t>
            </a:r>
            <a:r>
              <a:rPr lang="uk-UA" sz="4000" dirty="0" smtClean="0"/>
              <a:t>? </a:t>
            </a:r>
            <a:r>
              <a:rPr lang="uk-UA" sz="4000" u="sng" dirty="0" smtClean="0"/>
              <a:t/>
            </a:r>
            <a:br>
              <a:rPr lang="uk-UA" sz="4000" u="sng" dirty="0" smtClean="0"/>
            </a:br>
            <a:r>
              <a:rPr lang="uk-UA" sz="4000" u="sng" dirty="0" smtClean="0"/>
              <a:t/>
            </a:r>
            <a:br>
              <a:rPr lang="uk-UA" sz="4000" u="sng" dirty="0" smtClean="0"/>
            </a:br>
            <a:endParaRPr lang="uk-UA" sz="4000" u="sng" dirty="0"/>
          </a:p>
        </p:txBody>
      </p:sp>
      <p:pic>
        <p:nvPicPr>
          <p:cNvPr id="26626" name="Picture 2" descr="http://www.playing-field.ru/img/2015/052223/57303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14818"/>
            <a:ext cx="3714776" cy="24749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8686800" cy="5330968"/>
          </a:xfrm>
        </p:spPr>
        <p:txBody>
          <a:bodyPr/>
          <a:lstStyle/>
          <a:p>
            <a:pPr>
              <a:buNone/>
            </a:pPr>
            <a:r>
              <a:rPr lang="uk-UA" sz="7200" dirty="0" smtClean="0"/>
              <a:t>К. - 1 т</a:t>
            </a:r>
          </a:p>
          <a:p>
            <a:pPr>
              <a:buNone/>
            </a:pPr>
            <a:r>
              <a:rPr lang="uk-UA" sz="7200" dirty="0" smtClean="0"/>
              <a:t>Ц. - ? у5 р. &lt;          ?</a:t>
            </a:r>
          </a:p>
          <a:p>
            <a:pPr>
              <a:buNone/>
            </a:pPr>
            <a:r>
              <a:rPr lang="en-US" sz="7200" dirty="0" smtClean="0"/>
              <a:t>Б</a:t>
            </a:r>
            <a:r>
              <a:rPr lang="uk-UA" sz="7200" dirty="0" smtClean="0"/>
              <a:t>. - ? на 125 &gt; </a:t>
            </a:r>
          </a:p>
          <a:p>
            <a:endParaRPr lang="uk-UA" dirty="0"/>
          </a:p>
        </p:txBody>
      </p:sp>
      <p:sp>
        <p:nvSpPr>
          <p:cNvPr id="4" name="Стрелка углом вверх 3"/>
          <p:cNvSpPr/>
          <p:nvPr/>
        </p:nvSpPr>
        <p:spPr>
          <a:xfrm rot="16200000">
            <a:off x="6079788" y="3349972"/>
            <a:ext cx="1429480" cy="587404"/>
          </a:xfrm>
          <a:prstGeom prst="bentUpArrow">
            <a:avLst>
              <a:gd name="adj1" fmla="val 11200"/>
              <a:gd name="adj2" fmla="val 25000"/>
              <a:gd name="adj3" fmla="val 243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7643834" y="1500174"/>
            <a:ext cx="500066" cy="2771788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071546"/>
            <a:ext cx="8786874" cy="540240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4400" dirty="0" smtClean="0"/>
              <a:t>1) 1000 : 5 = </a:t>
            </a:r>
            <a:r>
              <a:rPr lang="uk-UA" sz="4400" dirty="0" smtClean="0">
                <a:solidFill>
                  <a:srgbClr val="FF0000"/>
                </a:solidFill>
              </a:rPr>
              <a:t>200</a:t>
            </a:r>
            <a:r>
              <a:rPr lang="uk-UA" sz="4400" dirty="0" smtClean="0"/>
              <a:t> (кг) – взяли цукерок</a:t>
            </a:r>
          </a:p>
          <a:p>
            <a:pPr algn="just">
              <a:buNone/>
            </a:pPr>
            <a:r>
              <a:rPr lang="uk-UA" sz="4400" dirty="0" smtClean="0"/>
              <a:t>2) 200 +125 = </a:t>
            </a:r>
            <a:r>
              <a:rPr lang="uk-UA" sz="4400" dirty="0" smtClean="0">
                <a:solidFill>
                  <a:srgbClr val="FF0000"/>
                </a:solidFill>
              </a:rPr>
              <a:t>325</a:t>
            </a:r>
            <a:r>
              <a:rPr lang="uk-UA" sz="4400" dirty="0" smtClean="0"/>
              <a:t> (кг) – взяли бананів</a:t>
            </a:r>
          </a:p>
          <a:p>
            <a:pPr algn="just">
              <a:buNone/>
            </a:pPr>
            <a:r>
              <a:rPr lang="uk-UA" sz="4400" dirty="0" smtClean="0"/>
              <a:t>3) 1000  + 200 + 325 = </a:t>
            </a:r>
            <a:r>
              <a:rPr lang="uk-UA" sz="4400" dirty="0" smtClean="0">
                <a:solidFill>
                  <a:srgbClr val="FF0000"/>
                </a:solidFill>
              </a:rPr>
              <a:t>1525</a:t>
            </a:r>
            <a:r>
              <a:rPr lang="uk-UA" sz="4400" dirty="0" smtClean="0"/>
              <a:t> (кг)</a:t>
            </a:r>
          </a:p>
          <a:p>
            <a:pPr algn="just">
              <a:buNone/>
            </a:pPr>
            <a:r>
              <a:rPr lang="uk-UA" sz="4400" dirty="0" smtClean="0"/>
              <a:t>Відповідь: 1525 кілограмів</a:t>
            </a:r>
            <a:endParaRPr lang="uk-UA" sz="4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-fotki.yandex.ru/get/56406/127908635.10fd/0_1967bc_846de15e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429684" cy="600079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467600" cy="917596"/>
          </a:xfrm>
        </p:spPr>
        <p:txBody>
          <a:bodyPr>
            <a:noAutofit/>
          </a:bodyPr>
          <a:lstStyle/>
          <a:p>
            <a:pPr algn="ctr"/>
            <a:r>
              <a:rPr lang="uk-UA" sz="4000" dirty="0" smtClean="0"/>
              <a:t>Карта Сонячної системи</a:t>
            </a:r>
            <a:br>
              <a:rPr lang="uk-UA" sz="4000" dirty="0" smtClean="0"/>
            </a:br>
            <a:endParaRPr lang="uk-UA" sz="4000" dirty="0"/>
          </a:p>
        </p:txBody>
      </p:sp>
      <p:pic>
        <p:nvPicPr>
          <p:cNvPr id="4" name="Picture 4" descr="http://ditina.com.ua/2-29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8858280" cy="607220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birmaga.ru/dosta/%D0%9F%D0%BB%D0%BE%D1%89%D0%B0%D0%B4%D0%B8+%D1%84%D0%B8%D0%B3%D1%83%D1%80+%D0%9F%D0%BB%D0%BE%D1%89%D0%B0%D0%B4%D1%8C+%D1%82%D1%80%D0%B5%D1%83%D0%B3%D0%BE%D0%BB%D1%8C%D0%BD%D0%B8%D0%BA%D0%B0%3A+h+%D0%B2%D1%8B%D1%81%D0%BE%D1%82%D0%B0+%D1%82%D1%80%D0%B5%D1%83%D0%B3%D0%BE%D0%BB%D1%8C%D0%BD%D0%B8%D0%BA%D0%B0+a+%E2%80%93+%D0%BE%D1%81%D0%BD%D0%BE%D0%B2%D0%B0%D0%BD%D0%B8%D0%B5+%D0%9F%D0%BB%D0%BE%D1%89%D0%B0%D0%B4%D1%8C+%D1%82%D1%80%D0%B5%D1%83%D0%B3%D0%BE%D0%BB%D1%8C%D0%BD%D0%B8%D0%BA%D0%B0+Sa/7768_html_1288785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7500990" cy="671515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svitppt.com.ua/images/49/48189/77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9924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72547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ПІДКАЗКА!</a:t>
            </a:r>
            <a:endParaRPr lang="uk-UA" sz="4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00200"/>
            <a:ext cx="8572560" cy="4873752"/>
          </a:xfrm>
        </p:spPr>
        <p:txBody>
          <a:bodyPr/>
          <a:lstStyle/>
          <a:p>
            <a:pPr algn="just">
              <a:buNone/>
            </a:pPr>
            <a:r>
              <a:rPr lang="uk-UA" sz="3600" dirty="0" smtClean="0"/>
              <a:t>Щоб визначити радіус (</a:t>
            </a:r>
            <a:r>
              <a:rPr lang="en-US" sz="3600" dirty="0" smtClean="0">
                <a:solidFill>
                  <a:srgbClr val="FF0000"/>
                </a:solidFill>
              </a:rPr>
              <a:t>r</a:t>
            </a:r>
            <a:r>
              <a:rPr lang="uk-UA" sz="3600" dirty="0" smtClean="0"/>
              <a:t>), треба діаметр  (</a:t>
            </a:r>
            <a:r>
              <a:rPr lang="en-US" sz="3600" dirty="0" smtClean="0">
                <a:solidFill>
                  <a:srgbClr val="FF0000"/>
                </a:solidFill>
              </a:rPr>
              <a:t>D</a:t>
            </a:r>
            <a:r>
              <a:rPr lang="uk-UA" sz="3600" dirty="0" smtClean="0"/>
              <a:t>) поділити на 2 </a:t>
            </a:r>
            <a:endParaRPr lang="en-US" sz="3600" dirty="0" smtClean="0"/>
          </a:p>
          <a:p>
            <a:pPr algn="ctr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r = D</a:t>
            </a:r>
            <a:r>
              <a:rPr lang="uk-UA" sz="6000" dirty="0" smtClean="0">
                <a:solidFill>
                  <a:srgbClr val="FF0000"/>
                </a:solidFill>
              </a:rPr>
              <a:t> : 2</a:t>
            </a:r>
            <a:r>
              <a:rPr lang="en-US" sz="6000" dirty="0" smtClean="0">
                <a:solidFill>
                  <a:srgbClr val="FF0000"/>
                </a:solidFill>
              </a:rPr>
              <a:t> </a:t>
            </a:r>
            <a:endParaRPr lang="uk-UA" sz="6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3600" dirty="0" smtClean="0"/>
              <a:t>Щоб знайти діаметр (</a:t>
            </a:r>
            <a:r>
              <a:rPr lang="en-US" sz="3600" dirty="0" smtClean="0">
                <a:solidFill>
                  <a:srgbClr val="FF0000"/>
                </a:solidFill>
              </a:rPr>
              <a:t>D</a:t>
            </a:r>
            <a:r>
              <a:rPr lang="uk-UA" sz="3600" dirty="0" smtClean="0"/>
              <a:t>), треба радіус (</a:t>
            </a:r>
            <a:r>
              <a:rPr lang="en-US" sz="3600" dirty="0" smtClean="0">
                <a:solidFill>
                  <a:srgbClr val="FF0000"/>
                </a:solidFill>
              </a:rPr>
              <a:t>r</a:t>
            </a:r>
            <a:r>
              <a:rPr lang="uk-UA" sz="3600" dirty="0" smtClean="0"/>
              <a:t>) помножити на 2</a:t>
            </a:r>
          </a:p>
          <a:p>
            <a:pPr algn="ctr">
              <a:buNone/>
            </a:pPr>
            <a:r>
              <a:rPr lang="en-US" sz="6000" dirty="0" smtClean="0">
                <a:solidFill>
                  <a:srgbClr val="FF0000"/>
                </a:solidFill>
              </a:rPr>
              <a:t>D = r</a:t>
            </a:r>
            <a:r>
              <a:rPr lang="uk-UA" sz="6000" dirty="0" smtClean="0">
                <a:solidFill>
                  <a:srgbClr val="FF0000"/>
                </a:solidFill>
              </a:rPr>
              <a:t> х 2</a:t>
            </a:r>
            <a:endParaRPr lang="uk-UA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1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2328866"/>
          </a:xfrm>
        </p:spPr>
        <p:txBody>
          <a:bodyPr/>
          <a:lstStyle/>
          <a:p>
            <a:pPr>
              <a:buNone/>
            </a:pPr>
            <a:r>
              <a:rPr lang="uk-UA" sz="4400" dirty="0" smtClean="0"/>
              <a:t>  Діаметр земної планети Меркурій становить </a:t>
            </a:r>
            <a:r>
              <a:rPr lang="uk-UA" sz="4400" dirty="0" smtClean="0">
                <a:solidFill>
                  <a:srgbClr val="FF0000"/>
                </a:solidFill>
              </a:rPr>
              <a:t>4870 </a:t>
            </a:r>
            <a:r>
              <a:rPr lang="uk-UA" sz="4400" dirty="0" smtClean="0"/>
              <a:t>км. Обчисліть радіус.</a:t>
            </a:r>
          </a:p>
          <a:p>
            <a:endParaRPr lang="uk-UA" dirty="0"/>
          </a:p>
        </p:txBody>
      </p:sp>
      <p:pic>
        <p:nvPicPr>
          <p:cNvPr id="39938" name="Picture 2" descr="http://uranika.ru/wp-content/uploads/2015/01/001_colors-of-mercury-h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4000504"/>
            <a:ext cx="3357586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r = </a:t>
            </a:r>
            <a:r>
              <a:rPr lang="uk-UA" sz="10800" dirty="0" smtClean="0"/>
              <a:t>2435 км</a:t>
            </a:r>
            <a:endParaRPr lang="uk-UA" sz="108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</a:t>
            </a:r>
            <a:r>
              <a:rPr lang="en-US" sz="4400" b="1" dirty="0" smtClean="0">
                <a:solidFill>
                  <a:srgbClr val="7030A0"/>
                </a:solidFill>
              </a:rPr>
              <a:t>2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15328" cy="2328866"/>
          </a:xfrm>
        </p:spPr>
        <p:txBody>
          <a:bodyPr/>
          <a:lstStyle/>
          <a:p>
            <a:pPr algn="just">
              <a:buNone/>
            </a:pPr>
            <a:r>
              <a:rPr lang="uk-UA" sz="4400" dirty="0" smtClean="0"/>
              <a:t> Радіус планети Венера </a:t>
            </a:r>
            <a:r>
              <a:rPr lang="en-US" sz="4400" dirty="0" smtClean="0"/>
              <a:t>                  </a:t>
            </a:r>
            <a:r>
              <a:rPr lang="uk-UA" sz="4400" dirty="0" smtClean="0">
                <a:solidFill>
                  <a:srgbClr val="FF0000"/>
                </a:solidFill>
              </a:rPr>
              <a:t>6050</a:t>
            </a:r>
            <a:r>
              <a:rPr lang="uk-UA" sz="4400" dirty="0" smtClean="0"/>
              <a:t> км. </a:t>
            </a:r>
            <a:r>
              <a:rPr lang="en-US" sz="4400" dirty="0" smtClean="0"/>
              <a:t>   </a:t>
            </a:r>
            <a:r>
              <a:rPr lang="uk-UA" sz="4400" dirty="0" smtClean="0"/>
              <a:t>Який її діаметр?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40962" name="Picture 2" descr="http://www.astro.websib.ru/sites/default/files/userfiles/venus_1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357562"/>
            <a:ext cx="3165443" cy="316544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D = 1</a:t>
            </a:r>
            <a:r>
              <a:rPr lang="uk-UA" sz="10800" dirty="0" smtClean="0"/>
              <a:t>2</a:t>
            </a:r>
            <a:r>
              <a:rPr lang="en-US" sz="10800" dirty="0" smtClean="0"/>
              <a:t>100</a:t>
            </a:r>
            <a:r>
              <a:rPr lang="uk-UA" sz="10800" dirty="0" smtClean="0"/>
              <a:t> км</a:t>
            </a:r>
            <a:endParaRPr lang="uk-UA" sz="10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</a:t>
            </a:r>
            <a:r>
              <a:rPr lang="en-US" sz="4400" b="1" dirty="0" smtClean="0">
                <a:solidFill>
                  <a:srgbClr val="7030A0"/>
                </a:solidFill>
              </a:rPr>
              <a:t>3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572560" cy="232886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4400" dirty="0" smtClean="0"/>
              <a:t> Який радіус планети Земля, якщо її діаметр становить </a:t>
            </a:r>
            <a:r>
              <a:rPr lang="uk-UA" sz="4400" dirty="0" smtClean="0">
                <a:solidFill>
                  <a:srgbClr val="FF0000"/>
                </a:solidFill>
              </a:rPr>
              <a:t>12800 </a:t>
            </a:r>
            <a:r>
              <a:rPr lang="uk-UA" sz="4400" dirty="0" smtClean="0"/>
              <a:t>кілометрів</a:t>
            </a:r>
            <a:endParaRPr lang="uk-UA" dirty="0"/>
          </a:p>
        </p:txBody>
      </p:sp>
      <p:pic>
        <p:nvPicPr>
          <p:cNvPr id="43010" name="Picture 2" descr="https://im2-tub-ua.yandex.net/i?id=6dea2acf0262a77e76895fbb3b490eb0&amp;n=33&amp;h=215&amp;w=2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643314"/>
            <a:ext cx="4000528" cy="294559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r = 6400</a:t>
            </a:r>
            <a:r>
              <a:rPr lang="uk-UA" sz="10800" dirty="0" smtClean="0"/>
              <a:t> км</a:t>
            </a:r>
            <a:endParaRPr lang="uk-UA" sz="108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playcast.ru/uploads/2010/10/29/2070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</a:t>
            </a:r>
            <a:r>
              <a:rPr lang="en-US" sz="4400" b="1" dirty="0" smtClean="0">
                <a:solidFill>
                  <a:srgbClr val="7030A0"/>
                </a:solidFill>
              </a:rPr>
              <a:t>4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572560" cy="232886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4400" dirty="0" smtClean="0"/>
              <a:t> Знайдіть радіус планети Марс,</a:t>
            </a:r>
            <a:r>
              <a:rPr lang="en-US" sz="4400" dirty="0" smtClean="0"/>
              <a:t> </a:t>
            </a:r>
            <a:r>
              <a:rPr lang="uk-UA" sz="4400" dirty="0" smtClean="0"/>
              <a:t>якщо його діаметр дорівнює </a:t>
            </a:r>
            <a:r>
              <a:rPr lang="uk-UA" sz="4400" dirty="0" smtClean="0">
                <a:solidFill>
                  <a:srgbClr val="FF0000"/>
                </a:solidFill>
              </a:rPr>
              <a:t>6670</a:t>
            </a:r>
            <a:r>
              <a:rPr lang="uk-UA" sz="4400" dirty="0" smtClean="0"/>
              <a:t> кілометрів.</a:t>
            </a:r>
          </a:p>
          <a:p>
            <a:pPr algn="just">
              <a:buNone/>
            </a:pPr>
            <a:endParaRPr lang="uk-UA" dirty="0"/>
          </a:p>
        </p:txBody>
      </p:sp>
      <p:pic>
        <p:nvPicPr>
          <p:cNvPr id="45060" name="Picture 4" descr="https://im0-tub-ua.yandex.net/i?id=2177fbb171346583fb238d7179e76a66&amp;n=33&amp;h=215&amp;w=2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143380"/>
            <a:ext cx="2743200" cy="2047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r = 3335</a:t>
            </a:r>
            <a:r>
              <a:rPr lang="uk-UA" sz="10800" dirty="0" smtClean="0"/>
              <a:t> км</a:t>
            </a:r>
            <a:endParaRPr lang="uk-UA" sz="10800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</a:t>
            </a:r>
            <a:r>
              <a:rPr lang="en-US" sz="4400" b="1" dirty="0" smtClean="0">
                <a:solidFill>
                  <a:srgbClr val="7030A0"/>
                </a:solidFill>
              </a:rPr>
              <a:t>5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572560" cy="247174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4400" dirty="0" smtClean="0"/>
              <a:t>  </a:t>
            </a:r>
            <a:r>
              <a:rPr lang="uk-UA" sz="4400" dirty="0" smtClean="0"/>
              <a:t>Діаметр найбільшої планети</a:t>
            </a:r>
            <a:r>
              <a:rPr lang="en-US" sz="4400" dirty="0" smtClean="0"/>
              <a:t> </a:t>
            </a:r>
            <a:r>
              <a:rPr lang="uk-UA" sz="4400" dirty="0" smtClean="0"/>
              <a:t>Юпітер</a:t>
            </a:r>
            <a:r>
              <a:rPr lang="en-US" sz="4400" dirty="0" smtClean="0"/>
              <a:t> </a:t>
            </a:r>
            <a:r>
              <a:rPr lang="uk-UA" sz="4400" dirty="0" smtClean="0"/>
              <a:t>дорівнює</a:t>
            </a:r>
            <a:r>
              <a:rPr lang="en-US" sz="4400" dirty="0" smtClean="0"/>
              <a:t>  </a:t>
            </a:r>
            <a:r>
              <a:rPr lang="uk-UA" sz="4400" dirty="0" smtClean="0">
                <a:solidFill>
                  <a:srgbClr val="FF0000"/>
                </a:solidFill>
              </a:rPr>
              <a:t>143760</a:t>
            </a:r>
            <a:r>
              <a:rPr lang="uk-UA" sz="4400" dirty="0" smtClean="0"/>
              <a:t> кілометрів. Чому дорівнює радіус?</a:t>
            </a:r>
          </a:p>
          <a:p>
            <a:pPr algn="just">
              <a:buNone/>
            </a:pPr>
            <a:endParaRPr lang="uk-UA" sz="4400" dirty="0" smtClean="0"/>
          </a:p>
          <a:p>
            <a:pPr algn="just">
              <a:buNone/>
            </a:pPr>
            <a:endParaRPr lang="uk-UA" dirty="0"/>
          </a:p>
        </p:txBody>
      </p:sp>
      <p:pic>
        <p:nvPicPr>
          <p:cNvPr id="47106" name="Picture 2" descr="https://im1-tub-ua.yandex.net/i?id=abf610d8af26c152547555df2fa28254&amp;n=33&amp;h=215&amp;w=2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3929066"/>
            <a:ext cx="2714644" cy="233362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r = </a:t>
            </a:r>
            <a:r>
              <a:rPr lang="uk-UA" sz="10800" dirty="0" smtClean="0"/>
              <a:t>71880 км</a:t>
            </a:r>
            <a:endParaRPr lang="uk-UA" sz="10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6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572560" cy="2471742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n-US" sz="4400" dirty="0" smtClean="0"/>
              <a:t>  </a:t>
            </a:r>
            <a:r>
              <a:rPr lang="uk-UA" sz="4400" dirty="0" smtClean="0"/>
              <a:t>Радіус планети з найяскравішою системою кілець Сатурн дорівнює </a:t>
            </a:r>
            <a:r>
              <a:rPr lang="uk-UA" sz="4400" dirty="0" smtClean="0">
                <a:solidFill>
                  <a:srgbClr val="FF0000"/>
                </a:solidFill>
              </a:rPr>
              <a:t>60210</a:t>
            </a:r>
            <a:r>
              <a:rPr lang="uk-UA" sz="4400" dirty="0" smtClean="0"/>
              <a:t> кілометрів. Який її діаметр?</a:t>
            </a:r>
          </a:p>
          <a:p>
            <a:pPr algn="just">
              <a:buNone/>
            </a:pPr>
            <a:endParaRPr lang="uk-UA" sz="4400" dirty="0" smtClean="0"/>
          </a:p>
          <a:p>
            <a:pPr algn="just">
              <a:buNone/>
            </a:pPr>
            <a:endParaRPr lang="uk-UA" dirty="0"/>
          </a:p>
        </p:txBody>
      </p:sp>
      <p:pic>
        <p:nvPicPr>
          <p:cNvPr id="50178" name="Picture 2" descr="https://im3-tub-ua.yandex.net/i?id=b9d038a5d297c4367dc2e226c72605fb&amp;n=33&amp;h=215&amp;w=2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857628"/>
            <a:ext cx="3214710" cy="252751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D = 1</a:t>
            </a:r>
            <a:r>
              <a:rPr lang="uk-UA" sz="10800" dirty="0" smtClean="0"/>
              <a:t>20420 км</a:t>
            </a:r>
            <a:endParaRPr lang="uk-UA" sz="108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7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572560" cy="247174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4400" dirty="0" smtClean="0"/>
              <a:t>  </a:t>
            </a:r>
            <a:r>
              <a:rPr lang="uk-UA" sz="4400" dirty="0" smtClean="0"/>
              <a:t>Зелено-блакитна планета Уран має діаметр </a:t>
            </a:r>
            <a:r>
              <a:rPr lang="uk-UA" sz="4400" dirty="0" smtClean="0">
                <a:solidFill>
                  <a:srgbClr val="FF0000"/>
                </a:solidFill>
              </a:rPr>
              <a:t>51300 </a:t>
            </a:r>
            <a:r>
              <a:rPr lang="uk-UA" sz="4400" dirty="0" smtClean="0"/>
              <a:t>кілометрів. Який її радіус?</a:t>
            </a:r>
          </a:p>
          <a:p>
            <a:pPr algn="just">
              <a:buNone/>
            </a:pPr>
            <a:endParaRPr lang="uk-UA" sz="4400" dirty="0" smtClean="0"/>
          </a:p>
          <a:p>
            <a:pPr algn="just">
              <a:buNone/>
            </a:pPr>
            <a:endParaRPr lang="uk-UA" dirty="0"/>
          </a:p>
        </p:txBody>
      </p:sp>
      <p:pic>
        <p:nvPicPr>
          <p:cNvPr id="52226" name="Picture 2" descr="http://lfly.ru/wp-content/uploads/2016/01/a03f21c306e83631ecf0c3ecf266ca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699248"/>
            <a:ext cx="5000660" cy="3158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r = </a:t>
            </a:r>
            <a:r>
              <a:rPr lang="uk-UA" sz="10800" dirty="0" smtClean="0"/>
              <a:t>26650 км</a:t>
            </a:r>
            <a:endParaRPr lang="uk-UA" sz="10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uk-UA" sz="4400" b="1" dirty="0" smtClean="0">
                <a:solidFill>
                  <a:srgbClr val="7030A0"/>
                </a:solidFill>
              </a:rPr>
              <a:t>Група 8</a:t>
            </a:r>
            <a:endParaRPr lang="uk-UA" sz="4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8572560" cy="24717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dirty="0" smtClean="0"/>
              <a:t>  Планета Нептун має діаметр 49500 кілометрів. Обчисліть радіус цієї планети.</a:t>
            </a:r>
          </a:p>
          <a:p>
            <a:pPr algn="just">
              <a:buNone/>
            </a:pPr>
            <a:endParaRPr lang="uk-UA" dirty="0"/>
          </a:p>
        </p:txBody>
      </p:sp>
      <p:pic>
        <p:nvPicPr>
          <p:cNvPr id="53250" name="Picture 2" descr="https://2012room8.files.wordpress.com/2012/06/neptune-il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857628"/>
            <a:ext cx="4357718" cy="290333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01080" cy="26860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9600" dirty="0" smtClean="0"/>
          </a:p>
          <a:p>
            <a:pPr>
              <a:buNone/>
            </a:pPr>
            <a:r>
              <a:rPr lang="en-US" sz="10800" dirty="0" smtClean="0"/>
              <a:t>  r = </a:t>
            </a:r>
            <a:r>
              <a:rPr lang="uk-UA" sz="10800" dirty="0" smtClean="0"/>
              <a:t>24750 км</a:t>
            </a:r>
            <a:endParaRPr lang="uk-UA" sz="10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vitppt.com.ua/images/28/27625/770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68379"/>
            <a:ext cx="8643998" cy="6232455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88640"/>
            <a:ext cx="8858280" cy="581212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dirty="0" smtClean="0">
                <a:solidFill>
                  <a:srgbClr val="00B050"/>
                </a:solidFill>
                <a:latin typeface="Bookman Old Style" pitchFamily="18" charset="0"/>
              </a:rPr>
              <a:t>Природознавство    </a:t>
            </a:r>
            <a:r>
              <a:rPr lang="uk-UA" sz="4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uk-UA" sz="4000" dirty="0" smtClean="0">
                <a:solidFill>
                  <a:schemeClr val="tx1"/>
                </a:solidFill>
                <a:latin typeface="Bookman Old Style" pitchFamily="18" charset="0"/>
              </a:rPr>
              <a:t>і</a:t>
            </a:r>
            <a:r>
              <a:rPr lang="uk-UA" sz="4000" dirty="0" smtClean="0">
                <a:solidFill>
                  <a:srgbClr val="FF0000"/>
                </a:solidFill>
                <a:latin typeface="Bookman Old Style" pitchFamily="18" charset="0"/>
              </a:rPr>
              <a:t>    </a:t>
            </a:r>
            <a:r>
              <a:rPr lang="uk-UA" sz="4000" dirty="0" smtClean="0">
                <a:solidFill>
                  <a:srgbClr val="00B0F0"/>
                </a:solidFill>
                <a:latin typeface="Bookman Old Style" pitchFamily="18" charset="0"/>
              </a:rPr>
              <a:t>математика</a:t>
            </a:r>
            <a:r>
              <a:rPr lang="uk-UA" dirty="0" smtClean="0">
                <a:solidFill>
                  <a:srgbClr val="00B0F0"/>
                </a:solidFill>
              </a:rPr>
              <a:t/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/>
              <a:t>        </a:t>
            </a:r>
            <a:br>
              <a:rPr lang="uk-UA" dirty="0" smtClean="0"/>
            </a:br>
            <a:r>
              <a:rPr lang="uk-UA" dirty="0" smtClean="0">
                <a:solidFill>
                  <a:srgbClr val="00B050"/>
                </a:solidFill>
              </a:rPr>
              <a:t>Захоплююча </a:t>
            </a:r>
            <a:r>
              <a:rPr lang="uk-UA" dirty="0" smtClean="0"/>
              <a:t>                                          </a:t>
            </a:r>
            <a:r>
              <a:rPr lang="uk-UA" dirty="0" smtClean="0">
                <a:solidFill>
                  <a:srgbClr val="00B0F0"/>
                </a:solidFill>
              </a:rPr>
              <a:t>логічна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mtClean="0"/>
              <a:t/>
            </a:r>
            <a:br>
              <a:rPr lang="uk-UA" smtClean="0"/>
            </a:br>
            <a:r>
              <a:rPr lang="uk-UA" smtClean="0">
                <a:solidFill>
                  <a:srgbClr val="00B050"/>
                </a:solidFill>
              </a:rPr>
              <a:t>спостерігає, </a:t>
            </a:r>
            <a:r>
              <a:rPr lang="uk-UA" smtClean="0">
                <a:solidFill>
                  <a:srgbClr val="00B050"/>
                </a:solidFill>
              </a:rPr>
              <a:t>досліджує              </a:t>
            </a:r>
            <a:r>
              <a:rPr lang="uk-UA" smtClean="0">
                <a:solidFill>
                  <a:srgbClr val="00B0F0"/>
                </a:solidFill>
              </a:rPr>
              <a:t>обчислює, </a:t>
            </a:r>
            <a:r>
              <a:rPr lang="uk-UA" dirty="0" smtClean="0">
                <a:solidFill>
                  <a:srgbClr val="00B0F0"/>
                </a:solidFill>
              </a:rPr>
              <a:t>визначає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</a:t>
            </a:r>
            <a:r>
              <a:rPr lang="uk-UA" dirty="0" smtClean="0">
                <a:solidFill>
                  <a:srgbClr val="00B0F0"/>
                </a:solidFill>
              </a:rPr>
              <a:t>не можуть існувати один від одного,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00B050"/>
                </a:solidFill>
              </a:rPr>
              <a:t>важливі у взаємозв'язку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143512"/>
            <a:ext cx="6172200" cy="1000132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00B050"/>
                </a:solidFill>
                <a:latin typeface="Bookman Old Style" pitchFamily="18" charset="0"/>
              </a:rPr>
              <a:t>НА</a:t>
            </a:r>
            <a:r>
              <a:rPr lang="uk-UA" sz="3600" dirty="0" smtClean="0">
                <a:latin typeface="Bookman Old Style" pitchFamily="18" charset="0"/>
              </a:rPr>
              <a:t>У</a:t>
            </a:r>
            <a:r>
              <a:rPr lang="uk-UA" sz="3600" dirty="0" smtClean="0">
                <a:solidFill>
                  <a:srgbClr val="00B0F0"/>
                </a:solidFill>
                <a:latin typeface="Bookman Old Style" pitchFamily="18" charset="0"/>
              </a:rPr>
              <a:t>КИ</a:t>
            </a:r>
            <a:endParaRPr lang="uk-UA" sz="3600" dirty="0">
              <a:solidFill>
                <a:srgbClr val="00B0F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714356"/>
            <a:ext cx="6172200" cy="4018454"/>
          </a:xfrm>
        </p:spPr>
        <p:txBody>
          <a:bodyPr>
            <a:noAutofit/>
          </a:bodyPr>
          <a:lstStyle/>
          <a:p>
            <a:pPr algn="ctr"/>
            <a:r>
              <a:rPr lang="uk-UA" sz="8800" dirty="0" smtClean="0">
                <a:solidFill>
                  <a:srgbClr val="FFC000"/>
                </a:solidFill>
                <a:latin typeface="Bookman Old Style" pitchFamily="18" charset="0"/>
              </a:rPr>
              <a:t>Дякуємо за урок!</a:t>
            </a:r>
            <a:endParaRPr lang="uk-UA" sz="8800" dirty="0">
              <a:solidFill>
                <a:srgbClr val="FFC0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.ceskatelevize.cz/program/porady/10529004105/foto09/213385700040003_01.jpg?14380093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roxy10.media.online.ua/photo/r3-5f68bce69c/1041190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892"/>
            <a:ext cx="9144000" cy="688589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old.wallcoo.net/paint/space_art_01/m01/cassini_separate_1280_wallcoo.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785794"/>
            <a:ext cx="6172200" cy="423276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357166"/>
            <a:ext cx="6858000" cy="6017756"/>
          </a:xfrm>
        </p:spPr>
        <p:txBody>
          <a:bodyPr>
            <a:normAutofit/>
          </a:bodyPr>
          <a:lstStyle/>
          <a:p>
            <a:r>
              <a:rPr lang="uk-UA" sz="5400" u="sng" dirty="0" smtClean="0">
                <a:solidFill>
                  <a:srgbClr val="FF0000"/>
                </a:solidFill>
              </a:rPr>
              <a:t>Тема уроку:</a:t>
            </a:r>
          </a:p>
          <a:p>
            <a:pPr algn="just"/>
            <a:r>
              <a:rPr lang="uk-UA" sz="4000" dirty="0" smtClean="0"/>
              <a:t>Нумерація багатоцифрових чисел. Дії над ними. </a:t>
            </a:r>
          </a:p>
          <a:p>
            <a:pPr algn="just"/>
            <a:r>
              <a:rPr lang="uk-UA" sz="4000" dirty="0" smtClean="0"/>
              <a:t>Розв'язування задач.</a:t>
            </a:r>
          </a:p>
          <a:p>
            <a:pPr algn="just"/>
            <a:r>
              <a:rPr lang="uk-UA" sz="4000" dirty="0" smtClean="0"/>
              <a:t>Таємниця Червоної планети (про Марс)</a:t>
            </a:r>
            <a:endParaRPr lang="uk-UA" sz="40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vitppt.com.ua/images/29/28719/770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0943"/>
            <a:ext cx="8858312" cy="641132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392</TotalTime>
  <Words>299</Words>
  <Application>Microsoft Office PowerPoint</Application>
  <PresentationFormat>Экран (4:3)</PresentationFormat>
  <Paragraphs>59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Галілео Галілей сталося це в 1609 році </vt:lpstr>
      <vt:lpstr>                                              407 років </vt:lpstr>
      <vt:lpstr>                                                   687  </vt:lpstr>
      <vt:lpstr>                                                      687 земних діб </vt:lpstr>
      <vt:lpstr>                                              322 доби </vt:lpstr>
      <vt:lpstr>                                              1460 діб </vt:lpstr>
      <vt:lpstr>                 ЗАДАЧА          Для подорожі на планету Марс Фіксики взяли із собою 1 т  картоплі, у 5 разів менше цукерок та на 125 кг більше бананів, ніж цукерок. Скільки продуктів харчування взяли із собою    Фіксики?   </vt:lpstr>
      <vt:lpstr>Слайд 18</vt:lpstr>
      <vt:lpstr>Слайд 19</vt:lpstr>
      <vt:lpstr>Карта Сонячної системи </vt:lpstr>
      <vt:lpstr>Слайд 21</vt:lpstr>
      <vt:lpstr>Слайд 22</vt:lpstr>
      <vt:lpstr>ПІДКАЗКА!</vt:lpstr>
      <vt:lpstr>Група 1</vt:lpstr>
      <vt:lpstr>Слайд 25</vt:lpstr>
      <vt:lpstr>Група 2</vt:lpstr>
      <vt:lpstr>Слайд 27</vt:lpstr>
      <vt:lpstr>Група 3</vt:lpstr>
      <vt:lpstr>Слайд 29</vt:lpstr>
      <vt:lpstr>Група 4</vt:lpstr>
      <vt:lpstr>Слайд 31</vt:lpstr>
      <vt:lpstr>Група 5</vt:lpstr>
      <vt:lpstr>Слайд 33</vt:lpstr>
      <vt:lpstr>Група 6</vt:lpstr>
      <vt:lpstr>Слайд 35</vt:lpstr>
      <vt:lpstr>Група 7</vt:lpstr>
      <vt:lpstr>Слайд 37</vt:lpstr>
      <vt:lpstr>Група 8</vt:lpstr>
      <vt:lpstr>Слайд 39</vt:lpstr>
      <vt:lpstr>Природознавство     і    математика          Захоплююча                                           логічна  спостерігає, досліджує              обчислює, визначає           не можуть існувати один від одного,    важливі у взаємозв'язку   </vt:lpstr>
      <vt:lpstr>Дякуємо за урок!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Vika</cp:lastModifiedBy>
  <cp:revision>45</cp:revision>
  <dcterms:created xsi:type="dcterms:W3CDTF">2013-07-10T06:44:58Z</dcterms:created>
  <dcterms:modified xsi:type="dcterms:W3CDTF">2016-11-09T21:13:45Z</dcterms:modified>
</cp:coreProperties>
</file>