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000"/>
    <a:srgbClr val="8A0000"/>
    <a:srgbClr val="CC0000"/>
    <a:srgbClr val="005000"/>
    <a:srgbClr val="007A00"/>
    <a:srgbClr val="194B32"/>
    <a:srgbClr val="006600"/>
    <a:srgbClr val="753805"/>
    <a:srgbClr val="7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409/28257045.617/0_700a5_e595e280_XL.png" TargetMode="External"/><Relationship Id="rId2" Type="http://schemas.openxmlformats.org/officeDocument/2006/relationships/hyperlink" Target="http://www.thewallpapers.org/photo/34830/abstract-colorfull-028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lenaranko.ucoz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200800" cy="115212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Інтегрований урок </a:t>
            </a:r>
            <a:br>
              <a:rPr lang="ru-RU" b="1" spc="5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spc="5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3 класі</a:t>
            </a:r>
            <a:endParaRPr lang="ru-RU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564904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6C0000"/>
                </a:solidFill>
              </a:rPr>
              <a:t>Тема: «Золота </a:t>
            </a:r>
            <a:r>
              <a:rPr lang="ru-RU" sz="3600" b="1" i="1" dirty="0" err="1" smtClean="0">
                <a:solidFill>
                  <a:srgbClr val="6C0000"/>
                </a:solidFill>
              </a:rPr>
              <a:t>осінь</a:t>
            </a:r>
            <a:r>
              <a:rPr lang="ru-RU" sz="3600" b="1" i="1" dirty="0" smtClean="0">
                <a:solidFill>
                  <a:srgbClr val="6C0000"/>
                </a:solidFill>
              </a:rPr>
              <a:t>»</a:t>
            </a:r>
            <a:endParaRPr lang="ru-RU" sz="3600" b="1" i="1" dirty="0">
              <a:solidFill>
                <a:srgbClr val="6C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4293096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6C0000"/>
                </a:solidFill>
              </a:rPr>
              <a:t>Проведено </a:t>
            </a:r>
            <a:r>
              <a:rPr lang="ru-RU" b="1" i="1" dirty="0" err="1" smtClean="0">
                <a:solidFill>
                  <a:srgbClr val="6C0000"/>
                </a:solidFill>
              </a:rPr>
              <a:t>вчителем</a:t>
            </a:r>
            <a:r>
              <a:rPr lang="ru-RU" b="1" i="1" dirty="0" smtClean="0">
                <a:solidFill>
                  <a:srgbClr val="6C0000"/>
                </a:solidFill>
              </a:rPr>
              <a:t> </a:t>
            </a:r>
            <a:r>
              <a:rPr lang="ru-RU" b="1" i="1" dirty="0" err="1" smtClean="0">
                <a:solidFill>
                  <a:srgbClr val="6C0000"/>
                </a:solidFill>
              </a:rPr>
              <a:t>вк</a:t>
            </a:r>
            <a:r>
              <a:rPr lang="ru-RU" b="1" i="1" dirty="0" smtClean="0">
                <a:solidFill>
                  <a:srgbClr val="6C0000"/>
                </a:solidFill>
              </a:rPr>
              <a:t>, методистом</a:t>
            </a:r>
          </a:p>
          <a:p>
            <a:pPr algn="ctr"/>
            <a:r>
              <a:rPr lang="ru-RU" b="1" i="1" dirty="0" err="1" smtClean="0">
                <a:solidFill>
                  <a:srgbClr val="6C0000"/>
                </a:solidFill>
              </a:rPr>
              <a:t>Струбіцькою</a:t>
            </a:r>
            <a:r>
              <a:rPr lang="ru-RU" b="1" i="1" dirty="0" smtClean="0">
                <a:solidFill>
                  <a:srgbClr val="6C0000"/>
                </a:solidFill>
              </a:rPr>
              <a:t> Галиною </a:t>
            </a:r>
            <a:r>
              <a:rPr lang="ru-RU" b="1" i="1" dirty="0" err="1" smtClean="0">
                <a:solidFill>
                  <a:srgbClr val="6C0000"/>
                </a:solidFill>
              </a:rPr>
              <a:t>Йосипівною</a:t>
            </a:r>
            <a:endParaRPr lang="ru-RU" b="1" i="1" dirty="0" smtClean="0">
              <a:solidFill>
                <a:srgbClr val="6C0000"/>
              </a:solidFill>
            </a:endParaRPr>
          </a:p>
          <a:p>
            <a:pPr algn="ctr"/>
            <a:r>
              <a:rPr lang="ru-RU" b="1" i="1" dirty="0" err="1" smtClean="0">
                <a:solidFill>
                  <a:srgbClr val="6C0000"/>
                </a:solidFill>
              </a:rPr>
              <a:t>Костянтинівської</a:t>
            </a:r>
            <a:r>
              <a:rPr lang="ru-RU" b="1" i="1" dirty="0" smtClean="0">
                <a:solidFill>
                  <a:srgbClr val="6C0000"/>
                </a:solidFill>
              </a:rPr>
              <a:t> ЗШ І – ІІІ ст. № 5</a:t>
            </a:r>
          </a:p>
          <a:p>
            <a:pPr algn="ctr"/>
            <a:r>
              <a:rPr lang="ru-RU" b="1" i="1" dirty="0" err="1" smtClean="0">
                <a:solidFill>
                  <a:srgbClr val="6C0000"/>
                </a:solidFill>
              </a:rPr>
              <a:t>Донецької</a:t>
            </a:r>
            <a:r>
              <a:rPr lang="ru-RU" b="1" i="1" dirty="0" smtClean="0">
                <a:solidFill>
                  <a:srgbClr val="6C0000"/>
                </a:solidFill>
              </a:rPr>
              <a:t> </a:t>
            </a:r>
            <a:r>
              <a:rPr lang="ru-RU" b="1" i="1" dirty="0" err="1" smtClean="0">
                <a:solidFill>
                  <a:srgbClr val="6C0000"/>
                </a:solidFill>
              </a:rPr>
              <a:t>області</a:t>
            </a:r>
            <a:endParaRPr lang="ru-RU" b="1" i="1" dirty="0" smtClean="0">
              <a:solidFill>
                <a:srgbClr val="6C0000"/>
              </a:solidFill>
            </a:endParaRPr>
          </a:p>
          <a:p>
            <a:pPr algn="ctr"/>
            <a:endParaRPr lang="ru-RU" b="1" i="1" dirty="0">
              <a:solidFill>
                <a:srgbClr val="6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6C0000"/>
                </a:solidFill>
              </a:rPr>
              <a:t>У майстерні художника - живописця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img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412776"/>
            <a:ext cx="6651583" cy="496855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І. Левітан </a:t>
            </a:r>
            <a:r>
              <a:rPr lang="uk-UA" b="1" dirty="0" err="1" smtClean="0">
                <a:solidFill>
                  <a:srgbClr val="6C0000"/>
                </a:solidFill>
              </a:rPr>
              <a:t>“Золота</a:t>
            </a:r>
            <a:r>
              <a:rPr lang="uk-UA" b="1" dirty="0" smtClean="0">
                <a:solidFill>
                  <a:srgbClr val="6C0000"/>
                </a:solidFill>
              </a:rPr>
              <a:t> </a:t>
            </a:r>
            <a:r>
              <a:rPr lang="uk-UA" b="1" dirty="0" err="1" smtClean="0">
                <a:solidFill>
                  <a:srgbClr val="6C0000"/>
                </a:solidFill>
              </a:rPr>
              <a:t>осінь”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77" t="10178" r="1077" b="3908"/>
          <a:stretch>
            <a:fillRect/>
          </a:stretch>
        </p:blipFill>
        <p:spPr>
          <a:xfrm>
            <a:off x="971600" y="1268760"/>
            <a:ext cx="7216802" cy="504056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Лексична робота</a:t>
            </a:r>
            <a:endParaRPr lang="uk-UA" b="1" dirty="0">
              <a:solidFill>
                <a:srgbClr val="6C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b="1" i="1" dirty="0" smtClean="0">
                <a:solidFill>
                  <a:srgbClr val="6C0000"/>
                </a:solidFill>
              </a:rPr>
              <a:t>Іменники                            Прикметники</a:t>
            </a:r>
          </a:p>
          <a:p>
            <a:pPr>
              <a:buNone/>
            </a:pPr>
            <a:r>
              <a:rPr lang="uk-UA" b="1" i="1" dirty="0" smtClean="0">
                <a:solidFill>
                  <a:srgbClr val="6C0000"/>
                </a:solidFill>
              </a:rPr>
              <a:t>Осінь: золота, барвиста, чарівна, казкова.</a:t>
            </a:r>
          </a:p>
          <a:p>
            <a:pPr>
              <a:buNone/>
            </a:pPr>
            <a:r>
              <a:rPr lang="uk-UA" b="1" i="1" dirty="0" smtClean="0">
                <a:solidFill>
                  <a:srgbClr val="6C0000"/>
                </a:solidFill>
              </a:rPr>
              <a:t>Небо: синє, чисте, сірувате, темно – синє.</a:t>
            </a:r>
          </a:p>
          <a:p>
            <a:pPr>
              <a:buNone/>
            </a:pPr>
            <a:r>
              <a:rPr lang="uk-UA" b="1" i="1" dirty="0" smtClean="0">
                <a:solidFill>
                  <a:srgbClr val="6C0000"/>
                </a:solidFill>
              </a:rPr>
              <a:t>Сонце: осіннє, ласкаве.</a:t>
            </a:r>
          </a:p>
          <a:p>
            <a:pPr>
              <a:buNone/>
            </a:pPr>
            <a:r>
              <a:rPr lang="uk-UA" b="1" i="1" dirty="0" smtClean="0">
                <a:solidFill>
                  <a:srgbClr val="6C0000"/>
                </a:solidFill>
              </a:rPr>
              <a:t>Вбрання: золоте, різнобарвне.</a:t>
            </a:r>
          </a:p>
          <a:p>
            <a:pPr>
              <a:buNone/>
            </a:pPr>
            <a:r>
              <a:rPr lang="uk-UA" b="1" i="1" dirty="0" smtClean="0">
                <a:solidFill>
                  <a:srgbClr val="6C0000"/>
                </a:solidFill>
              </a:rPr>
              <a:t>Вода: холодна, глибока, чиста.</a:t>
            </a:r>
            <a:endParaRPr lang="uk-UA" b="1" i="1" dirty="0">
              <a:solidFill>
                <a:srgbClr val="6C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275856" y="1916832"/>
            <a:ext cx="194421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Робота в парах</a:t>
            </a:r>
            <a:endParaRPr lang="uk-UA" b="1" dirty="0">
              <a:solidFill>
                <a:srgbClr val="6C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b="1" i="1" dirty="0" smtClean="0">
                <a:latin typeface="Arial Narrow" pitchFamily="34" charset="0"/>
              </a:rPr>
              <a:t>Складання опису </a:t>
            </a:r>
            <a:r>
              <a:rPr lang="uk-UA" b="1" i="1" dirty="0" err="1" smtClean="0">
                <a:latin typeface="Arial Narrow" pitchFamily="34" charset="0"/>
              </a:rPr>
              <a:t>“Осінній</a:t>
            </a:r>
            <a:r>
              <a:rPr lang="uk-UA" b="1" i="1" dirty="0" smtClean="0">
                <a:latin typeface="Arial Narrow" pitchFamily="34" charset="0"/>
              </a:rPr>
              <a:t> </a:t>
            </a:r>
            <a:r>
              <a:rPr lang="uk-UA" b="1" i="1" dirty="0" err="1" smtClean="0">
                <a:latin typeface="Arial Narrow" pitchFamily="34" charset="0"/>
              </a:rPr>
              <a:t>ліс”</a:t>
            </a:r>
            <a:endParaRPr lang="uk-UA" b="1" i="1" dirty="0" smtClean="0">
              <a:latin typeface="Arial Narrow" pitchFamily="34" charset="0"/>
            </a:endParaRPr>
          </a:p>
          <a:p>
            <a:pPr algn="ctr">
              <a:buNone/>
            </a:pPr>
            <a:endParaRPr lang="uk-UA" b="1" i="1" dirty="0">
              <a:latin typeface="Arial Narrow" pitchFamily="34" charset="0"/>
            </a:endParaRPr>
          </a:p>
        </p:txBody>
      </p:sp>
      <p:pic>
        <p:nvPicPr>
          <p:cNvPr id="4" name="Рисунок 3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204864"/>
            <a:ext cx="5120410" cy="39604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396044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2400" b="1" dirty="0" smtClean="0"/>
              <a:t>Шаблон </a:t>
            </a:r>
            <a:r>
              <a:rPr lang="ru-RU" sz="2400" b="1" dirty="0" err="1" smtClean="0"/>
              <a:t>виконано</a:t>
            </a:r>
            <a:r>
              <a:rPr lang="ru-RU" sz="2400" b="1" dirty="0" smtClean="0"/>
              <a:t> </a:t>
            </a:r>
            <a:r>
              <a:rPr lang="ru-RU" sz="2400" b="1" dirty="0" smtClean="0"/>
              <a:t>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програмі</a:t>
            </a:r>
            <a:r>
              <a:rPr lang="ru-RU" sz="2400" b="1" dirty="0" smtClean="0"/>
              <a:t> </a:t>
            </a:r>
            <a:r>
              <a:rPr lang="en-US" sz="2400" b="1" dirty="0" smtClean="0"/>
              <a:t>Adobe Photoshop</a:t>
            </a:r>
            <a:r>
              <a:rPr lang="ru-RU" sz="2400" b="1" dirty="0" smtClean="0"/>
              <a:t> </a:t>
            </a:r>
            <a:endParaRPr lang="ru-RU" sz="1800" b="1" dirty="0" smtClean="0"/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endParaRPr lang="ru-RU" sz="1800" b="1" dirty="0" smtClean="0"/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en-US" sz="2000" u="sng" dirty="0" smtClean="0">
                <a:hlinkClick r:id="rId2"/>
              </a:rPr>
              <a:t>http://www.thewallpapers.org/photo/34830/abstract-colorfull-028.jpg</a:t>
            </a:r>
            <a:r>
              <a:rPr lang="ru-RU" sz="2000" u="sng" dirty="0" smtClean="0"/>
              <a:t> </a:t>
            </a:r>
            <a:r>
              <a:rPr lang="en-US" sz="2000" b="1" dirty="0" smtClean="0"/>
              <a:t>      </a:t>
            </a:r>
            <a:r>
              <a:rPr lang="ru-RU" sz="2000" b="1" dirty="0" smtClean="0"/>
              <a:t>картинка для </a:t>
            </a:r>
            <a:r>
              <a:rPr lang="ru-RU" sz="2000" b="1" dirty="0" err="1" smtClean="0"/>
              <a:t>створення</a:t>
            </a:r>
            <a:r>
              <a:rPr lang="ru-RU" sz="2000" b="1" dirty="0" smtClean="0"/>
              <a:t> фону</a:t>
            </a:r>
            <a:endParaRPr lang="ru-RU" sz="2000" b="1" dirty="0" smtClean="0"/>
          </a:p>
          <a:p>
            <a:pPr lvl="0"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800" u="sng" dirty="0" smtClean="0">
                <a:hlinkClick r:id="rId3"/>
              </a:rPr>
              <a:t>http://img-fotki.yandex.ru/get/5409/28257045.617/0_700a5_e595e280_XL.png</a:t>
            </a:r>
            <a:r>
              <a:rPr lang="ru-RU" sz="1800" u="sng" dirty="0" smtClean="0"/>
              <a:t> </a:t>
            </a:r>
            <a:r>
              <a:rPr lang="en-US" sz="2000" dirty="0" smtClean="0"/>
              <a:t>  </a:t>
            </a:r>
            <a:r>
              <a:rPr lang="ru-RU" sz="2000" dirty="0" smtClean="0"/>
              <a:t>       </a:t>
            </a:r>
            <a:r>
              <a:rPr lang="ru-RU" sz="2000" b="1" dirty="0" err="1" smtClean="0"/>
              <a:t>листяна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він'єтка</a:t>
            </a:r>
            <a:endParaRPr lang="ru-RU" sz="2000" b="1" dirty="0" smtClean="0"/>
          </a:p>
          <a:p>
            <a:pPr lvl="0"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2000" dirty="0" smtClean="0"/>
              <a:t>автор шаблону: </a:t>
            </a:r>
          </a:p>
          <a:p>
            <a:pPr>
              <a:spcBef>
                <a:spcPts val="0"/>
              </a:spcBef>
              <a:buNone/>
            </a:pPr>
            <a:endParaRPr lang="ru-RU" sz="1100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err="1" smtClean="0"/>
              <a:t>Ранько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О</a:t>
            </a:r>
            <a:r>
              <a:rPr lang="ru-RU" sz="2000" b="1" i="1" dirty="0" err="1" smtClean="0"/>
              <a:t>лена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Олексіївна</a:t>
            </a:r>
            <a:r>
              <a:rPr lang="ru-RU" sz="2000" b="1" i="1" dirty="0" smtClean="0"/>
              <a:t> </a:t>
            </a:r>
            <a:endParaRPr lang="ru-RU" sz="2000" b="1" i="1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smtClean="0"/>
              <a:t>учитель </a:t>
            </a:r>
            <a:r>
              <a:rPr lang="ru-RU" sz="2000" b="1" i="1" dirty="0" err="1" smtClean="0"/>
              <a:t>початкових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класів</a:t>
            </a:r>
            <a:r>
              <a:rPr lang="ru-RU" sz="2000" b="1" i="1" dirty="0" smtClean="0"/>
              <a:t>  </a:t>
            </a:r>
            <a:endParaRPr lang="ru-RU" sz="2000" b="1" i="1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smtClean="0"/>
              <a:t>МАОУ </a:t>
            </a:r>
            <a:r>
              <a:rPr lang="ru-RU" sz="2000" b="1" i="1" dirty="0" err="1" smtClean="0"/>
              <a:t>ліцей</a:t>
            </a:r>
            <a:r>
              <a:rPr lang="ru-RU" sz="2000" b="1" i="1" dirty="0" smtClean="0"/>
              <a:t> </a:t>
            </a:r>
            <a:r>
              <a:rPr lang="ru-RU" sz="2000" b="1" i="1" dirty="0" smtClean="0"/>
              <a:t>№21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i="1" dirty="0" smtClean="0"/>
              <a:t>м. </a:t>
            </a:r>
            <a:r>
              <a:rPr lang="ru-RU" sz="2000" b="1" i="1" dirty="0" err="1" smtClean="0"/>
              <a:t>Іваново</a:t>
            </a:r>
            <a:endParaRPr lang="ru-RU" sz="20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2000" b="1" i="1" dirty="0" smtClean="0"/>
          </a:p>
          <a:p>
            <a:pPr lvl="0" algn="ctr">
              <a:spcBef>
                <a:spcPts val="0"/>
              </a:spcBef>
              <a:buNone/>
            </a:pPr>
            <a:r>
              <a:rPr lang="ru-RU" sz="2000" i="1" dirty="0" smtClean="0"/>
              <a:t>Сайт: </a:t>
            </a:r>
            <a:r>
              <a:rPr lang="en-US" sz="2000" i="1" dirty="0" smtClean="0">
                <a:hlinkClick r:id="rId4"/>
              </a:rPr>
              <a:t>http://elenaranko.ucoz.ru/</a:t>
            </a:r>
            <a:r>
              <a:rPr lang="ru-RU" sz="2000" i="1" dirty="0" smtClean="0"/>
              <a:t> </a:t>
            </a:r>
          </a:p>
          <a:p>
            <a:pPr lvl="0"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endParaRPr lang="en-US" sz="2000" b="1" dirty="0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6864" cy="792088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Джерела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6864" cy="778098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Організація</a:t>
            </a:r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класу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37444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</a:t>
            </a:r>
            <a:r>
              <a:rPr lang="ru-RU" i="1" dirty="0" err="1" smtClean="0">
                <a:latin typeface="Arial Narrow" pitchFamily="34" charset="0"/>
              </a:rPr>
              <a:t>Пролунав</a:t>
            </a: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err="1" smtClean="0">
                <a:latin typeface="Arial Narrow" pitchFamily="34" charset="0"/>
              </a:rPr>
              <a:t>дзвінок</a:t>
            </a:r>
            <a:r>
              <a:rPr lang="ru-RU" i="1" dirty="0" smtClean="0">
                <a:latin typeface="Arial Narrow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                                         </a:t>
            </a:r>
            <a:r>
              <a:rPr lang="ru-RU" i="1" dirty="0" err="1" smtClean="0">
                <a:latin typeface="Arial Narrow" pitchFamily="34" charset="0"/>
              </a:rPr>
              <a:t>Починається</a:t>
            </a:r>
            <a:r>
              <a:rPr lang="ru-RU" i="1" dirty="0" smtClean="0">
                <a:latin typeface="Arial Narrow" pitchFamily="34" charset="0"/>
              </a:rPr>
              <a:t> урок.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                                         </a:t>
            </a:r>
            <a:r>
              <a:rPr lang="ru-RU" i="1" dirty="0" err="1" smtClean="0">
                <a:latin typeface="Arial Narrow" pitchFamily="34" charset="0"/>
              </a:rPr>
              <a:t>Працюватимем</a:t>
            </a: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err="1" smtClean="0">
                <a:latin typeface="Arial Narrow" pitchFamily="34" charset="0"/>
              </a:rPr>
              <a:t>старанно</a:t>
            </a:r>
            <a:r>
              <a:rPr lang="ru-RU" i="1" dirty="0" smtClean="0">
                <a:latin typeface="Arial Narrow" pitchFamily="34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                                         </a:t>
            </a:r>
            <a:r>
              <a:rPr lang="ru-RU" i="1" dirty="0" err="1" smtClean="0">
                <a:latin typeface="Arial Narrow" pitchFamily="34" charset="0"/>
              </a:rPr>
              <a:t>Щоб</a:t>
            </a: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err="1" smtClean="0">
                <a:latin typeface="Arial Narrow" pitchFamily="34" charset="0"/>
              </a:rPr>
              <a:t>побачити</a:t>
            </a:r>
            <a:r>
              <a:rPr lang="ru-RU" i="1" dirty="0" smtClean="0">
                <a:latin typeface="Arial Narrow" pitchFamily="34" charset="0"/>
              </a:rPr>
              <a:t> в </a:t>
            </a:r>
            <a:r>
              <a:rPr lang="ru-RU" i="1" dirty="0" err="1" smtClean="0">
                <a:latin typeface="Arial Narrow" pitchFamily="34" charset="0"/>
              </a:rPr>
              <a:t>кінці</a:t>
            </a:r>
            <a:r>
              <a:rPr lang="ru-RU" i="1" dirty="0" smtClean="0">
                <a:latin typeface="Arial Narrow" pitchFamily="34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                                         </a:t>
            </a:r>
            <a:r>
              <a:rPr lang="ru-RU" i="1" dirty="0" err="1" smtClean="0">
                <a:latin typeface="Arial Narrow" pitchFamily="34" charset="0"/>
              </a:rPr>
              <a:t>Що</a:t>
            </a:r>
            <a:r>
              <a:rPr lang="ru-RU" i="1" dirty="0" smtClean="0">
                <a:latin typeface="Arial Narrow" pitchFamily="34" charset="0"/>
              </a:rPr>
              <a:t> у </a:t>
            </a:r>
            <a:r>
              <a:rPr lang="ru-RU" i="1" dirty="0" err="1" smtClean="0">
                <a:latin typeface="Arial Narrow" pitchFamily="34" charset="0"/>
              </a:rPr>
              <a:t>нашім</a:t>
            </a: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err="1" smtClean="0">
                <a:latin typeface="Arial Narrow" pitchFamily="34" charset="0"/>
              </a:rPr>
              <a:t>третім</a:t>
            </a: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err="1" smtClean="0">
                <a:latin typeface="Arial Narrow" pitchFamily="34" charset="0"/>
              </a:rPr>
              <a:t>класі</a:t>
            </a:r>
            <a:endParaRPr lang="ru-RU" i="1" dirty="0" smtClean="0">
              <a:latin typeface="Arial Narrow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Arial Narrow" pitchFamily="34" charset="0"/>
              </a:rPr>
              <a:t> </a:t>
            </a:r>
            <a:r>
              <a:rPr lang="ru-RU" i="1" dirty="0" smtClean="0">
                <a:latin typeface="Arial Narrow" pitchFamily="34" charset="0"/>
              </a:rPr>
              <a:t>                                         </a:t>
            </a:r>
            <a:r>
              <a:rPr lang="ru-RU" i="1" dirty="0" err="1" smtClean="0">
                <a:latin typeface="Arial Narrow" pitchFamily="34" charset="0"/>
              </a:rPr>
              <a:t>Діти</a:t>
            </a:r>
            <a:r>
              <a:rPr lang="ru-RU" i="1" dirty="0" smtClean="0">
                <a:latin typeface="Arial Narrow" pitchFamily="34" charset="0"/>
              </a:rPr>
              <a:t> – просто </a:t>
            </a:r>
            <a:r>
              <a:rPr lang="ru-RU" i="1" dirty="0" err="1" smtClean="0">
                <a:latin typeface="Arial Narrow" pitchFamily="34" charset="0"/>
              </a:rPr>
              <a:t>молодці</a:t>
            </a:r>
            <a:r>
              <a:rPr lang="ru-RU" i="1" dirty="0" smtClean="0">
                <a:latin typeface="Arial Narrow" pitchFamily="34" charset="0"/>
              </a:rPr>
              <a:t>!</a:t>
            </a:r>
            <a:endParaRPr lang="ru-RU" i="1" dirty="0" smtClean="0">
              <a:latin typeface="Arial Narrow" pitchFamily="34" charset="0"/>
            </a:endParaRPr>
          </a:p>
        </p:txBody>
      </p:sp>
      <p:pic>
        <p:nvPicPr>
          <p:cNvPr id="4" name="Рисунок 3" descr="boombo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412776"/>
            <a:ext cx="3171307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306_f5f15f4247dd8983e2b3ca0ee9340067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196752"/>
            <a:ext cx="7028211" cy="4755869"/>
          </a:xfrm>
          <a:prstGeom prst="rect">
            <a:avLst/>
          </a:prstGeom>
        </p:spPr>
      </p:pic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6864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Загадка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3744416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endParaRPr lang="ru-RU" b="1" i="1" dirty="0" smtClean="0">
              <a:latin typeface="Arial Narrow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b="1" i="1" dirty="0" smtClean="0">
              <a:latin typeface="Arial Narrow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latin typeface="Arial Narrow" pitchFamily="34" charset="0"/>
              </a:rPr>
              <a:t>Без </a:t>
            </a:r>
            <a:r>
              <a:rPr lang="ru-RU" b="1" i="1" dirty="0" err="1" smtClean="0">
                <a:latin typeface="Arial Narrow" pitchFamily="34" charset="0"/>
              </a:rPr>
              <a:t>пензлика</a:t>
            </a:r>
            <a:r>
              <a:rPr lang="ru-RU" b="1" i="1" dirty="0" smtClean="0">
                <a:latin typeface="Arial Narrow" pitchFamily="34" charset="0"/>
              </a:rPr>
              <a:t>, </a:t>
            </a:r>
            <a:r>
              <a:rPr lang="ru-RU" b="1" i="1" dirty="0" err="1" smtClean="0">
                <a:latin typeface="Arial Narrow" pitchFamily="34" charset="0"/>
              </a:rPr>
              <a:t>без</a:t>
            </a:r>
            <a:r>
              <a:rPr lang="ru-RU" b="1" i="1" dirty="0" smtClean="0">
                <a:latin typeface="Arial Narrow" pitchFamily="34" charset="0"/>
              </a:rPr>
              <a:t> </a:t>
            </a:r>
            <a:r>
              <a:rPr lang="ru-RU" b="1" i="1" dirty="0" err="1" smtClean="0">
                <a:latin typeface="Arial Narrow" pitchFamily="34" charset="0"/>
              </a:rPr>
              <a:t>олівця</a:t>
            </a:r>
            <a:endParaRPr lang="ru-RU" b="1" i="1" dirty="0" smtClean="0">
              <a:latin typeface="Arial Narrow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err="1" smtClean="0">
                <a:latin typeface="Arial Narrow" pitchFamily="34" charset="0"/>
              </a:rPr>
              <a:t>р</a:t>
            </a:r>
            <a:r>
              <a:rPr lang="ru-RU" b="1" i="1" dirty="0" err="1" smtClean="0">
                <a:latin typeface="Arial Narrow" pitchFamily="34" charset="0"/>
              </a:rPr>
              <a:t>озфарбувала</a:t>
            </a:r>
            <a:r>
              <a:rPr lang="ru-RU" b="1" i="1" dirty="0" smtClean="0">
                <a:latin typeface="Arial Narrow" pitchFamily="34" charset="0"/>
              </a:rPr>
              <a:t> </a:t>
            </a:r>
            <a:r>
              <a:rPr lang="ru-RU" b="1" i="1" dirty="0" err="1" smtClean="0">
                <a:latin typeface="Arial Narrow" pitchFamily="34" charset="0"/>
              </a:rPr>
              <a:t>деревця</a:t>
            </a:r>
            <a:r>
              <a:rPr lang="ru-RU" b="1" i="1" dirty="0" smtClean="0">
                <a:latin typeface="Arial Narrow" pitchFamily="34" charset="0"/>
              </a:rPr>
              <a:t>.</a:t>
            </a:r>
            <a:endParaRPr lang="ru-RU" b="1" i="1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Осінні місяці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septemb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3888432" cy="2742268"/>
          </a:xfrm>
        </p:spPr>
      </p:pic>
      <p:pic>
        <p:nvPicPr>
          <p:cNvPr id="5" name="Рисунок 4" descr="octob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268760"/>
            <a:ext cx="3833916" cy="2703821"/>
          </a:xfrm>
          <a:prstGeom prst="rect">
            <a:avLst/>
          </a:prstGeom>
        </p:spPr>
      </p:pic>
      <p:pic>
        <p:nvPicPr>
          <p:cNvPr id="6" name="Рисунок 5" descr="novemb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9237" y="4005064"/>
            <a:ext cx="3879975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Літературними стежками</a:t>
            </a:r>
            <a:endParaRPr lang="uk-UA" b="1" dirty="0">
              <a:solidFill>
                <a:srgbClr val="6C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latin typeface="Arial Narrow" pitchFamily="34" charset="0"/>
              </a:rPr>
              <a:t>    </a:t>
            </a:r>
            <a:r>
              <a:rPr lang="uk-UA" sz="2400" i="1" dirty="0" smtClean="0">
                <a:latin typeface="Arial Narrow" pitchFamily="34" charset="0"/>
              </a:rPr>
              <a:t>Микола Сингаївський                                          Янка Купала</a:t>
            </a:r>
          </a:p>
          <a:p>
            <a:pPr>
              <a:buNone/>
            </a:pPr>
            <a:r>
              <a:rPr lang="uk-UA" sz="2400" i="1" dirty="0" smtClean="0">
                <a:latin typeface="Arial Narrow" pitchFamily="34" charset="0"/>
              </a:rPr>
              <a:t> </a:t>
            </a:r>
            <a:r>
              <a:rPr lang="uk-UA" sz="2400" i="1" dirty="0" smtClean="0">
                <a:latin typeface="Arial Narrow" pitchFamily="34" charset="0"/>
              </a:rPr>
              <a:t>                                      Василь Сухомлинський</a:t>
            </a:r>
          </a:p>
          <a:p>
            <a:pPr>
              <a:buNone/>
            </a:pPr>
            <a:endParaRPr lang="uk-UA" sz="2400" i="1" dirty="0">
              <a:latin typeface="Arial Narrow" pitchFamily="34" charset="0"/>
            </a:endParaRPr>
          </a:p>
        </p:txBody>
      </p:sp>
      <p:pic>
        <p:nvPicPr>
          <p:cNvPr id="4" name="Рисунок 3" descr="35632be1bdd466ace6ec9eb095423e3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2376264" cy="3329266"/>
          </a:xfrm>
          <a:prstGeom prst="rect">
            <a:avLst/>
          </a:prstGeom>
        </p:spPr>
      </p:pic>
      <p:pic>
        <p:nvPicPr>
          <p:cNvPr id="5" name="Рисунок 4" descr="Datcha-muzey-Yanki-Kupa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060848"/>
            <a:ext cx="2595952" cy="3365003"/>
          </a:xfrm>
          <a:prstGeom prst="rect">
            <a:avLst/>
          </a:prstGeom>
        </p:spPr>
      </p:pic>
      <p:pic>
        <p:nvPicPr>
          <p:cNvPr id="6" name="Рисунок 5" descr="24 - suhomlynsky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2708920"/>
            <a:ext cx="2394909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6C0000"/>
                </a:solidFill>
              </a:rPr>
              <a:t>В.О. Сухомлинський</a:t>
            </a:r>
            <a:br>
              <a:rPr lang="uk-UA" b="1" dirty="0" smtClean="0">
                <a:solidFill>
                  <a:srgbClr val="6C0000"/>
                </a:solidFill>
              </a:rPr>
            </a:br>
            <a:r>
              <a:rPr lang="uk-UA" b="1" dirty="0" err="1" smtClean="0">
                <a:solidFill>
                  <a:srgbClr val="6C0000"/>
                </a:solidFill>
              </a:rPr>
              <a:t>“Осінній</a:t>
            </a:r>
            <a:r>
              <a:rPr lang="uk-UA" b="1" dirty="0" smtClean="0">
                <a:solidFill>
                  <a:srgbClr val="6C0000"/>
                </a:solidFill>
              </a:rPr>
              <a:t> день у </a:t>
            </a:r>
            <a:r>
              <a:rPr lang="uk-UA" b="1" dirty="0" err="1" smtClean="0">
                <a:solidFill>
                  <a:srgbClr val="6C0000"/>
                </a:solidFill>
              </a:rPr>
              <a:t>лісі”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8912868086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5" y="1484784"/>
            <a:ext cx="7632848" cy="489654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Словникова робота</a:t>
            </a:r>
            <a:endParaRPr lang="uk-UA" b="1" dirty="0">
              <a:solidFill>
                <a:srgbClr val="6C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b="1" i="1" dirty="0" smtClean="0">
                <a:latin typeface="Arial Narrow" pitchFamily="34" charset="0"/>
              </a:rPr>
              <a:t>Барвистий – різнокольоровий</a:t>
            </a:r>
          </a:p>
          <a:p>
            <a:pPr algn="ctr">
              <a:buNone/>
            </a:pPr>
            <a:r>
              <a:rPr lang="uk-UA" b="1" i="1" dirty="0" smtClean="0">
                <a:latin typeface="Arial Narrow" pitchFamily="34" charset="0"/>
              </a:rPr>
              <a:t>Бриніло – видавало низькі звуки</a:t>
            </a:r>
          </a:p>
          <a:p>
            <a:pPr algn="ctr">
              <a:buNone/>
            </a:pPr>
            <a:endParaRPr lang="uk-UA" b="1" i="1" dirty="0">
              <a:latin typeface="Arial Narrow" pitchFamily="34" charset="0"/>
            </a:endParaRPr>
          </a:p>
        </p:txBody>
      </p:sp>
      <p:pic>
        <p:nvPicPr>
          <p:cNvPr id="4" name="Рисунок 3" descr="44f22dac9ee917fc3f1e07675b79c4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780928"/>
            <a:ext cx="5328612" cy="35509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Опис осінньої галявини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hello_html_7acf342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5" y="1268760"/>
            <a:ext cx="6843604" cy="504056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C0000"/>
                </a:solidFill>
              </a:rPr>
              <a:t>Осінній ліс</a:t>
            </a:r>
            <a:endParaRPr lang="uk-UA" b="1" dirty="0">
              <a:solidFill>
                <a:srgbClr val="6C0000"/>
              </a:solidFill>
            </a:endParaRPr>
          </a:p>
        </p:txBody>
      </p:sp>
      <p:pic>
        <p:nvPicPr>
          <p:cNvPr id="4" name="Содержимое 3" descr="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268760"/>
            <a:ext cx="7560840" cy="5294541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</TotalTime>
  <Words>207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Інтегрований урок  у 3 класі</vt:lpstr>
      <vt:lpstr>Організація класу</vt:lpstr>
      <vt:lpstr>Загадка</vt:lpstr>
      <vt:lpstr>Осінні місяці</vt:lpstr>
      <vt:lpstr>Літературними стежками</vt:lpstr>
      <vt:lpstr>В.О. Сухомлинський “Осінній день у лісі”</vt:lpstr>
      <vt:lpstr>Словникова робота</vt:lpstr>
      <vt:lpstr>Опис осінньої галявини</vt:lpstr>
      <vt:lpstr>Осінній ліс</vt:lpstr>
      <vt:lpstr>У майстерні художника - живописця</vt:lpstr>
      <vt:lpstr>І. Левітан “Золота осінь”</vt:lpstr>
      <vt:lpstr>Лексична робота</vt:lpstr>
      <vt:lpstr>Робота в парах</vt:lpstr>
      <vt:lpstr>Джерела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Галина</cp:lastModifiedBy>
  <cp:revision>35</cp:revision>
  <dcterms:created xsi:type="dcterms:W3CDTF">2014-08-08T16:01:14Z</dcterms:created>
  <dcterms:modified xsi:type="dcterms:W3CDTF">2017-10-25T16:24:42Z</dcterms:modified>
</cp:coreProperties>
</file>