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handoutMasterIdLst>
    <p:handoutMasterId r:id="rId15"/>
  </p:handoutMasterIdLst>
  <p:sldIdLst>
    <p:sldId id="256" r:id="rId2"/>
    <p:sldId id="257" r:id="rId3"/>
    <p:sldId id="258" r:id="rId4"/>
    <p:sldId id="266" r:id="rId5"/>
    <p:sldId id="269" r:id="rId6"/>
    <p:sldId id="270" r:id="rId7"/>
    <p:sldId id="262" r:id="rId8"/>
    <p:sldId id="264" r:id="rId9"/>
    <p:sldId id="265" r:id="rId10"/>
    <p:sldId id="260" r:id="rId11"/>
    <p:sldId id="261" r:id="rId12"/>
    <p:sldId id="267" r:id="rId13"/>
    <p:sldId id="268" r:id="rId14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06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5" d="100"/>
          <a:sy n="85" d="100"/>
        </p:scale>
        <p:origin x="-315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7AECDB-ACD3-4845-9846-4D5C3933F697}" type="datetimeFigureOut">
              <a:rPr lang="uk-UA" smtClean="0"/>
              <a:t>17.09.2017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AF47DE-CE8C-4781-99E2-5794D13D5730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713206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 сполучна ліні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9" name="Пі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uk-UA" smtClean="0"/>
              <a:t>Зразок підзаголовка</a:t>
            </a:r>
            <a:endParaRPr kumimoji="0" lang="en-US"/>
          </a:p>
        </p:txBody>
      </p:sp>
      <p:sp>
        <p:nvSpPr>
          <p:cNvPr id="16" name="Місце для дати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6A8A0-F590-4A7D-89EA-1ECB183D3B64}" type="datetimeFigureOut">
              <a:rPr lang="uk-UA" smtClean="0"/>
              <a:t>17.09.2017</a:t>
            </a:fld>
            <a:endParaRPr lang="uk-UA"/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5" name="Місце для номера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B39BAF6-E98C-4810-84F1-26DE10CC9009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6A8A0-F590-4A7D-89EA-1ECB183D3B64}" type="datetimeFigureOut">
              <a:rPr lang="uk-UA" smtClean="0"/>
              <a:t>17.09.2017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BAF6-E98C-4810-84F1-26DE10CC9009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6A8A0-F590-4A7D-89EA-1ECB183D3B64}" type="datetimeFigureOut">
              <a:rPr lang="uk-UA" smtClean="0"/>
              <a:t>17.09.2017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BAF6-E98C-4810-84F1-26DE10CC9009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27" name="Місце для вмісту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25" name="Місце для дати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6A8A0-F590-4A7D-89EA-1ECB183D3B64}" type="datetimeFigureOut">
              <a:rPr lang="uk-UA" smtClean="0"/>
              <a:t>17.09.2017</a:t>
            </a:fld>
            <a:endParaRPr lang="uk-UA"/>
          </a:p>
        </p:txBody>
      </p:sp>
      <p:sp>
        <p:nvSpPr>
          <p:cNvPr id="19" name="Місце для нижнього колонтитула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uk-UA"/>
          </a:p>
        </p:txBody>
      </p:sp>
      <p:sp>
        <p:nvSpPr>
          <p:cNvPr id="16" name="Місце для номера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B39BAF6-E98C-4810-84F1-26DE10CC9009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озділу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 сполучна ліні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Місце для тексту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19" name="Місце для дати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6A8A0-F590-4A7D-89EA-1ECB183D3B64}" type="datetimeFigureOut">
              <a:rPr lang="uk-UA" smtClean="0"/>
              <a:t>17.09.2017</a:t>
            </a:fld>
            <a:endParaRPr lang="uk-UA"/>
          </a:p>
        </p:txBody>
      </p:sp>
      <p:sp>
        <p:nvSpPr>
          <p:cNvPr id="11" name="Місце для нижнього колонтитула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6" name="Місце для номера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BAF6-E98C-4810-84F1-26DE10CC9009}" type="slidenum">
              <a:rPr lang="uk-UA" smtClean="0"/>
              <a:t>‹№›</a:t>
            </a:fld>
            <a:endParaRPr lang="uk-UA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14" name="Місце для вмісту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13" name="Місце для вмісту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21" name="Місце для дати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6A8A0-F590-4A7D-89EA-1ECB183D3B64}" type="datetimeFigureOut">
              <a:rPr lang="uk-UA" smtClean="0"/>
              <a:t>17.09.2017</a:t>
            </a:fld>
            <a:endParaRPr lang="uk-UA"/>
          </a:p>
        </p:txBody>
      </p:sp>
      <p:sp>
        <p:nvSpPr>
          <p:cNvPr id="10" name="Місце для нижнього колонтитула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1" name="Місце для номера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BAF6-E98C-4810-84F1-26DE10CC9009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13" name="Місце для тексту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25" name="Місце для тексту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28" name="Місце для вмісту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10" name="Місце для дати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6A8A0-F590-4A7D-89EA-1ECB183D3B64}" type="datetimeFigureOut">
              <a:rPr lang="uk-UA" smtClean="0"/>
              <a:t>17.09.2017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B39BAF6-E98C-4810-84F1-26DE10CC9009}" type="slidenum">
              <a:rPr lang="uk-UA" smtClean="0"/>
              <a:t>‹№›</a:t>
            </a:fld>
            <a:endParaRPr lang="uk-UA"/>
          </a:p>
        </p:txBody>
      </p:sp>
      <p:sp>
        <p:nvSpPr>
          <p:cNvPr id="11" name="Пряма сполучна ліні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12" name="Місце для дати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6A8A0-F590-4A7D-89EA-1ECB183D3B64}" type="datetimeFigureOut">
              <a:rPr lang="uk-UA" smtClean="0"/>
              <a:t>17.09.2017</a:t>
            </a:fld>
            <a:endParaRPr lang="uk-UA"/>
          </a:p>
        </p:txBody>
      </p:sp>
      <p:sp>
        <p:nvSpPr>
          <p:cNvPr id="21" name="Місце для нижнього колонтитула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BAF6-E98C-4810-84F1-26DE10CC9009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6A8A0-F590-4A7D-89EA-1ECB183D3B64}" type="datetimeFigureOut">
              <a:rPr lang="uk-UA" smtClean="0"/>
              <a:t>17.09.2017</a:t>
            </a:fld>
            <a:endParaRPr lang="uk-UA"/>
          </a:p>
        </p:txBody>
      </p:sp>
      <p:sp>
        <p:nvSpPr>
          <p:cNvPr id="24" name="Місце для нижнього колонтитула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BAF6-E98C-4810-84F1-26DE10CC9009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 сполучна ліні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26" name="Місце для тексту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14" name="Місце для вмісту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25" name="Місце для дати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6A8A0-F590-4A7D-89EA-1ECB183D3B64}" type="datetimeFigureOut">
              <a:rPr lang="uk-UA" smtClean="0"/>
              <a:t>17.09.2017</a:t>
            </a:fld>
            <a:endParaRPr lang="uk-UA"/>
          </a:p>
        </p:txBody>
      </p:sp>
      <p:sp>
        <p:nvSpPr>
          <p:cNvPr id="29" name="Місце для нижнього колонтитула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BAF6-E98C-4810-84F1-26DE10CC9009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Місце для зображення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uk-UA" smtClean="0"/>
              <a:t>Клацніть піктограму, щоб додати зображення</a:t>
            </a:r>
            <a:endParaRPr kumimoji="0" lang="en-US" dirty="0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6A8A0-F590-4A7D-89EA-1ECB183D3B64}" type="datetimeFigureOut">
              <a:rPr lang="uk-UA" smtClean="0"/>
              <a:t>17.09.2017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1" name="Місце для номера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BAF6-E98C-4810-84F1-26DE10CC9009}" type="slidenum">
              <a:rPr lang="uk-UA" smtClean="0"/>
              <a:t>‹№›</a:t>
            </a:fld>
            <a:endParaRPr lang="uk-UA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26" name="Місце для тексту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 сполучна ліні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Місце для тексту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uk-UA" smtClean="0"/>
              <a:t>Зразок тексту</a:t>
            </a:r>
          </a:p>
          <a:p>
            <a:pPr lvl="1" eaLnBrk="1" latinLnBrk="0" hangingPunct="1"/>
            <a:r>
              <a:rPr kumimoji="0" lang="uk-UA" smtClean="0"/>
              <a:t>Другий рівень</a:t>
            </a:r>
          </a:p>
          <a:p>
            <a:pPr lvl="2" eaLnBrk="1" latinLnBrk="0" hangingPunct="1"/>
            <a:r>
              <a:rPr kumimoji="0" lang="uk-UA" smtClean="0"/>
              <a:t>Третій рівень</a:t>
            </a:r>
          </a:p>
          <a:p>
            <a:pPr lvl="3" eaLnBrk="1" latinLnBrk="0" hangingPunct="1"/>
            <a:r>
              <a:rPr kumimoji="0" lang="uk-UA" smtClean="0"/>
              <a:t>Четвертий рівень</a:t>
            </a:r>
          </a:p>
          <a:p>
            <a:pPr lvl="4" eaLnBrk="1" latinLnBrk="0" hangingPunct="1"/>
            <a:r>
              <a:rPr kumimoji="0" lang="uk-UA" smtClean="0"/>
              <a:t>П'ятий рівень</a:t>
            </a:r>
            <a:endParaRPr kumimoji="0" lang="en-US"/>
          </a:p>
        </p:txBody>
      </p:sp>
      <p:sp>
        <p:nvSpPr>
          <p:cNvPr id="11" name="Місце для дати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616A8A0-F590-4A7D-89EA-1ECB183D3B64}" type="datetimeFigureOut">
              <a:rPr lang="uk-UA" smtClean="0"/>
              <a:t>17.09.2017</a:t>
            </a:fld>
            <a:endParaRPr lang="uk-UA"/>
          </a:p>
        </p:txBody>
      </p:sp>
      <p:sp>
        <p:nvSpPr>
          <p:cNvPr id="28" name="Місце для нижнього колонтитула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B39BAF6-E98C-4810-84F1-26DE10CC9009}" type="slidenum">
              <a:rPr lang="uk-UA" smtClean="0"/>
              <a:t>‹№›</a:t>
            </a:fld>
            <a:endParaRPr lang="uk-UA"/>
          </a:p>
        </p:txBody>
      </p:sp>
      <p:sp>
        <p:nvSpPr>
          <p:cNvPr id="10" name="Місце для заголовка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9" name="Пряма сполучна ліні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 сполучна ліні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116632"/>
            <a:ext cx="7786867" cy="4808825"/>
          </a:xfrm>
        </p:spPr>
        <p:txBody>
          <a:bodyPr>
            <a:normAutofit fontScale="90000"/>
          </a:bodyPr>
          <a:lstStyle/>
          <a:p>
            <a:pPr indent="414020" algn="ctr">
              <a:spcAft>
                <a:spcPts val="0"/>
              </a:spcAft>
            </a:pPr>
            <a:r>
              <a:rPr lang="uk-UA" sz="6000" i="1" dirty="0">
                <a:effectLst/>
                <a:latin typeface="Monotype Corsiva"/>
                <a:ea typeface="SimSun"/>
              </a:rPr>
              <a:t>Інтегрований урок з читання та </a:t>
            </a:r>
            <a:r>
              <a:rPr lang="uk-UA" dirty="0">
                <a:effectLst/>
                <a:latin typeface="Times New Roman"/>
                <a:ea typeface="SimSun"/>
              </a:rPr>
              <a:t/>
            </a:r>
            <a:br>
              <a:rPr lang="uk-UA" dirty="0">
                <a:effectLst/>
                <a:latin typeface="Times New Roman"/>
                <a:ea typeface="SimSun"/>
              </a:rPr>
            </a:br>
            <a:r>
              <a:rPr lang="uk-UA" sz="6000" i="1" dirty="0">
                <a:effectLst/>
                <a:latin typeface="Monotype Corsiva"/>
                <a:ea typeface="SimSun"/>
              </a:rPr>
              <a:t>християнської етики </a:t>
            </a:r>
            <a:r>
              <a:rPr lang="uk-UA" dirty="0">
                <a:effectLst/>
                <a:latin typeface="Times New Roman"/>
                <a:ea typeface="SimSun"/>
              </a:rPr>
              <a:t/>
            </a:r>
            <a:br>
              <a:rPr lang="uk-UA" dirty="0">
                <a:effectLst/>
                <a:latin typeface="Times New Roman"/>
                <a:ea typeface="SimSun"/>
              </a:rPr>
            </a:br>
            <a:r>
              <a:rPr lang="uk-UA" dirty="0" smtClean="0">
                <a:effectLst/>
                <a:latin typeface="Times New Roman"/>
                <a:ea typeface="SimSun"/>
              </a:rPr>
              <a:t/>
            </a:r>
            <a:br>
              <a:rPr lang="uk-UA" dirty="0" smtClean="0">
                <a:effectLst/>
                <a:latin typeface="Times New Roman"/>
                <a:ea typeface="SimSun"/>
              </a:rPr>
            </a:br>
            <a:r>
              <a:rPr lang="uk-UA" dirty="0" smtClean="0">
                <a:effectLst/>
                <a:latin typeface="Times New Roman"/>
                <a:ea typeface="SimSun"/>
              </a:rPr>
              <a:t> </a:t>
            </a:r>
            <a:r>
              <a:rPr lang="uk-UA" dirty="0">
                <a:effectLst/>
                <a:latin typeface="Times New Roman"/>
                <a:ea typeface="SimSun"/>
              </a:rPr>
              <a:t>Т. </a:t>
            </a:r>
            <a:r>
              <a:rPr lang="uk-UA" dirty="0" err="1">
                <a:effectLst/>
                <a:latin typeface="Times New Roman"/>
                <a:ea typeface="SimSun"/>
              </a:rPr>
              <a:t>Коломієць</a:t>
            </a:r>
            <a:r>
              <a:rPr lang="uk-UA" dirty="0" err="1" smtClean="0">
                <a:effectLst/>
                <a:latin typeface="Times New Roman"/>
                <a:ea typeface="SimSun"/>
              </a:rPr>
              <a:t>.”</a:t>
            </a:r>
            <a:r>
              <a:rPr lang="uk-UA" dirty="0" err="1">
                <a:effectLst/>
                <a:latin typeface="Times New Roman"/>
                <a:ea typeface="SimSun"/>
              </a:rPr>
              <a:t>Хліб</a:t>
            </a:r>
            <a:r>
              <a:rPr lang="uk-UA" dirty="0">
                <a:effectLst/>
                <a:latin typeface="Times New Roman"/>
                <a:ea typeface="SimSun"/>
              </a:rPr>
              <a:t>”. Хліб наш щоденний.</a:t>
            </a:r>
            <a:br>
              <a:rPr lang="uk-UA" dirty="0">
                <a:effectLst/>
                <a:latin typeface="Times New Roman"/>
                <a:ea typeface="SimSun"/>
              </a:rPr>
            </a:br>
            <a:endParaRPr lang="uk-UA" dirty="0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1343000"/>
          </a:xfrm>
        </p:spPr>
        <p:txBody>
          <a:bodyPr/>
          <a:lstStyle/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697859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Народна мудрість</a:t>
            </a: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Прямокутник 3"/>
          <p:cNvSpPr/>
          <p:nvPr/>
        </p:nvSpPr>
        <p:spPr>
          <a:xfrm>
            <a:off x="251520" y="2274838"/>
            <a:ext cx="8784976" cy="4524315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r>
              <a:rPr lang="uk-UA" sz="3200" i="1" dirty="0"/>
              <a:t>Хліб </a:t>
            </a:r>
            <a:r>
              <a:rPr lang="uk-UA" sz="3200" i="1" dirty="0" smtClean="0"/>
              <a:t>–</a:t>
            </a:r>
          </a:p>
          <a:p>
            <a:r>
              <a:rPr lang="uk-UA" sz="3200" i="1" dirty="0" smtClean="0"/>
              <a:t>Без </a:t>
            </a:r>
            <a:r>
              <a:rPr lang="uk-UA" sz="3200" i="1" dirty="0"/>
              <a:t>хліба </a:t>
            </a:r>
            <a:r>
              <a:rPr lang="uk-UA" sz="3200" i="1" dirty="0" smtClean="0"/>
              <a:t>–</a:t>
            </a:r>
          </a:p>
          <a:p>
            <a:r>
              <a:rPr lang="uk-UA" sz="3200" i="1" dirty="0"/>
              <a:t>Є хліб – </a:t>
            </a:r>
            <a:endParaRPr lang="uk-UA" sz="3200" dirty="0"/>
          </a:p>
          <a:p>
            <a:r>
              <a:rPr lang="uk-UA" sz="3200" i="1" dirty="0"/>
              <a:t>Пшениця колоситься </a:t>
            </a:r>
            <a:endParaRPr lang="uk-UA" sz="3200" i="1" dirty="0" smtClean="0"/>
          </a:p>
          <a:p>
            <a:r>
              <a:rPr lang="uk-UA" sz="3200" i="1" dirty="0" smtClean="0"/>
              <a:t>Хочеш </a:t>
            </a:r>
            <a:r>
              <a:rPr lang="uk-UA" sz="3200" i="1" dirty="0"/>
              <a:t>їсти калачі – </a:t>
            </a:r>
            <a:endParaRPr lang="uk-UA" sz="3200" dirty="0"/>
          </a:p>
          <a:p>
            <a:r>
              <a:rPr lang="uk-UA" sz="3200" i="1" dirty="0"/>
              <a:t>Хліб та вода </a:t>
            </a:r>
            <a:r>
              <a:rPr lang="uk-UA" sz="3200" i="1" dirty="0" smtClean="0"/>
              <a:t>–</a:t>
            </a:r>
          </a:p>
          <a:p>
            <a:r>
              <a:rPr lang="uk-UA" sz="3200" i="1" dirty="0" smtClean="0"/>
              <a:t>Хліб </a:t>
            </a:r>
            <a:r>
              <a:rPr lang="uk-UA" sz="3200" i="1" dirty="0"/>
              <a:t>на столі </a:t>
            </a:r>
            <a:r>
              <a:rPr lang="uk-UA" sz="3200" i="1" dirty="0" smtClean="0"/>
              <a:t>–     </a:t>
            </a:r>
          </a:p>
          <a:p>
            <a:endParaRPr lang="uk-UA" sz="3200" i="1" dirty="0"/>
          </a:p>
          <a:p>
            <a:endParaRPr lang="uk-UA" sz="3200" i="1" dirty="0" smtClean="0"/>
          </a:p>
          <a:p>
            <a:r>
              <a:rPr lang="uk-UA" sz="3200" i="1" dirty="0" smtClean="0"/>
              <a:t>щастя </a:t>
            </a:r>
            <a:r>
              <a:rPr lang="uk-UA" sz="3200" i="1" dirty="0"/>
              <a:t>на землі.</a:t>
            </a:r>
            <a:endParaRPr lang="uk-UA" sz="3200" dirty="0"/>
          </a:p>
          <a:p>
            <a:r>
              <a:rPr lang="uk-UA" sz="3200" i="1" dirty="0" smtClean="0"/>
              <a:t>– </a:t>
            </a:r>
            <a:r>
              <a:rPr lang="uk-UA" sz="3200" i="1" dirty="0"/>
              <a:t>є й життя.</a:t>
            </a:r>
            <a:endParaRPr lang="uk-UA" sz="3200" dirty="0"/>
          </a:p>
          <a:p>
            <a:r>
              <a:rPr lang="uk-UA" sz="3200" i="1" dirty="0" smtClean="0"/>
              <a:t>не </a:t>
            </a:r>
            <a:r>
              <a:rPr lang="uk-UA" sz="3200" i="1" dirty="0"/>
              <a:t>сиди на печі.</a:t>
            </a:r>
            <a:endParaRPr lang="uk-UA" sz="3200" dirty="0"/>
          </a:p>
          <a:p>
            <a:r>
              <a:rPr lang="uk-UA" sz="3200" i="1" dirty="0"/>
              <a:t>– життя веселиться.</a:t>
            </a:r>
            <a:endParaRPr lang="uk-UA" sz="3200" dirty="0"/>
          </a:p>
          <a:p>
            <a:r>
              <a:rPr lang="uk-UA" sz="3200" i="1" dirty="0"/>
              <a:t>козацька їда</a:t>
            </a:r>
            <a:endParaRPr lang="uk-UA" sz="3200" i="1" dirty="0" smtClean="0"/>
          </a:p>
          <a:p>
            <a:r>
              <a:rPr lang="uk-UA" sz="3200" i="1" dirty="0"/>
              <a:t>суха бесіда.</a:t>
            </a:r>
            <a:endParaRPr lang="uk-UA" sz="3200" dirty="0"/>
          </a:p>
          <a:p>
            <a:r>
              <a:rPr lang="uk-UA" sz="3200" i="1" dirty="0" smtClean="0"/>
              <a:t>усьому </a:t>
            </a:r>
            <a:r>
              <a:rPr lang="uk-UA" sz="3200" i="1" dirty="0"/>
              <a:t>голова</a:t>
            </a:r>
            <a:endParaRPr lang="uk-UA" sz="3200" dirty="0"/>
          </a:p>
        </p:txBody>
      </p:sp>
    </p:spTree>
    <p:extLst>
      <p:ext uri="{BB962C8B-B14F-4D97-AF65-F5344CB8AC3E}">
        <p14:creationId xmlns:p14="http://schemas.microsoft.com/office/powerpoint/2010/main" val="659164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Правильно  харчуйся</a:t>
            </a: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Прямокутник 3"/>
          <p:cNvSpPr/>
          <p:nvPr/>
        </p:nvSpPr>
        <p:spPr>
          <a:xfrm>
            <a:off x="323528" y="1582341"/>
            <a:ext cx="864096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dirty="0"/>
              <a:t>~ Їсти потрібно 4 рази на день в один і той самий час. </a:t>
            </a:r>
          </a:p>
          <a:p>
            <a:r>
              <a:rPr lang="uk-UA" sz="2800" dirty="0"/>
              <a:t>~ Їжа повинна бути різноманітною.</a:t>
            </a:r>
          </a:p>
          <a:p>
            <a:r>
              <a:rPr lang="uk-UA" sz="2800" dirty="0"/>
              <a:t> ~ Корисно їсти молочні продукти, м’ясо, рибу, багато овочів і фруктів. </a:t>
            </a:r>
          </a:p>
          <a:p>
            <a:r>
              <a:rPr lang="uk-UA" sz="2800" dirty="0"/>
              <a:t>~ Не можна захоплюватися надмірно солодощами, виробами з борошна, жирною і солоною їжею.</a:t>
            </a:r>
          </a:p>
          <a:p>
            <a:r>
              <a:rPr lang="uk-UA" sz="2800" dirty="0"/>
              <a:t>~ Їсти потрібно правильно, добре пережовуючи. </a:t>
            </a:r>
          </a:p>
          <a:p>
            <a:r>
              <a:rPr lang="uk-UA" sz="2800" dirty="0"/>
              <a:t>~ Під час вживання їжі не можна відволікатися.</a:t>
            </a:r>
          </a:p>
          <a:p>
            <a:r>
              <a:rPr lang="uk-UA" sz="2800" dirty="0"/>
              <a:t>~ Не можна </a:t>
            </a:r>
            <a:r>
              <a:rPr lang="uk-UA" sz="2800" dirty="0" err="1"/>
              <a:t>переїдатися</a:t>
            </a:r>
            <a:r>
              <a:rPr lang="uk-UA" sz="2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1999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/>
              <a:t>Підсумок уроку</a:t>
            </a:r>
            <a:br>
              <a:rPr lang="uk-UA" dirty="0"/>
            </a:b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uk-UA" sz="4000" dirty="0">
                <a:solidFill>
                  <a:prstClr val="black"/>
                </a:solidFill>
              </a:rPr>
              <a:t>Щоб випекти 1 батон, потрібно 10-13 тис. зерен і праця більш як 100 чоловік.</a:t>
            </a:r>
          </a:p>
          <a:p>
            <a:pPr marL="0" indent="0">
              <a:buNone/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935782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Домашнє завдання</a:t>
            </a: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Виразно читати текст</a:t>
            </a:r>
          </a:p>
          <a:p>
            <a:r>
              <a:rPr lang="uk-UA" dirty="0" smtClean="0"/>
              <a:t>Підібрати прислів’я про хліб</a:t>
            </a:r>
          </a:p>
          <a:p>
            <a:r>
              <a:rPr lang="uk-UA" dirty="0" smtClean="0"/>
              <a:t>Розпитати стареньких про голод 50-х </a:t>
            </a:r>
            <a:r>
              <a:rPr lang="uk-UA" dirty="0" err="1" smtClean="0"/>
              <a:t>рр.у</a:t>
            </a:r>
            <a:r>
              <a:rPr lang="uk-UA" dirty="0" smtClean="0"/>
              <a:t> нашому селі</a:t>
            </a:r>
          </a:p>
          <a:p>
            <a:r>
              <a:rPr lang="uk-UA" dirty="0" smtClean="0"/>
              <a:t>Намалювати малюнки</a:t>
            </a:r>
          </a:p>
          <a:p>
            <a:pPr marL="0" indent="0">
              <a:buNone/>
            </a:pPr>
            <a:r>
              <a:rPr lang="uk-UA" smtClean="0"/>
              <a:t> 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533256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683568" y="332656"/>
            <a:ext cx="8280920" cy="5544616"/>
          </a:xfrm>
        </p:spPr>
        <p:txBody>
          <a:bodyPr>
            <a:normAutofit fontScale="92500" lnSpcReduction="20000"/>
          </a:bodyPr>
          <a:lstStyle/>
          <a:p>
            <a:pPr marL="685800" indent="0" algn="ctr">
              <a:spcAft>
                <a:spcPts val="0"/>
              </a:spcAft>
              <a:buNone/>
            </a:pPr>
            <a:r>
              <a:rPr lang="uk-UA" sz="3500" b="1" dirty="0" smtClean="0">
                <a:latin typeface="Times New Roman"/>
                <a:ea typeface="SimSun"/>
              </a:rPr>
              <a:t>Загадка</a:t>
            </a:r>
            <a:r>
              <a:rPr lang="uk-UA" sz="3500" dirty="0" smtClean="0">
                <a:latin typeface="Times New Roman"/>
                <a:ea typeface="SimSun"/>
              </a:rPr>
              <a:t> </a:t>
            </a:r>
          </a:p>
          <a:p>
            <a:pPr marL="685800" indent="0" algn="just">
              <a:spcAft>
                <a:spcPts val="0"/>
              </a:spcAft>
              <a:buNone/>
            </a:pPr>
            <a:r>
              <a:rPr lang="uk-UA" sz="3900" dirty="0" smtClean="0">
                <a:latin typeface="Times New Roman"/>
                <a:ea typeface="SimSun"/>
              </a:rPr>
              <a:t>Б’ють </a:t>
            </a:r>
            <a:r>
              <a:rPr lang="uk-UA" sz="3900" dirty="0">
                <a:latin typeface="Times New Roman"/>
                <a:ea typeface="SimSun"/>
              </a:rPr>
              <a:t>кулаками, долонями гладять,</a:t>
            </a:r>
          </a:p>
          <a:p>
            <a:pPr marL="685800" indent="0" algn="just">
              <a:spcAft>
                <a:spcPts val="0"/>
              </a:spcAft>
              <a:buNone/>
            </a:pPr>
            <a:r>
              <a:rPr lang="uk-UA" sz="3900" dirty="0">
                <a:latin typeface="Times New Roman"/>
                <a:ea typeface="SimSun"/>
              </a:rPr>
              <a:t>Кладуть на лопату і в пекло посадять.</a:t>
            </a:r>
          </a:p>
          <a:p>
            <a:pPr marL="685800" indent="0" algn="just">
              <a:spcAft>
                <a:spcPts val="0"/>
              </a:spcAft>
              <a:buNone/>
            </a:pPr>
            <a:r>
              <a:rPr lang="uk-UA" sz="3900" dirty="0">
                <a:latin typeface="Times New Roman"/>
                <a:ea typeface="SimSun"/>
              </a:rPr>
              <a:t>А виймуть – ножами безжально покрають. </a:t>
            </a:r>
          </a:p>
          <a:p>
            <a:pPr marL="685800" indent="0" algn="just">
              <a:spcAft>
                <a:spcPts val="0"/>
              </a:spcAft>
              <a:buNone/>
            </a:pPr>
            <a:r>
              <a:rPr lang="uk-UA" sz="3900" dirty="0">
                <a:latin typeface="Times New Roman"/>
                <a:ea typeface="SimSun"/>
              </a:rPr>
              <a:t>За те мене кривдять, за те мене луплять, </a:t>
            </a:r>
          </a:p>
          <a:p>
            <a:pPr marL="685800" indent="0" algn="just">
              <a:spcAft>
                <a:spcPts val="0"/>
              </a:spcAft>
              <a:buNone/>
            </a:pPr>
            <a:r>
              <a:rPr lang="uk-UA" sz="3900" dirty="0">
                <a:latin typeface="Times New Roman"/>
                <a:ea typeface="SimSun"/>
              </a:rPr>
              <a:t>Що всі мене хочуть і всі мене люблять.</a:t>
            </a:r>
          </a:p>
          <a:p>
            <a:pPr algn="r"/>
            <a:r>
              <a:rPr lang="uk-UA" sz="3900" dirty="0"/>
              <a:t>Хліб</a:t>
            </a:r>
          </a:p>
          <a:p>
            <a:pPr algn="r"/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651339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1786891" y="620688"/>
            <a:ext cx="6400800" cy="1008112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uk-UA" sz="4400" dirty="0" smtClean="0"/>
              <a:t>Хліб</a:t>
            </a:r>
            <a:endParaRPr lang="uk-UA" sz="4400" dirty="0"/>
          </a:p>
        </p:txBody>
      </p:sp>
      <p:sp>
        <p:nvSpPr>
          <p:cNvPr id="4" name="Прямокутник 3"/>
          <p:cNvSpPr/>
          <p:nvPr/>
        </p:nvSpPr>
        <p:spPr>
          <a:xfrm>
            <a:off x="323528" y="1537972"/>
            <a:ext cx="784887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14020">
              <a:spcAft>
                <a:spcPts val="0"/>
              </a:spcAft>
              <a:tabLst>
                <a:tab pos="3429000" algn="l"/>
              </a:tabLst>
            </a:pPr>
            <a:r>
              <a:rPr lang="uk-UA" sz="2800" dirty="0">
                <a:latin typeface="Times New Roman"/>
                <a:ea typeface="SimSun"/>
              </a:rPr>
              <a:t>- </a:t>
            </a:r>
            <a:r>
              <a:rPr lang="uk-UA" sz="3200" dirty="0">
                <a:latin typeface="Times New Roman"/>
                <a:ea typeface="SimSun"/>
              </a:rPr>
              <a:t>продукт харчування, випечений із борошна;</a:t>
            </a:r>
          </a:p>
          <a:p>
            <a:pPr indent="414020" algn="just">
              <a:spcAft>
                <a:spcPts val="0"/>
              </a:spcAft>
              <a:tabLst>
                <a:tab pos="3429000" algn="l"/>
              </a:tabLst>
            </a:pPr>
            <a:r>
              <a:rPr lang="uk-UA" sz="3200" dirty="0">
                <a:latin typeface="Times New Roman"/>
                <a:ea typeface="SimSun"/>
              </a:rPr>
              <a:t>- зерно, що перемелюється на борошно;</a:t>
            </a:r>
          </a:p>
          <a:p>
            <a:pPr indent="414020" algn="just">
              <a:spcAft>
                <a:spcPts val="0"/>
              </a:spcAft>
              <a:tabLst>
                <a:tab pos="3429000" algn="l"/>
              </a:tabLst>
            </a:pPr>
            <a:r>
              <a:rPr lang="uk-UA" sz="3200" dirty="0">
                <a:latin typeface="Times New Roman"/>
                <a:ea typeface="SimSun"/>
              </a:rPr>
              <a:t>- поле, засіяне зерновими рослинами;</a:t>
            </a:r>
          </a:p>
          <a:p>
            <a:pPr indent="414020" algn="just">
              <a:spcAft>
                <a:spcPts val="0"/>
              </a:spcAft>
              <a:tabLst>
                <a:tab pos="3429000" algn="l"/>
              </a:tabLst>
            </a:pPr>
            <a:r>
              <a:rPr lang="uk-UA" sz="3200" dirty="0">
                <a:latin typeface="Times New Roman"/>
                <a:ea typeface="SimSun"/>
              </a:rPr>
              <a:t>- харч, прожиток (заробляти на хліб);</a:t>
            </a:r>
          </a:p>
          <a:p>
            <a:pPr indent="414020" algn="just">
              <a:spcAft>
                <a:spcPts val="0"/>
              </a:spcAft>
              <a:tabLst>
                <a:tab pos="3429000" algn="l"/>
              </a:tabLst>
            </a:pPr>
            <a:r>
              <a:rPr lang="uk-UA" sz="3200" dirty="0">
                <a:latin typeface="Times New Roman"/>
                <a:ea typeface="SimSun"/>
              </a:rPr>
              <a:t>- щоденні, звичайні харчі.  </a:t>
            </a:r>
            <a:endParaRPr lang="uk-UA" sz="3200" dirty="0">
              <a:effectLst/>
              <a:latin typeface="Times New Roman"/>
              <a:ea typeface="SimSun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005064"/>
            <a:ext cx="3209925" cy="233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2714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Від зернятка до короваю…</a:t>
            </a: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Посіяли </a:t>
            </a:r>
          </a:p>
          <a:p>
            <a:r>
              <a:rPr lang="uk-UA" dirty="0" smtClean="0"/>
              <a:t>Змололи</a:t>
            </a:r>
          </a:p>
          <a:p>
            <a:r>
              <a:rPr lang="uk-UA" dirty="0" smtClean="0"/>
              <a:t>Поклали</a:t>
            </a:r>
          </a:p>
          <a:p>
            <a:r>
              <a:rPr lang="uk-UA" dirty="0" smtClean="0"/>
              <a:t>Зібрали</a:t>
            </a:r>
          </a:p>
          <a:p>
            <a:r>
              <a:rPr lang="uk-UA" dirty="0" smtClean="0"/>
              <a:t>Спекли</a:t>
            </a:r>
          </a:p>
          <a:p>
            <a:r>
              <a:rPr lang="uk-UA" dirty="0" smtClean="0"/>
              <a:t>Принесли</a:t>
            </a:r>
          </a:p>
          <a:p>
            <a:r>
              <a:rPr lang="uk-UA" dirty="0" smtClean="0"/>
              <a:t>Доглянули </a:t>
            </a:r>
            <a:endParaRPr lang="uk-UA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" b="1662"/>
          <a:stretch/>
        </p:blipFill>
        <p:spPr bwMode="auto">
          <a:xfrm>
            <a:off x="3851920" y="2209126"/>
            <a:ext cx="4713287" cy="3173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6179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Хліб наш щоденний</a:t>
            </a: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1. Хліб – дар Божий.</a:t>
            </a:r>
          </a:p>
          <a:p>
            <a:pPr marL="0" indent="0">
              <a:buNone/>
            </a:pPr>
            <a:r>
              <a:rPr lang="uk-UA" dirty="0"/>
              <a:t>Прип.11,26;12,11(а);Проп.2,24-25; Сир.31,16-20;23-24</a:t>
            </a:r>
            <a:r>
              <a:rPr lang="uk-UA" dirty="0" smtClean="0"/>
              <a:t>.</a:t>
            </a:r>
          </a:p>
          <a:p>
            <a:r>
              <a:rPr lang="uk-UA" dirty="0" smtClean="0"/>
              <a:t>2. Пошана до хліба.</a:t>
            </a:r>
          </a:p>
          <a:p>
            <a:r>
              <a:rPr lang="uk-UA" dirty="0" smtClean="0"/>
              <a:t>3. Хліб щоденний – джерело життя.</a:t>
            </a:r>
          </a:p>
          <a:p>
            <a:pPr marL="0" indent="0">
              <a:buNone/>
            </a:pPr>
            <a:r>
              <a:rPr lang="uk-UA" dirty="0" smtClean="0"/>
              <a:t>Голодомор 1932-1933років.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405416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Прямокутник 3"/>
          <p:cNvSpPr/>
          <p:nvPr/>
        </p:nvSpPr>
        <p:spPr>
          <a:xfrm>
            <a:off x="251520" y="3105835"/>
            <a:ext cx="61206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dirty="0" smtClean="0"/>
              <a:t>Я – хліб живий, що з неба </a:t>
            </a:r>
          </a:p>
          <a:p>
            <a:r>
              <a:rPr lang="uk-UA" sz="4000" dirty="0"/>
              <a:t>з</a:t>
            </a:r>
            <a:r>
              <a:rPr lang="uk-UA" sz="4000" dirty="0" smtClean="0"/>
              <a:t>ійшов…</a:t>
            </a:r>
          </a:p>
          <a:p>
            <a:pPr algn="r"/>
            <a:endParaRPr lang="uk-UA" sz="4000" dirty="0"/>
          </a:p>
        </p:txBody>
      </p:sp>
      <p:pic>
        <p:nvPicPr>
          <p:cNvPr id="1026" name="Picture 2" descr="E:\Релігія\Малюнки\Різне\IMG_0001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7"/>
          <a:stretch/>
        </p:blipFill>
        <p:spPr bwMode="auto">
          <a:xfrm>
            <a:off x="6692112" y="2450675"/>
            <a:ext cx="2066287" cy="3864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4480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Хліб, столі, на , землі, життя, на</a:t>
            </a: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68760"/>
            <a:ext cx="8784976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6279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Колоситься – , веселиться, хліб,життя</a:t>
            </a: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122" name="Picture 2" descr="245"/>
          <p:cNvPicPr preferRelativeResize="0"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68760"/>
            <a:ext cx="8640960" cy="482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0639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Асоціативний кущ</a:t>
            </a: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68760"/>
            <a:ext cx="4760913" cy="3298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5431" y="3361803"/>
            <a:ext cx="4762500" cy="332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0715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алка">
  <a:themeElements>
    <a:clrScheme name="Валка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Валка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алка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123</TotalTime>
  <Words>324</Words>
  <Application>Microsoft Office PowerPoint</Application>
  <PresentationFormat>Екран (4:3)</PresentationFormat>
  <Paragraphs>66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13</vt:i4>
      </vt:variant>
    </vt:vector>
  </HeadingPairs>
  <TitlesOfParts>
    <vt:vector size="14" baseType="lpstr">
      <vt:lpstr>Валка</vt:lpstr>
      <vt:lpstr>Інтегрований урок з читання та  християнської етики    Т. Коломієць.”Хліб”. Хліб наш щоденний. </vt:lpstr>
      <vt:lpstr>Презентація PowerPoint</vt:lpstr>
      <vt:lpstr>Презентація PowerPoint</vt:lpstr>
      <vt:lpstr>Від зернятка до короваю…</vt:lpstr>
      <vt:lpstr>Хліб наш щоденний</vt:lpstr>
      <vt:lpstr>Презентація PowerPoint</vt:lpstr>
      <vt:lpstr>Хліб, столі, на , землі, життя, на</vt:lpstr>
      <vt:lpstr>Колоситься – , веселиться, хліб,життя</vt:lpstr>
      <vt:lpstr>Асоціативний кущ</vt:lpstr>
      <vt:lpstr>Народна мудрість</vt:lpstr>
      <vt:lpstr>Правильно  харчуйся</vt:lpstr>
      <vt:lpstr>Підсумок уроку </vt:lpstr>
      <vt:lpstr>Домашнє завдання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Ostryjnuk</dc:creator>
  <cp:lastModifiedBy>Ostryjnuk</cp:lastModifiedBy>
  <cp:revision>16</cp:revision>
  <dcterms:created xsi:type="dcterms:W3CDTF">2013-03-24T05:52:13Z</dcterms:created>
  <dcterms:modified xsi:type="dcterms:W3CDTF">2017-09-17T13:58:08Z</dcterms:modified>
</cp:coreProperties>
</file>