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81" autoAdjust="0"/>
    <p:restoredTop sz="94660"/>
  </p:normalViewPr>
  <p:slideViewPr>
    <p:cSldViewPr>
      <p:cViewPr>
        <p:scale>
          <a:sx n="90" d="100"/>
          <a:sy n="90" d="100"/>
        </p:scale>
        <p:origin x="-600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04.08.2015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9600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Свято книги</a:t>
            </a:r>
            <a:endParaRPr lang="ru-RU" sz="9600" b="1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 descr="1c14a737a55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3643314"/>
            <a:ext cx="4572032" cy="2635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4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8121" y="357166"/>
            <a:ext cx="4762533" cy="3571900"/>
          </a:xfrm>
          <a:prstGeom prst="rect">
            <a:avLst/>
          </a:prstGeom>
        </p:spPr>
      </p:pic>
      <p:pic>
        <p:nvPicPr>
          <p:cNvPr id="5" name="Рисунок 4" descr="Изображение 4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928934"/>
            <a:ext cx="4286280" cy="32147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0"/>
            <a:ext cx="8715436" cy="2214554"/>
          </a:xfrm>
        </p:spPr>
        <p:txBody>
          <a:bodyPr>
            <a:normAutofit/>
          </a:bodyPr>
          <a:lstStyle/>
          <a:p>
            <a:pPr algn="ctr"/>
            <a:r>
              <a:rPr lang="en-US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Our librarian </a:t>
            </a:r>
            <a:r>
              <a:rPr lang="en-US" dirty="0" smtClean="0"/>
              <a:t>usually</a:t>
            </a:r>
            <a:br>
              <a:rPr lang="en-US" dirty="0" smtClean="0"/>
            </a:br>
            <a:r>
              <a:rPr lang="en-US" dirty="0" smtClean="0"/>
              <a:t> gives </a:t>
            </a:r>
            <a:r>
              <a:rPr lang="en-US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good advice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 children</a:t>
            </a:r>
            <a:endParaRPr lang="ru-RU" dirty="0"/>
          </a:p>
        </p:txBody>
      </p:sp>
      <p:pic>
        <p:nvPicPr>
          <p:cNvPr id="4" name="Рисунок 3" descr="Изображение 4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2285992"/>
            <a:ext cx="3214710" cy="42862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429132"/>
          </a:xfrm>
        </p:spPr>
        <p:txBody>
          <a:bodyPr>
            <a:noAutofit/>
          </a:bodyPr>
          <a:lstStyle/>
          <a:p>
            <a:pPr algn="ctr"/>
            <a:r>
              <a:rPr lang="uk-UA" sz="8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Ласкаво просимо до </a:t>
            </a:r>
            <a:br>
              <a:rPr lang="uk-UA" sz="8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8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нашої бібліотеки</a:t>
            </a:r>
            <a:endParaRPr lang="ru-RU" sz="88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Рисунок 3" descr="109b2234-8d64-4f9c-b310-1d91dca276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4429132"/>
            <a:ext cx="1828800" cy="22037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6634162"/>
          </a:xfrm>
        </p:spPr>
        <p:txBody>
          <a:bodyPr>
            <a:normAutofit fontScale="90000"/>
          </a:bodyPr>
          <a:lstStyle/>
          <a:p>
            <a:pPr lvl="0"/>
            <a:r>
              <a:rPr lang="uk-UA" b="1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Каталог</a:t>
            </a:r>
            <a:r>
              <a:rPr lang="uk-UA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найголовніший і вірний порадник для тих, хто хоче самостійно знайти книги в бібліотеці. Каталог – перелік книг, які є у фонді бібліотеки.</a:t>
            </a:r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Складається він із карток, куди заносяться основні відомості про книгу: автор, назва, де і коли видана.</a:t>
            </a:r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шкільній бібліотеці створений алфавітний каталог. Усі книги бібліотеки перелічені  в ньому.</a:t>
            </a:r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15370" cy="5419740"/>
          </a:xfrm>
        </p:spPr>
        <p:txBody>
          <a:bodyPr>
            <a:normAutofit fontScale="90000"/>
          </a:bodyPr>
          <a:lstStyle/>
          <a:p>
            <a:pPr lvl="0"/>
            <a:r>
              <a:rPr lang="uk-UA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зараз ми з вами познайомимось з </a:t>
            </a:r>
            <a:r>
              <a:rPr lang="uk-UA" b="1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картотеками</a:t>
            </a:r>
            <a:r>
              <a:rPr lang="uk-UA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В картотеках зібраний матеріал з певної тематики.  В бібліотеці є і картотека підручників, методичної літератури, газетно-журнальних статей, родинного виховання, профільного навчання.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52400"/>
            <a:ext cx="8258204" cy="6205558"/>
          </a:xfrm>
        </p:spPr>
        <p:txBody>
          <a:bodyPr>
            <a:normAutofit fontScale="90000"/>
          </a:bodyPr>
          <a:lstStyle/>
          <a:p>
            <a:pPr lvl="0"/>
            <a:r>
              <a:rPr lang="uk-UA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бібліотеці є </a:t>
            </a:r>
            <a:r>
              <a:rPr lang="uk-UA" b="1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фонд довідково-бібліографічної літератури</a:t>
            </a:r>
            <a:r>
              <a:rPr lang="uk-UA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Довідкова література – це видання, які допомагають уточнювати певні поняття, перекласти слово з однієї мови на іншу,розширити знання з  того чи іншого предмету. До довідкової літератури відносяться: довідники, енциклопедії та словники.</a:t>
            </a: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52400"/>
            <a:ext cx="8258204" cy="6205558"/>
          </a:xfrm>
        </p:spPr>
        <p:txBody>
          <a:bodyPr>
            <a:normAutofit/>
          </a:bodyPr>
          <a:lstStyle/>
          <a:p>
            <a:pPr lvl="0"/>
            <a:r>
              <a:rPr lang="uk-UA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Книжкова виставка – поширена в шкільній бібліотеці технологія масової роботи з читачами.</a:t>
            </a:r>
            <a:r>
              <a:rPr lang="ru-RU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Вона використовується в бібліотеках для популяризації літератури з важливих питань. В бібліотеці це такі виставки:</a:t>
            </a:r>
            <a:r>
              <a:rPr lang="ru-RU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«Здоровий спосіб життя»,</a:t>
            </a:r>
            <a:r>
              <a:rPr lang="ru-RU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«Для вас, батьки»,</a:t>
            </a:r>
            <a:r>
              <a:rPr lang="ru-RU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«Цікава наука – хімія»,</a:t>
            </a:r>
            <a:r>
              <a:rPr lang="ru-RU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600" spc="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«Рідний край», та інше.</a:t>
            </a:r>
            <a:endParaRPr lang="ru-RU" sz="3600" spc="0" dirty="0">
              <a:ln w="18415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52400"/>
            <a:ext cx="8358246" cy="5562616"/>
          </a:xfrm>
        </p:spPr>
        <p:txBody>
          <a:bodyPr>
            <a:normAutofit fontScale="90000"/>
          </a:bodyPr>
          <a:lstStyle/>
          <a:p>
            <a:pPr lvl="0"/>
            <a:r>
              <a:rPr lang="uk-UA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Важливий напрямок роботи шкільної бібліотеки – інформаційна робота.</a:t>
            </a:r>
            <a: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Інформаційна робота – інформування читачів про нові книжкові надходження до бібліотеки.</a:t>
            </a:r>
            <a: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бібліотеці це:</a:t>
            </a:r>
            <a: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1)</a:t>
            </a:r>
            <a:r>
              <a:rPr lang="uk-UA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Нові надходження до бібліотеки – список літератури, яка надійшла до бібліотеки.</a:t>
            </a:r>
            <a: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2)</a:t>
            </a:r>
            <a:r>
              <a:rPr lang="uk-UA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Інформаційні бюлетені – «Літературні події місяця», «Календар знаменних та пам’ятних дат».</a:t>
            </a:r>
            <a: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3)</a:t>
            </a:r>
            <a:r>
              <a:rPr lang="uk-UA" sz="3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Інформаційний бюлетень «Про все цікаве на планеті читача в журналі та газеті». Він інформує читачів про новинки літератури, періодики.</a:t>
            </a:r>
            <a:endParaRPr lang="ru-RU" sz="30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4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85728"/>
            <a:ext cx="3857652" cy="2893239"/>
          </a:xfrm>
          <a:prstGeom prst="rect">
            <a:avLst/>
          </a:prstGeom>
        </p:spPr>
      </p:pic>
      <p:pic>
        <p:nvPicPr>
          <p:cNvPr id="6" name="Рисунок 5" descr="Изображение 4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3429000"/>
            <a:ext cx="4095779" cy="3071834"/>
          </a:xfrm>
          <a:prstGeom prst="rect">
            <a:avLst/>
          </a:prstGeom>
        </p:spPr>
      </p:pic>
      <p:pic>
        <p:nvPicPr>
          <p:cNvPr id="5" name="Рисунок 4" descr="Изображение 46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1000108"/>
            <a:ext cx="4191029" cy="314327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0"/>
            <a:ext cx="8715436" cy="5214974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ln w="3200">
                  <a:solidFill>
                    <a:schemeClr val="tx2">
                      <a:lumMod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</a:rPr>
              <a:t>Интересные </a:t>
            </a:r>
            <a:br>
              <a:rPr lang="ru-RU" sz="9600" b="1" dirty="0" smtClean="0">
                <a:ln w="3200">
                  <a:solidFill>
                    <a:schemeClr val="tx2">
                      <a:lumMod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9600" b="1" dirty="0" smtClean="0">
                <a:ln w="3200">
                  <a:solidFill>
                    <a:schemeClr val="tx2">
                      <a:lumMod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</a:rPr>
              <a:t>       факты </a:t>
            </a:r>
            <a:br>
              <a:rPr lang="ru-RU" sz="9600" b="1" dirty="0" smtClean="0">
                <a:ln w="3200">
                  <a:solidFill>
                    <a:schemeClr val="tx2">
                      <a:lumMod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9600" b="1" dirty="0" smtClean="0">
                <a:ln w="3200">
                  <a:solidFill>
                    <a:schemeClr val="tx2">
                      <a:lumMod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</a:rPr>
              <a:t>      о книгах</a:t>
            </a:r>
            <a:endParaRPr lang="ru-RU" sz="9600" b="1" dirty="0">
              <a:ln w="3200">
                <a:solidFill>
                  <a:schemeClr val="tx2">
                    <a:lumMod val="75000"/>
                    <a:alpha val="25000"/>
                  </a:schemeClr>
                </a:solidFill>
                <a:prstDash val="solid"/>
                <a:round/>
              </a:ln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42" cy="1714512"/>
          </a:xfrm>
        </p:spPr>
        <p:txBody>
          <a:bodyPr>
            <a:normAutofit fontScale="90000"/>
          </a:bodyPr>
          <a:lstStyle/>
          <a:p>
            <a:r>
              <a:rPr lang="uk-UA" sz="5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 історії книжок</a:t>
            </a:r>
            <a:r>
              <a:rPr lang="uk-UA" sz="5400" dirty="0" smtClean="0"/>
              <a:t/>
            </a:r>
            <a:br>
              <a:rPr lang="uk-UA" sz="5400" dirty="0" smtClean="0"/>
            </a:br>
            <a:r>
              <a:rPr lang="uk-UA" sz="5400" dirty="0" smtClean="0"/>
              <a:t>Перші книги були рукописні.</a:t>
            </a:r>
            <a:endParaRPr lang="ru-RU" sz="5400" dirty="0"/>
          </a:p>
        </p:txBody>
      </p:sp>
      <p:pic>
        <p:nvPicPr>
          <p:cNvPr id="4" name="Рисунок 3" descr="__15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2071678"/>
            <a:ext cx="6143668" cy="432691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58204" cy="2490782"/>
          </a:xfrm>
        </p:spPr>
        <p:txBody>
          <a:bodyPr>
            <a:normAutofit/>
          </a:bodyPr>
          <a:lstStyle/>
          <a:p>
            <a:pPr algn="ctr"/>
            <a:r>
              <a:rPr lang="ru-RU" sz="2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САМАЯ БОЛЬШАЯ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Книга учёного из Массачусетского технологического института Майкла Хоули «Бутан: визуальная одиссея поперек Королевства» (Bhutan: A Visual Odyssey Across the Kingdom) попала в Книгу рекордов Гиннеса, как самая большая в мире. В этом 60-килограммовом томе достаточно бумаги, чтобы покрыть футбольное поле. Её размеры 1,5 на 2 метра, в ней 112 страниц.</a:t>
            </a:r>
            <a:endParaRPr lang="ru-RU" sz="2000" dirty="0"/>
          </a:p>
        </p:txBody>
      </p:sp>
      <p:pic>
        <p:nvPicPr>
          <p:cNvPr id="4" name="Рисунок 3" descr="308099_230022593714591_100001205558922_663504_2104182705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2643182"/>
            <a:ext cx="5357850" cy="387551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4786322"/>
          </a:xfrm>
        </p:spPr>
        <p:txBody>
          <a:bodyPr>
            <a:normAutofit/>
          </a:bodyPr>
          <a:lstStyle/>
          <a:p>
            <a:pPr algn="ctr"/>
            <a: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САМАЯ МАЛЕНЬКАЯ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На международной книжной ярмарке, которая проходит во Франкфурте-на-Майне, была продемонстрирована самая маленькая книжка в мире. Это один из экспонатов российского павильона - "Хамелеон" Антона Павловича Чехова. Размер миниатюры - меньше одного миллиметра. На каждой из ее тридцати страниц напечатано по двести пятьдесят букв. К книге прилагается микроскоп.</a:t>
            </a:r>
            <a:endParaRPr lang="ru-RU" sz="2800" dirty="0"/>
          </a:p>
        </p:txBody>
      </p:sp>
      <p:pic>
        <p:nvPicPr>
          <p:cNvPr id="5" name="Рисунок 4" descr="http://helena54.narod.ru/malenka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5000636"/>
            <a:ext cx="200026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2400"/>
            <a:ext cx="8358246" cy="3848104"/>
          </a:xfrm>
        </p:spPr>
        <p:txBody>
          <a:bodyPr>
            <a:normAutofit/>
          </a:bodyPr>
          <a:lstStyle/>
          <a:p>
            <a:pPr algn="ctr"/>
            <a:r>
              <a:rPr lang="ru-RU" sz="3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САМАЯ ДОРОГАЯ КНИГА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Птицы Америки; с оригинальных рисунков. Книга содержит в себе 435 вручную раскрашенных иллюстраций.</a:t>
            </a:r>
            <a:br>
              <a:rPr lang="ru-RU" sz="3200" b="1" dirty="0" smtClean="0"/>
            </a:br>
            <a:r>
              <a:rPr lang="ru-RU" sz="3200" b="1" dirty="0" smtClean="0"/>
              <a:t>Стоимость от 5 000 000 до 7 000 000 долларов.Максимальная цена на аукционе была 8 млн. долларов. </a:t>
            </a:r>
            <a:endParaRPr lang="ru-RU" sz="3200" dirty="0"/>
          </a:p>
        </p:txBody>
      </p:sp>
      <p:pic>
        <p:nvPicPr>
          <p:cNvPr id="3" name="Рисунок 2" descr="http://helena54.narod.ru/100008356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4500570"/>
            <a:ext cx="192882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6766" cy="4848236"/>
          </a:xfrm>
        </p:spPr>
        <p:txBody>
          <a:bodyPr>
            <a:normAutofit/>
          </a:bodyPr>
          <a:lstStyle/>
          <a:p>
            <a:pPr algn="ctr"/>
            <a: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САМАЯ ПРОДАВАЕМАЯ КНИГА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Седьмая книга из серии романов о молодом волшебнике Гарри Поттере побила рекорд самой быстро продаваемых книг. По данным издателей и продавцов, только за первые сутки книгу "Гарри Поттер и роковые мощи" купили более три миллиона читателей. По статистике сети книжных магазинов"Ви-Эйч Смит", каждую секунду продавалось 15 копий книги по всему миру.</a:t>
            </a:r>
            <a:endParaRPr lang="ru-RU" sz="2800" dirty="0"/>
          </a:p>
        </p:txBody>
      </p:sp>
      <p:pic>
        <p:nvPicPr>
          <p:cNvPr id="3" name="Рисунок 2" descr="http://helena54.narod.ru/2767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4500570"/>
            <a:ext cx="1643074" cy="207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72560" cy="4429132"/>
          </a:xfrm>
        </p:spPr>
        <p:txBody>
          <a:bodyPr>
            <a:normAutofit/>
          </a:bodyPr>
          <a:lstStyle/>
          <a:p>
            <a:pPr algn="ctr"/>
            <a:r>
              <a:rPr lang="ru-RU" sz="2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САМАЯ ДРЕВНЯЯ КНИГА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Самую старую книгу в истории человечества на потерянном ныне этрусском языке можно увидеть в Болгарском национальном историческом музее в Софии. Раритет содержит шесть скрепленных между собой листов 24-каратного золота, на которых выбит текст и изображены всадник, русалка, лира и воины. </a:t>
            </a:r>
            <a:br>
              <a:rPr lang="ru-RU" sz="2400" b="1" dirty="0" smtClean="0"/>
            </a:br>
            <a:r>
              <a:rPr lang="ru-RU" sz="2400" b="1" dirty="0" smtClean="0"/>
              <a:t>Эта небольшая рукопись, возраст которой составляет более 2,5 тысячелетий, была случайно обнаружена 60 лет назад в гробнице, вскрытой в ходе рытья канала по реке Строуме на юго-западе Болгарии.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3" name="Рисунок 2" descr="http://helena54.narod.ru/5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714884"/>
            <a:ext cx="228601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3214686"/>
          </a:xfrm>
        </p:spPr>
        <p:txBody>
          <a:bodyPr>
            <a:normAutofit/>
          </a:bodyPr>
          <a:lstStyle/>
          <a:p>
            <a:pPr algn="ctr"/>
            <a:r>
              <a:rPr lang="uk-UA" sz="9600" b="1" i="1" dirty="0" smtClean="0">
                <a:ln w="3200">
                  <a:solidFill>
                    <a:schemeClr val="tx2">
                      <a:lumMod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</a:rPr>
              <a:t>До нових</a:t>
            </a:r>
            <a:br>
              <a:rPr lang="uk-UA" sz="9600" b="1" i="1" dirty="0" smtClean="0">
                <a:ln w="3200">
                  <a:solidFill>
                    <a:schemeClr val="tx2">
                      <a:lumMod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</a:rPr>
            </a:br>
            <a:r>
              <a:rPr lang="uk-UA" sz="9600" b="1" i="1" dirty="0" smtClean="0">
                <a:ln w="3200">
                  <a:solidFill>
                    <a:schemeClr val="tx2">
                      <a:lumMod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</a:rPr>
              <a:t>зустрічей!</a:t>
            </a:r>
            <a:endParaRPr lang="ru-RU" sz="9600" b="1" i="1" dirty="0">
              <a:ln w="3200">
                <a:solidFill>
                  <a:schemeClr val="tx2">
                    <a:lumMod val="75000"/>
                    <a:alpha val="25000"/>
                  </a:schemeClr>
                </a:solidFill>
                <a:prstDash val="solid"/>
                <a:round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 descr="Изображение 4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3214686"/>
            <a:ext cx="4572032" cy="34290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/>
              <a:t>Одна книга виготовлялася 5-7 років.</a:t>
            </a:r>
            <a:endParaRPr lang="ru-RU" sz="4000" dirty="0"/>
          </a:p>
        </p:txBody>
      </p:sp>
      <p:pic>
        <p:nvPicPr>
          <p:cNvPr id="4" name="Рисунок 3" descr="3_pervaya_kniga_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1428736"/>
            <a:ext cx="4071966" cy="52600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428604"/>
            <a:ext cx="8358246" cy="1428760"/>
          </a:xfrm>
        </p:spPr>
        <p:txBody>
          <a:bodyPr>
            <a:noAutofit/>
          </a:bodyPr>
          <a:lstStyle/>
          <a:p>
            <a:r>
              <a:rPr lang="uk-UA" sz="4000" dirty="0" smtClean="0"/>
              <a:t>Німецький винахідник</a:t>
            </a:r>
            <a:br>
              <a:rPr lang="uk-UA" sz="4000" dirty="0" smtClean="0"/>
            </a:br>
            <a:r>
              <a:rPr lang="uk-UA" sz="4000" dirty="0" smtClean="0"/>
              <a:t>             </a:t>
            </a:r>
            <a:r>
              <a:rPr lang="uk-UA" sz="4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Йоганн Гутенберг</a:t>
            </a:r>
            <a:endParaRPr lang="ru-RU" sz="4000" dirty="0"/>
          </a:p>
        </p:txBody>
      </p:sp>
      <p:pic>
        <p:nvPicPr>
          <p:cNvPr id="4" name="Рисунок 3" descr="Gutenber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1928802"/>
            <a:ext cx="3339726" cy="42862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1785950"/>
          </a:xfrm>
        </p:spPr>
        <p:txBody>
          <a:bodyPr>
            <a:noAutofit/>
          </a:bodyPr>
          <a:lstStyle/>
          <a:p>
            <a:r>
              <a:rPr lang="uk-UA" sz="4400" dirty="0" smtClean="0"/>
              <a:t>Прилад для книгодрукування –  </a:t>
            </a:r>
            <a:br>
              <a:rPr lang="uk-UA" sz="4400" dirty="0" smtClean="0"/>
            </a:br>
            <a:r>
              <a:rPr lang="uk-UA" sz="4400" dirty="0" smtClean="0"/>
              <a:t>      </a:t>
            </a:r>
            <a:r>
              <a:rPr lang="uk-UA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друкарський</a:t>
            </a:r>
            <a:r>
              <a:rPr lang="uk-UA" sz="4400" dirty="0" smtClean="0"/>
              <a:t> </a:t>
            </a:r>
            <a:r>
              <a:rPr lang="uk-UA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верстат</a:t>
            </a:r>
            <a:r>
              <a:rPr lang="uk-UA" sz="4400" dirty="0" smtClean="0"/>
              <a:t> (</a:t>
            </a:r>
            <a:r>
              <a:rPr lang="uk-UA" sz="4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1450 </a:t>
            </a:r>
            <a:r>
              <a:rPr lang="uk-UA" sz="4400" dirty="0" smtClean="0"/>
              <a:t>р.)</a:t>
            </a:r>
            <a:endParaRPr lang="ru-RU" sz="4400" dirty="0"/>
          </a:p>
        </p:txBody>
      </p:sp>
      <p:pic>
        <p:nvPicPr>
          <p:cNvPr id="4" name="Рисунок 3" descr="filip-moldoveanul-024ic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000240"/>
            <a:ext cx="4643470" cy="453463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71736" y="5786454"/>
            <a:ext cx="4186238" cy="9048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200" dirty="0" smtClean="0"/>
              <a:t>Пам'ятник у Львові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219200"/>
          </a:xfrm>
        </p:spPr>
        <p:txBody>
          <a:bodyPr>
            <a:noAutofit/>
          </a:bodyPr>
          <a:lstStyle/>
          <a:p>
            <a:r>
              <a:rPr lang="uk-UA" sz="4400" dirty="0" smtClean="0"/>
              <a:t>         Іван Федоров - першодрукар </a:t>
            </a:r>
            <a:br>
              <a:rPr lang="uk-UA" sz="4400" dirty="0" smtClean="0"/>
            </a:br>
            <a:r>
              <a:rPr lang="uk-UA" sz="4400" dirty="0" smtClean="0"/>
              <a:t>                       в Україні</a:t>
            </a:r>
            <a:endParaRPr lang="ru-RU" sz="4400" dirty="0"/>
          </a:p>
        </p:txBody>
      </p:sp>
      <p:pic>
        <p:nvPicPr>
          <p:cNvPr id="5" name="Рисунок 4" descr="Monument_to_Ivan_Fyodorov_in_Lvi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1500174"/>
            <a:ext cx="2928958" cy="43672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66" cy="2571768"/>
          </a:xfrm>
        </p:spPr>
        <p:txBody>
          <a:bodyPr>
            <a:normAutofit/>
          </a:bodyPr>
          <a:lstStyle/>
          <a:p>
            <a:r>
              <a:rPr lang="en-US" sz="7200" dirty="0" smtClean="0"/>
              <a:t>   A Good Book is </a:t>
            </a:r>
            <a:br>
              <a:rPr lang="en-US" sz="7200" dirty="0" smtClean="0"/>
            </a:br>
            <a:r>
              <a:rPr lang="en-US" sz="7200" dirty="0" smtClean="0"/>
              <a:t>     a Good Friend</a:t>
            </a:r>
            <a:endParaRPr lang="ru-RU" sz="7200" dirty="0"/>
          </a:p>
        </p:txBody>
      </p:sp>
      <p:pic>
        <p:nvPicPr>
          <p:cNvPr id="4" name="Рисунок 3" descr="308099_230022593714591_100001205558922_663504_2104182705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3000372"/>
            <a:ext cx="4643470" cy="335877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3200" dirty="0" smtClean="0"/>
              <a:t>Wash your hands before you begin to read;</a:t>
            </a:r>
            <a:endParaRPr lang="ru-RU" sz="3200" dirty="0" smtClean="0"/>
          </a:p>
          <a:p>
            <a:pPr lvl="0"/>
            <a:r>
              <a:rPr lang="en-US" sz="3200" dirty="0" smtClean="0"/>
              <a:t>Do not write on pages;</a:t>
            </a:r>
            <a:endParaRPr lang="ru-RU" sz="3200" dirty="0" smtClean="0"/>
          </a:p>
          <a:p>
            <a:pPr lvl="0"/>
            <a:r>
              <a:rPr lang="en-US" sz="3200" dirty="0" smtClean="0"/>
              <a:t>Do not make drawings in a book;</a:t>
            </a:r>
            <a:endParaRPr lang="ru-RU" sz="3200" dirty="0" smtClean="0"/>
          </a:p>
          <a:p>
            <a:pPr lvl="0"/>
            <a:r>
              <a:rPr lang="en-US" sz="3200" dirty="0" smtClean="0"/>
              <a:t>Do not make dog`s ears in a book;</a:t>
            </a:r>
            <a:endParaRPr lang="ru-RU" sz="3200" dirty="0" smtClean="0"/>
          </a:p>
          <a:p>
            <a:pPr lvl="0"/>
            <a:r>
              <a:rPr lang="en-US" sz="3200" dirty="0" smtClean="0"/>
              <a:t>Do not tear the pages;</a:t>
            </a:r>
            <a:endParaRPr lang="ru-RU" sz="3200" dirty="0" smtClean="0"/>
          </a:p>
          <a:p>
            <a:pPr lvl="0"/>
            <a:r>
              <a:rPr lang="en-US" sz="3200" dirty="0" smtClean="0"/>
              <a:t>Do not lose your books - that means you lose your friends;</a:t>
            </a:r>
            <a:endParaRPr lang="ru-RU" sz="32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29642" cy="1204898"/>
          </a:xfrm>
        </p:spPr>
        <p:txBody>
          <a:bodyPr>
            <a:noAutofit/>
          </a:bodyPr>
          <a:lstStyle/>
          <a:p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Take care of books</a:t>
            </a:r>
            <a:endParaRPr lang="ru-RU" sz="4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Our School Library</a:t>
            </a:r>
            <a:endParaRPr lang="ru-RU" sz="54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Рисунок 4" descr="Изображение 4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94437" y="2162961"/>
            <a:ext cx="4159284" cy="3119463"/>
          </a:xfrm>
          <a:prstGeom prst="rect">
            <a:avLst/>
          </a:prstGeom>
        </p:spPr>
      </p:pic>
      <p:pic>
        <p:nvPicPr>
          <p:cNvPr id="6" name="Рисунок 5" descr="Изображение 4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95715" y="2143116"/>
            <a:ext cx="4572032" cy="342902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">
      <a:dk1>
        <a:sysClr val="windowText" lastClr="000000"/>
      </a:dk1>
      <a:lt1>
        <a:sysClr val="window" lastClr="FFFFFF"/>
      </a:lt1>
      <a:dk2>
        <a:srgbClr val="92D050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9EB06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104</TotalTime>
  <Words>241</Words>
  <Application>Microsoft Office PowerPoint</Application>
  <PresentationFormat>Экран (4:3)</PresentationFormat>
  <Paragraphs>30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Свято книги</vt:lpstr>
      <vt:lpstr>З історії книжок Перші книги були рукописні.</vt:lpstr>
      <vt:lpstr>Одна книга виготовлялася 5-7 років.</vt:lpstr>
      <vt:lpstr>Німецький винахідник              Йоганн Гутенберг</vt:lpstr>
      <vt:lpstr>Прилад для книгодрукування –         друкарський верстат (1450 р.)</vt:lpstr>
      <vt:lpstr>         Іван Федоров - першодрукар                         в Україні</vt:lpstr>
      <vt:lpstr>   A Good Book is       a Good Friend</vt:lpstr>
      <vt:lpstr>Take care of books</vt:lpstr>
      <vt:lpstr>     Our School Library</vt:lpstr>
      <vt:lpstr>Слайд 10</vt:lpstr>
      <vt:lpstr>Our librarian usually  gives good advice  to children</vt:lpstr>
      <vt:lpstr>Ласкаво просимо до  нашої бібліотеки</vt:lpstr>
      <vt:lpstr>Каталог – найголовніший і вірний порадник для тих, хто хоче самостійно знайти книги в бібліотеці. Каталог – перелік книг, які є у фонді бібліотеки. Складається він із карток, куди заносяться основні відомості про книгу: автор, назва, де і коли видана. В шкільній бібліотеці створений алфавітний каталог. Усі книги бібліотеки перелічені  в ньому. </vt:lpstr>
      <vt:lpstr>А зараз ми з вами познайомимось з картотеками. В картотеках зібраний матеріал з певної тематики.  В бібліотеці є і картотека підручників, методичної літератури, газетно-журнальних статей, родинного виховання, профільного навчання. </vt:lpstr>
      <vt:lpstr>В бібліотеці є фонд довідково-бібліографічної літератури. Довідкова література – це видання, які допомагають уточнювати певні поняття, перекласти слово з однієї мови на іншу,розширити знання з  того чи іншого предмету. До довідкової літератури відносяться: довідники, енциклопедії та словники.</vt:lpstr>
      <vt:lpstr>Книжкова виставка – поширена в шкільній бібліотеці технологія масової роботи з читачами. Вона використовується в бібліотеках для популяризації літератури з важливих питань. В бібліотеці це такі виставки: «Здоровий спосіб життя», «Для вас, батьки», «Цікава наука – хімія», «Рідний край», та інше.</vt:lpstr>
      <vt:lpstr>Важливий напрямок роботи шкільної бібліотеки – інформаційна робота. Інформаційна робота – інформування читачів про нові книжкові надходження до бібліотеки. В бібліотеці це: 1)Нові надходження до бібліотеки – список літератури, яка надійшла до бібліотеки. 2)Інформаційні бюлетені – «Літературні події місяця», «Календар знаменних та пам’ятних дат». 3)Інформаційний бюлетень «Про все цікаве на планеті читача в журналі та газеті». Він інформує читачів про новинки літератури, періодики.</vt:lpstr>
      <vt:lpstr>Слайд 18</vt:lpstr>
      <vt:lpstr>Интересные         факты        о книгах</vt:lpstr>
      <vt:lpstr>САМАЯ БОЛЬШАЯ Книга учёного из Массачусетского технологического института Майкла Хоули «Бутан: визуальная одиссея поперек Королевства» (Bhutan: A Visual Odyssey Across the Kingdom) попала в Книгу рекордов Гиннеса, как самая большая в мире. В этом 60-килограммовом томе достаточно бумаги, чтобы покрыть футбольное поле. Её размеры 1,5 на 2 метра, в ней 112 страниц.</vt:lpstr>
      <vt:lpstr>САМАЯ МАЛЕНЬКАЯ На международной книжной ярмарке, которая проходит во Франкфурте-на-Майне, была продемонстрирована самая маленькая книжка в мире. Это один из экспонатов российского павильона - "Хамелеон" Антона Павловича Чехова. Размер миниатюры - меньше одного миллиметра. На каждой из ее тридцати страниц напечатано по двести пятьдесят букв. К книге прилагается микроскоп.</vt:lpstr>
      <vt:lpstr>САМАЯ ДОРОГАЯ КНИГА Птицы Америки; с оригинальных рисунков. Книга содержит в себе 435 вручную раскрашенных иллюстраций. Стоимость от 5 000 000 до 7 000 000 долларов.Максимальная цена на аукционе была 8 млн. долларов. </vt:lpstr>
      <vt:lpstr>САМАЯ ПРОДАВАЕМАЯ КНИГА Седьмая книга из серии романов о молодом волшебнике Гарри Поттере побила рекорд самой быстро продаваемых книг. По данным издателей и продавцов, только за первые сутки книгу "Гарри Поттер и роковые мощи" купили более три миллиона читателей. По статистике сети книжных магазинов"Ви-Эйч Смит", каждую секунду продавалось 15 копий книги по всему миру.</vt:lpstr>
      <vt:lpstr>САМАЯ ДРЕВНЯЯ КНИГА  Самую старую книгу в истории человечества на потерянном ныне этрусском языке можно увидеть в Болгарском национальном историческом музее в Софии. Раритет содержит шесть скрепленных между собой листов 24-каратного золота, на которых выбит текст и изображены всадник, русалка, лира и воины.  Эта небольшая рукопись, возраст которой составляет более 2,5 тысячелетий, была случайно обнаружена 60 лет назад в гробнице, вскрытой в ходе рытья канала по реке Строуме на юго-западе Болгарии. </vt:lpstr>
      <vt:lpstr>До нових зустрічей!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Свято книги</dc:title>
  <cp:lastModifiedBy>User</cp:lastModifiedBy>
  <cp:revision>22</cp:revision>
  <dcterms:modified xsi:type="dcterms:W3CDTF">2015-08-04T09:19:56Z</dcterms:modified>
</cp:coreProperties>
</file>