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57" r:id="rId5"/>
    <p:sldId id="261" r:id="rId6"/>
    <p:sldId id="262" r:id="rId7"/>
    <p:sldId id="302" r:id="rId8"/>
    <p:sldId id="296" r:id="rId9"/>
    <p:sldId id="299" r:id="rId10"/>
    <p:sldId id="265" r:id="rId11"/>
    <p:sldId id="270" r:id="rId12"/>
    <p:sldId id="276" r:id="rId13"/>
    <p:sldId id="277" r:id="rId14"/>
    <p:sldId id="278" r:id="rId15"/>
    <p:sldId id="279" r:id="rId16"/>
    <p:sldId id="301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A50021"/>
    <a:srgbClr val="66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488" y="1071546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dirty="0" smtClean="0">
                <a:latin typeface="Monotype Corsiva" pitchFamily="66" charset="0"/>
              </a:rPr>
              <a:t> </a:t>
            </a:r>
            <a:r>
              <a:rPr lang="uk-UA" sz="6000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Птахи</a:t>
            </a:r>
            <a:endParaRPr lang="uk-UA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244334"/>
            <a:ext cx="8072494" cy="646331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uk-UA" sz="3600" b="1" spc="3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Осілі </a:t>
            </a:r>
            <a:r>
              <a:rPr lang="uk-UA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</a:t>
            </a:r>
            <a:r>
              <a:rPr lang="uk-UA" sz="3600" b="1" spc="3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Перелітні </a:t>
            </a:r>
            <a:r>
              <a:rPr lang="uk-UA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</a:t>
            </a:r>
            <a:r>
              <a:rPr lang="uk-UA" sz="3600" b="1" spc="300" dirty="0" err="1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Кочуючі</a:t>
            </a:r>
            <a:endParaRPr lang="uk-UA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4214818"/>
            <a:ext cx="3000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32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(Зимові гості)</a:t>
            </a:r>
            <a:endParaRPr lang="uk-UA" sz="3200" dirty="0"/>
          </a:p>
        </p:txBody>
      </p:sp>
      <p:sp>
        <p:nvSpPr>
          <p:cNvPr id="10" name="Стрелка вниз 9"/>
          <p:cNvSpPr/>
          <p:nvPr/>
        </p:nvSpPr>
        <p:spPr>
          <a:xfrm rot="1697781">
            <a:off x="2438926" y="2031745"/>
            <a:ext cx="545895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1259735">
            <a:off x="4172141" y="2158218"/>
            <a:ext cx="545895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8872605">
            <a:off x="5886654" y="2015343"/>
            <a:ext cx="545895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" name="Рисунок 12" descr="пташ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4786322"/>
            <a:ext cx="1714512" cy="1785950"/>
          </a:xfrm>
          <a:prstGeom prst="rect">
            <a:avLst/>
          </a:prstGeom>
        </p:spPr>
      </p:pic>
      <p:pic>
        <p:nvPicPr>
          <p:cNvPr id="14" name="Рисунок 13" descr="птах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85728"/>
            <a:ext cx="2143140" cy="1605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r>
              <a:rPr lang="ru-RU" sz="3600" b="1" i="1" dirty="0" err="1" smtClean="0">
                <a:solidFill>
                  <a:srgbClr val="C00000"/>
                </a:solidFill>
              </a:rPr>
              <a:t>Кочуючі</a:t>
            </a:r>
            <a:r>
              <a:rPr lang="ru-RU" sz="3600" b="1" i="1" dirty="0" smtClean="0">
                <a:solidFill>
                  <a:srgbClr val="C00000"/>
                </a:solidFill>
              </a:rPr>
              <a:t> –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це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птахи,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які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з’являються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в наших краях у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листопаді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, а на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весні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відлітають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до 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місць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постійного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гніздування</a:t>
            </a:r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</a:rPr>
              <a:t>Вони </a:t>
            </a:r>
            <a:r>
              <a:rPr lang="ru-RU" sz="3600" b="1" i="1" dirty="0" err="1" smtClean="0">
                <a:solidFill>
                  <a:schemeClr val="accent4">
                    <a:lumMod val="75000"/>
                  </a:schemeClr>
                </a:solidFill>
              </a:rPr>
              <a:t>харчуються</a:t>
            </a:r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</a:rPr>
              <a:t>…</a:t>
            </a:r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36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горішки ліщин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2928934"/>
            <a:ext cx="3643338" cy="3214710"/>
          </a:xfrm>
        </p:spPr>
      </p:pic>
      <p:pic>
        <p:nvPicPr>
          <p:cNvPr id="7" name="Рисунок 6" descr="шиш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786058"/>
            <a:ext cx="3786214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чечіт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714752"/>
            <a:ext cx="3786214" cy="2786082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00034" y="3214686"/>
            <a:ext cx="7858180" cy="566738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      снігур                             шишкар</a:t>
            </a:r>
            <a:endParaRPr lang="uk-UA" sz="3600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slide-9-638 - копия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610" r="2610"/>
          <a:stretch>
            <a:fillRect/>
          </a:stretch>
        </p:blipFill>
        <p:spPr>
          <a:xfrm>
            <a:off x="500034" y="285728"/>
            <a:ext cx="3786214" cy="2887663"/>
          </a:xfrm>
          <a:prstGeom prst="rect">
            <a:avLst/>
          </a:prstGeom>
        </p:spPr>
      </p:pic>
      <p:pic>
        <p:nvPicPr>
          <p:cNvPr id="14" name="Рисунок 13" descr="шишка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285728"/>
            <a:ext cx="4214842" cy="2857520"/>
          </a:xfrm>
          <a:prstGeom prst="rect">
            <a:avLst/>
          </a:prstGeom>
        </p:spPr>
      </p:pic>
      <p:pic>
        <p:nvPicPr>
          <p:cNvPr id="17" name="Рисунок 16" descr="омелюх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3714752"/>
            <a:ext cx="3810000" cy="2786082"/>
          </a:xfrm>
          <a:prstGeom prst="rect">
            <a:avLst/>
          </a:prstGeom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500034" y="5786454"/>
            <a:ext cx="7715304" cy="804862"/>
          </a:xfrm>
        </p:spPr>
        <p:txBody>
          <a:bodyPr>
            <a:normAutofit fontScale="92500"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            </a:t>
            </a:r>
            <a:r>
              <a:rPr lang="uk-UA" sz="3600" b="1" dirty="0" smtClean="0">
                <a:solidFill>
                  <a:srgbClr val="C00000"/>
                </a:solidFill>
              </a:rPr>
              <a:t> чечітка                                омелюх</a:t>
            </a:r>
            <a:endParaRPr lang="uk-UA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Хто зайвий?</a:t>
            </a:r>
            <a:endParaRPr lang="ru-RU" sz="5400" b="1" i="1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91843369_4_644x461_omelyuh-sviristel-zhivotny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1268760"/>
            <a:ext cx="3240360" cy="3133750"/>
          </a:xfrm>
        </p:spPr>
      </p:pic>
      <p:pic>
        <p:nvPicPr>
          <p:cNvPr id="5" name="Рисунок 4" descr="slide-9-638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3456384" cy="2880320"/>
          </a:xfrm>
          <a:prstGeom prst="rect">
            <a:avLst/>
          </a:prstGeom>
        </p:spPr>
      </p:pic>
      <p:pic>
        <p:nvPicPr>
          <p:cNvPr id="6" name="Рисунок 5" descr="leleka_galereja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924944"/>
            <a:ext cx="2252851" cy="366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Лелека</a:t>
            </a:r>
            <a:endParaRPr lang="ru-RU" sz="5400" dirty="0"/>
          </a:p>
        </p:txBody>
      </p:sp>
      <p:pic>
        <p:nvPicPr>
          <p:cNvPr id="5" name="Содержимое 4" descr="leleka_galereja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124744"/>
            <a:ext cx="3551973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Хто зайвий?</a:t>
            </a:r>
            <a:endParaRPr lang="ru-RU" sz="5400" dirty="0"/>
          </a:p>
        </p:txBody>
      </p:sp>
      <p:pic>
        <p:nvPicPr>
          <p:cNvPr id="5" name="Содержимое 4" descr="Gorobec_t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1840" y="4005064"/>
            <a:ext cx="3343920" cy="2507940"/>
          </a:xfrm>
        </p:spPr>
      </p:pic>
      <p:pic>
        <p:nvPicPr>
          <p:cNvPr id="8" name="Рисунок 7" descr="slide-9-638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220072" y="1124744"/>
            <a:ext cx="3240360" cy="2664296"/>
          </a:xfrm>
          <a:prstGeom prst="rect">
            <a:avLst/>
          </a:prstGeom>
        </p:spPr>
      </p:pic>
      <p:pic>
        <p:nvPicPr>
          <p:cNvPr id="7" name="Рисунок 6" descr="дятел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214422"/>
            <a:ext cx="3286148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Снігур</a:t>
            </a:r>
            <a:endParaRPr lang="ru-RU" sz="5400" dirty="0"/>
          </a:p>
        </p:txBody>
      </p:sp>
      <p:pic>
        <p:nvPicPr>
          <p:cNvPr id="4" name="Содержимое 3" descr="slide-9-638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2267744" y="1772816"/>
            <a:ext cx="5548836" cy="3944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yak-zrobyty-godivnytsyu-dlya-ptahiv_1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2612932" cy="28803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spc="300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Годівнички своїми руками</a:t>
            </a:r>
            <a:endParaRPr lang="ru-RU" sz="4800" b="1" spc="300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132991189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24744"/>
            <a:ext cx="1740027" cy="2620888"/>
          </a:xfrm>
        </p:spPr>
      </p:pic>
      <p:pic>
        <p:nvPicPr>
          <p:cNvPr id="5" name="Рисунок 4" descr="13299119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268760"/>
            <a:ext cx="2676866" cy="2016224"/>
          </a:xfrm>
          <a:prstGeom prst="rect">
            <a:avLst/>
          </a:prstGeom>
        </p:spPr>
      </p:pic>
      <p:pic>
        <p:nvPicPr>
          <p:cNvPr id="7" name="Рисунок 6" descr="kormuch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1412776"/>
            <a:ext cx="1944216" cy="1944216"/>
          </a:xfrm>
          <a:prstGeom prst="rect">
            <a:avLst/>
          </a:prstGeom>
        </p:spPr>
      </p:pic>
      <p:pic>
        <p:nvPicPr>
          <p:cNvPr id="8" name="Рисунок 7" descr="kormushka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3645024"/>
            <a:ext cx="2513040" cy="2780928"/>
          </a:xfrm>
          <a:prstGeom prst="rect">
            <a:avLst/>
          </a:prstGeom>
        </p:spPr>
      </p:pic>
      <p:pic>
        <p:nvPicPr>
          <p:cNvPr id="9" name="Рисунок 8" descr="13299125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81316" y="3861048"/>
            <a:ext cx="2198796" cy="2520280"/>
          </a:xfrm>
          <a:prstGeom prst="rect">
            <a:avLst/>
          </a:prstGeom>
        </p:spPr>
      </p:pic>
      <p:pic>
        <p:nvPicPr>
          <p:cNvPr id="11" name="Рисунок 10" descr="yak-zrobyty-godivnytsyu-dlya-ptahiv_17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3645024"/>
            <a:ext cx="2376264" cy="278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229600" cy="1143000"/>
          </a:xfrm>
        </p:spPr>
        <p:txBody>
          <a:bodyPr>
            <a:no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9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 - молодці!</a:t>
            </a:r>
            <a:endParaRPr lang="ru-RU" sz="9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holiday5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86113">
            <a:off x="693870" y="4394814"/>
            <a:ext cx="1246188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zerno-300x19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643446"/>
            <a:ext cx="2571768" cy="1944216"/>
          </a:xfrm>
          <a:prstGeom prst="rect">
            <a:avLst/>
          </a:prstGeom>
        </p:spPr>
      </p:pic>
      <p:pic>
        <p:nvPicPr>
          <p:cNvPr id="9" name="Рисунок 8" descr="насіння соняшни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1928802"/>
            <a:ext cx="3071833" cy="2219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66"/>
            <a:ext cx="8229600" cy="1473668"/>
          </a:xfrm>
          <a:effectLst>
            <a:innerShdw blurRad="114300">
              <a:prstClr val="black"/>
            </a:innerShdw>
          </a:effectLst>
        </p:spPr>
        <p:txBody>
          <a:bodyPr>
            <a:normAutofit fontScale="90000"/>
          </a:bodyPr>
          <a:lstStyle/>
          <a:p>
            <a:pPr algn="just"/>
            <a:r>
              <a:rPr lang="ru-RU" sz="4000" b="1" i="1" spc="3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Осілими</a:t>
            </a:r>
            <a:r>
              <a:rPr lang="ru-RU" sz="40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птахів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живуть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одній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spc="3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місцевості</a:t>
            </a:r>
            <a:r>
              <a:rPr lang="ru-RU" sz="4000" b="1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i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Вони </a:t>
            </a:r>
            <a:r>
              <a:rPr lang="ru-RU" sz="4000" i="1" spc="3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живляться</a:t>
            </a:r>
            <a:r>
              <a:rPr lang="ru-RU" sz="4000" i="1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 </a:t>
            </a:r>
            <a:endParaRPr lang="ru-RU" sz="4000" i="1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714488"/>
            <a:ext cx="8229600" cy="4525963"/>
          </a:xfrm>
        </p:spPr>
        <p:txBody>
          <a:bodyPr vert="horz" anchor="t">
            <a:normAutofit/>
          </a:bodyPr>
          <a:lstStyle/>
          <a:p>
            <a:pPr algn="r">
              <a:buNone/>
            </a:pPr>
            <a:r>
              <a:rPr lang="uk-UA" dirty="0" smtClean="0"/>
              <a:t>   </a:t>
            </a:r>
            <a:endParaRPr lang="uk-UA" sz="4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r>
              <a:rPr lang="uk-UA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</a:t>
            </a:r>
          </a:p>
          <a:p>
            <a:pPr>
              <a:buNone/>
            </a:pPr>
            <a:r>
              <a:rPr lang="uk-UA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3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143116"/>
            <a:ext cx="2571767" cy="1857388"/>
          </a:xfrm>
          <a:prstGeom prst="rect">
            <a:avLst/>
          </a:prstGeom>
        </p:spPr>
      </p:pic>
      <p:pic>
        <p:nvPicPr>
          <p:cNvPr id="8" name="Рисунок 7" descr="breadcrumb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4572008"/>
            <a:ext cx="2520280" cy="1960218"/>
          </a:xfrm>
          <a:prstGeom prst="rect">
            <a:avLst/>
          </a:prstGeom>
        </p:spPr>
      </p:pic>
      <p:pic>
        <p:nvPicPr>
          <p:cNvPr id="10" name="Рисунок 9" descr="крилатки клен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306" y="2214554"/>
            <a:ext cx="1914525" cy="1785950"/>
          </a:xfrm>
          <a:prstGeom prst="rect">
            <a:avLst/>
          </a:prstGeom>
        </p:spPr>
      </p:pic>
      <p:pic>
        <p:nvPicPr>
          <p:cNvPr id="11" name="Рисунок 10" descr="кукуруза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8992" y="4429132"/>
            <a:ext cx="26670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синиц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857760"/>
            <a:ext cx="3500462" cy="1714512"/>
          </a:xfrm>
          <a:prstGeom prst="rect">
            <a:avLst/>
          </a:prstGeom>
        </p:spPr>
      </p:pic>
      <p:pic>
        <p:nvPicPr>
          <p:cNvPr id="17" name="Рисунок 16" descr="воро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2714620"/>
            <a:ext cx="2771775" cy="1857388"/>
          </a:xfrm>
          <a:prstGeom prst="rect">
            <a:avLst/>
          </a:prstGeom>
        </p:spPr>
      </p:pic>
      <p:pic>
        <p:nvPicPr>
          <p:cNvPr id="16" name="Рисунок 15" descr="гал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2714620"/>
            <a:ext cx="2466975" cy="1847850"/>
          </a:xfrm>
          <a:prstGeom prst="rect">
            <a:avLst/>
          </a:prstGeom>
        </p:spPr>
      </p:pic>
      <p:pic>
        <p:nvPicPr>
          <p:cNvPr id="15" name="Рисунок 14" descr="сой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2714620"/>
            <a:ext cx="2524125" cy="1843088"/>
          </a:xfrm>
          <a:prstGeom prst="rect">
            <a:avLst/>
          </a:prstGeom>
        </p:spPr>
      </p:pic>
      <p:pic>
        <p:nvPicPr>
          <p:cNvPr id="1027" name="Picture 3" descr="D:\Документи\Малюнки\Pictures\птахи\Gorobec_t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85728"/>
            <a:ext cx="2623840" cy="1872208"/>
          </a:xfrm>
          <a:prstGeom prst="rect">
            <a:avLst/>
          </a:prstGeom>
          <a:noFill/>
        </p:spPr>
      </p:pic>
      <p:pic>
        <p:nvPicPr>
          <p:cNvPr id="13" name="Рисунок 12" descr="сорока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40" y="285728"/>
            <a:ext cx="2752727" cy="1847850"/>
          </a:xfrm>
          <a:prstGeom prst="rect">
            <a:avLst/>
          </a:prstGeom>
        </p:spPr>
      </p:pic>
      <p:pic>
        <p:nvPicPr>
          <p:cNvPr id="14" name="Рисунок 13" descr="DSC_5299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500034" y="285728"/>
            <a:ext cx="267455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dyte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5857884" y="4714884"/>
            <a:ext cx="2520280" cy="1857388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00034" y="285728"/>
            <a:ext cx="8183584" cy="628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FF0000"/>
                </a:solidFill>
              </a:rPr>
              <a:t> голуб                    сорока                        горобець</a:t>
            </a:r>
          </a:p>
          <a:p>
            <a:pPr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0000"/>
                </a:solidFill>
              </a:rPr>
              <a:t>            сойка                  галка                    ворона</a:t>
            </a:r>
          </a:p>
          <a:p>
            <a:pPr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r>
              <a:rPr lang="uk-UA" dirty="0" smtClean="0">
                <a:solidFill>
                  <a:srgbClr val="FF0000"/>
                </a:solidFill>
              </a:rPr>
              <a:t>    синиця                                           дятел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pc="3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</a:t>
            </a:r>
            <a:br>
              <a:rPr lang="ru-RU" spc="3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pc="3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</a:t>
            </a:r>
            <a:br>
              <a:rPr lang="ru-RU" spc="3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6700" spc="3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52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uk-UA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Перелітніми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– називають   птахів, які влітку гніздяться в наших краях, а взимку відлітають у вирій.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Вони живляться …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Содержимое 5" descr="karasik-nasha_ribalka_u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412776"/>
            <a:ext cx="2417492" cy="1944786"/>
          </a:xfrm>
        </p:spPr>
      </p:pic>
      <p:pic>
        <p:nvPicPr>
          <p:cNvPr id="7" name="Рисунок 6" descr="zhaba_stavk_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929066"/>
            <a:ext cx="2515050" cy="2155110"/>
          </a:xfrm>
          <a:prstGeom prst="rect">
            <a:avLst/>
          </a:prstGeom>
        </p:spPr>
      </p:pic>
      <p:pic>
        <p:nvPicPr>
          <p:cNvPr id="8" name="Рисунок 7" descr="1274121949_in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1484784"/>
            <a:ext cx="2928958" cy="4730298"/>
          </a:xfrm>
          <a:prstGeom prst="rect">
            <a:avLst/>
          </a:prstGeom>
        </p:spPr>
      </p:pic>
      <p:pic>
        <p:nvPicPr>
          <p:cNvPr id="13" name="Рисунок 12" descr="трав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3071810"/>
            <a:ext cx="2038347" cy="3071834"/>
          </a:xfrm>
          <a:prstGeom prst="rect">
            <a:avLst/>
          </a:prstGeom>
        </p:spPr>
      </p:pic>
      <p:pic>
        <p:nvPicPr>
          <p:cNvPr id="14" name="Рисунок 13" descr="0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1357298"/>
            <a:ext cx="2088232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зозул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2643182"/>
            <a:ext cx="2524125" cy="1928826"/>
          </a:xfrm>
          <a:prstGeom prst="rect">
            <a:avLst/>
          </a:prstGeom>
        </p:spPr>
      </p:pic>
      <p:pic>
        <p:nvPicPr>
          <p:cNvPr id="21" name="Содержимое 3" descr="Solove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643182"/>
            <a:ext cx="2786082" cy="1928826"/>
          </a:xfrm>
          <a:prstGeom prst="rect">
            <a:avLst/>
          </a:prstGeom>
        </p:spPr>
      </p:pic>
      <p:pic>
        <p:nvPicPr>
          <p:cNvPr id="20" name="Рисунок 19" descr="drizdspiv_holov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00034" y="2643182"/>
            <a:ext cx="2571768" cy="1928826"/>
          </a:xfrm>
          <a:prstGeom prst="rect">
            <a:avLst/>
          </a:prstGeom>
        </p:spPr>
      </p:pic>
      <p:pic>
        <p:nvPicPr>
          <p:cNvPr id="19" name="Рисунок 18" descr="стриж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285728"/>
            <a:ext cx="2786082" cy="1743075"/>
          </a:xfrm>
          <a:prstGeom prst="rect">
            <a:avLst/>
          </a:prstGeom>
        </p:spPr>
      </p:pic>
      <p:pic>
        <p:nvPicPr>
          <p:cNvPr id="18" name="Рисунок 17" descr="lastochka_dere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3214678" y="285728"/>
            <a:ext cx="2643206" cy="1785950"/>
          </a:xfrm>
          <a:prstGeom prst="rect">
            <a:avLst/>
          </a:prstGeom>
        </p:spPr>
      </p:pic>
      <p:pic>
        <p:nvPicPr>
          <p:cNvPr id="15" name="Содержимое 14" descr="жайворонок.jpg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500034" y="285728"/>
            <a:ext cx="2619375" cy="1743075"/>
          </a:xfrm>
        </p:spPr>
      </p:pic>
      <p:sp>
        <p:nvSpPr>
          <p:cNvPr id="17" name="Текст 16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8186766" cy="5840435"/>
          </a:xfrm>
        </p:spPr>
        <p:txBody>
          <a:bodyPr>
            <a:normAutofit fontScale="325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sz="5100" b="1" dirty="0" smtClean="0">
              <a:solidFill>
                <a:srgbClr val="C00000"/>
              </a:solidFill>
            </a:endParaRPr>
          </a:p>
          <a:p>
            <a:endParaRPr lang="uk-UA" sz="5100" b="1" dirty="0" smtClean="0">
              <a:solidFill>
                <a:srgbClr val="C00000"/>
              </a:solidFill>
            </a:endParaRPr>
          </a:p>
          <a:p>
            <a:endParaRPr lang="uk-UA" sz="5100" b="1" dirty="0" smtClean="0">
              <a:solidFill>
                <a:srgbClr val="C00000"/>
              </a:solidFill>
            </a:endParaRPr>
          </a:p>
          <a:p>
            <a:endParaRPr lang="uk-UA" sz="5100" b="1" dirty="0" smtClean="0">
              <a:solidFill>
                <a:srgbClr val="C00000"/>
              </a:solidFill>
            </a:endParaRPr>
          </a:p>
          <a:p>
            <a:endParaRPr lang="uk-UA" sz="5100" b="1" dirty="0" smtClean="0">
              <a:solidFill>
                <a:srgbClr val="C00000"/>
              </a:solidFill>
            </a:endParaRPr>
          </a:p>
          <a:p>
            <a:r>
              <a:rPr lang="uk-UA" sz="5100" b="1" dirty="0" smtClean="0">
                <a:solidFill>
                  <a:srgbClr val="C00000"/>
                </a:solidFill>
              </a:rPr>
              <a:t>жайворонок </a:t>
            </a:r>
            <a:r>
              <a:rPr lang="uk-UA" sz="2400" b="1" dirty="0" smtClean="0">
                <a:solidFill>
                  <a:srgbClr val="C00000"/>
                </a:solidFill>
              </a:rPr>
              <a:t>                                                                               </a:t>
            </a:r>
            <a:r>
              <a:rPr lang="uk-UA" sz="5100" b="1" dirty="0" smtClean="0">
                <a:solidFill>
                  <a:srgbClr val="C00000"/>
                </a:solidFill>
              </a:rPr>
              <a:t>ластівка                                                          стриж</a:t>
            </a: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sz="2400" b="1" dirty="0" smtClean="0">
                <a:solidFill>
                  <a:srgbClr val="C00000"/>
                </a:solidFill>
              </a:rPr>
              <a:t>     </a:t>
            </a: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sz="2400" b="1" dirty="0" smtClean="0">
                <a:solidFill>
                  <a:srgbClr val="C00000"/>
                </a:solidFill>
              </a:rPr>
              <a:t>                                    </a:t>
            </a: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sz="2400" b="1" dirty="0" smtClean="0">
                <a:solidFill>
                  <a:srgbClr val="C00000"/>
                </a:solidFill>
              </a:rPr>
              <a:t>  </a:t>
            </a: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sz="6500" b="1" dirty="0" smtClean="0">
                <a:solidFill>
                  <a:srgbClr val="C00000"/>
                </a:solidFill>
              </a:rPr>
              <a:t>дрізд                                        соловей                                        зозуля                                                                                                        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  </a:t>
            </a: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sz="2400" b="1" dirty="0" smtClean="0">
                <a:solidFill>
                  <a:srgbClr val="C00000"/>
                </a:solidFill>
              </a:rPr>
              <a:t>   </a:t>
            </a:r>
            <a:endParaRPr lang="uk-UA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28596" y="5857892"/>
            <a:ext cx="7929618" cy="566738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   Вивільга </a:t>
            </a:r>
            <a:r>
              <a:rPr lang="uk-UA" sz="3600" dirty="0" smtClean="0"/>
              <a:t>                           </a:t>
            </a:r>
            <a:r>
              <a:rPr lang="uk-UA" sz="3600" dirty="0" smtClean="0">
                <a:solidFill>
                  <a:srgbClr val="C00000"/>
                </a:solidFill>
              </a:rPr>
              <a:t>дика качка</a:t>
            </a:r>
            <a:endParaRPr lang="uk-UA" sz="3600" dirty="0">
              <a:solidFill>
                <a:srgbClr val="C00000"/>
              </a:solidFill>
            </a:endParaRPr>
          </a:p>
        </p:txBody>
      </p:sp>
      <p:pic>
        <p:nvPicPr>
          <p:cNvPr id="14" name="Рисунок 13" descr="лелек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683" r="7683"/>
          <a:stretch>
            <a:fillRect/>
          </a:stretch>
        </p:blipFill>
        <p:spPr>
          <a:xfrm>
            <a:off x="500034" y="285728"/>
            <a:ext cx="3571900" cy="2571768"/>
          </a:xfrm>
        </p:spPr>
      </p:pic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28596" y="2857496"/>
            <a:ext cx="8215370" cy="80486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лелека   </a:t>
            </a:r>
            <a:r>
              <a:rPr lang="uk-UA" sz="3600" dirty="0" smtClean="0">
                <a:solidFill>
                  <a:srgbClr val="C00000"/>
                </a:solidFill>
              </a:rPr>
              <a:t>                              </a:t>
            </a:r>
            <a:r>
              <a:rPr lang="uk-UA" sz="3600" b="1" dirty="0" smtClean="0">
                <a:solidFill>
                  <a:srgbClr val="C00000"/>
                </a:solidFill>
              </a:rPr>
              <a:t>шпак</a:t>
            </a:r>
            <a:endParaRPr lang="uk-UA" sz="3600" b="1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шпа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85728"/>
            <a:ext cx="4143404" cy="2571768"/>
          </a:xfrm>
          <a:prstGeom prst="rect">
            <a:avLst/>
          </a:prstGeom>
        </p:spPr>
      </p:pic>
      <p:pic>
        <p:nvPicPr>
          <p:cNvPr id="16" name="Рисунок 15" descr="вивільг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500438"/>
            <a:ext cx="3571900" cy="2381250"/>
          </a:xfrm>
          <a:prstGeom prst="rect">
            <a:avLst/>
          </a:prstGeom>
        </p:spPr>
      </p:pic>
      <p:pic>
        <p:nvPicPr>
          <p:cNvPr id="17" name="Рисунок 16" descr="дика кач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3500438"/>
            <a:ext cx="3929090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1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214942" y="285728"/>
            <a:ext cx="3381375" cy="2706687"/>
          </a:xfrm>
        </p:spPr>
      </p:pic>
      <p:pic>
        <p:nvPicPr>
          <p:cNvPr id="5" name="Рисунок 4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71472" y="285728"/>
            <a:ext cx="2304256" cy="2703364"/>
          </a:xfrm>
          <a:prstGeom prst="rect">
            <a:avLst/>
          </a:prstGeom>
        </p:spPr>
      </p:pic>
      <p:pic>
        <p:nvPicPr>
          <p:cNvPr id="7" name="Рисунок 6" descr="leb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140968"/>
            <a:ext cx="4291955" cy="3433564"/>
          </a:xfrm>
          <a:prstGeom prst="rect">
            <a:avLst/>
          </a:prstGeom>
        </p:spPr>
      </p:pic>
      <p:pic>
        <p:nvPicPr>
          <p:cNvPr id="9" name="Рисунок 8" descr="ho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3356992"/>
            <a:ext cx="3250035" cy="3059236"/>
          </a:xfrm>
          <a:prstGeom prst="rect">
            <a:avLst/>
          </a:prstGeom>
        </p:spPr>
      </p:pic>
      <p:sp>
        <p:nvSpPr>
          <p:cNvPr id="10" name="Текст 8"/>
          <p:cNvSpPr txBox="1">
            <a:spLocks/>
          </p:cNvSpPr>
          <p:nvPr/>
        </p:nvSpPr>
        <p:spPr>
          <a:xfrm>
            <a:off x="2627784" y="2708920"/>
            <a:ext cx="4040188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Лебідь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Дикі гуси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996952"/>
            <a:ext cx="3024336" cy="639762"/>
          </a:xfrm>
        </p:spPr>
        <p:txBody>
          <a:bodyPr>
            <a:noAutofit/>
          </a:bodyPr>
          <a:lstStyle/>
          <a:p>
            <a:pPr algn="just"/>
            <a:r>
              <a:rPr lang="uk-UA" sz="3200" b="0" dirty="0" smtClean="0">
                <a:latin typeface="Times New Roman" pitchFamily="18" charset="0"/>
                <a:cs typeface="Times New Roman" pitchFamily="18" charset="0"/>
              </a:rPr>
              <a:t>Прокладають маршрут через гори Гімалаї на висоті 8 тисяч метрів.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Everest_kalapatthar_crop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2" y="3573016"/>
            <a:ext cx="3600400" cy="2952328"/>
          </a:xfrm>
        </p:spPr>
      </p:pic>
      <p:pic>
        <p:nvPicPr>
          <p:cNvPr id="7" name="Picture 4" descr="C:\Users\Юра\Desktop\_DSC4162+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420888"/>
            <a:ext cx="4717916" cy="417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Багато птахів гине так і не долетівши до місця.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Туман</a:t>
            </a:r>
          </a:p>
          <a:p>
            <a:pPr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Телевізійні башти</a:t>
            </a:r>
          </a:p>
          <a:p>
            <a:pPr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Маяки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111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996952"/>
            <a:ext cx="4707530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137</Words>
  <Application>Microsoft Office PowerPoint</Application>
  <PresentationFormat>Экран (4:3)</PresentationFormat>
  <Paragraphs>75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Осілими – називають птахів, які постійно живуть в одній місцевості.   Вони живляться… </vt:lpstr>
      <vt:lpstr>              </vt:lpstr>
      <vt:lpstr>Перелітніми – називають   птахів, які влітку гніздяться в наших краях, а взимку відлітають у вирій. Вони живляться …</vt:lpstr>
      <vt:lpstr>Слайд 5</vt:lpstr>
      <vt:lpstr>   Вивільга                            дика качка</vt:lpstr>
      <vt:lpstr>Слайд 7</vt:lpstr>
      <vt:lpstr>Дикі гуси</vt:lpstr>
      <vt:lpstr> Багато птахів гине так і не долетівши до місця.</vt:lpstr>
      <vt:lpstr>Кочуючі – це птахи, які з’являються в наших краях у листопаді, а на весні відлітають до  місць постійного гніздування. Вони харчуються… </vt:lpstr>
      <vt:lpstr>      снігур                             шишкар</vt:lpstr>
      <vt:lpstr>Хто зайвий?</vt:lpstr>
      <vt:lpstr>Лелека</vt:lpstr>
      <vt:lpstr>Хто зайвий?</vt:lpstr>
      <vt:lpstr>Снігур</vt:lpstr>
      <vt:lpstr>Годівнички своїми руками</vt:lpstr>
      <vt:lpstr>  Ви - молодці!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Редактор</dc:creator>
  <cp:lastModifiedBy>Valera</cp:lastModifiedBy>
  <cp:revision>73</cp:revision>
  <dcterms:created xsi:type="dcterms:W3CDTF">2013-10-31T10:14:44Z</dcterms:created>
  <dcterms:modified xsi:type="dcterms:W3CDTF">2018-01-06T19:05:58Z</dcterms:modified>
</cp:coreProperties>
</file>