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2" r:id="rId5"/>
    <p:sldId id="265" r:id="rId6"/>
    <p:sldId id="261" r:id="rId7"/>
    <p:sldId id="264" r:id="rId8"/>
    <p:sldId id="263" r:id="rId9"/>
    <p:sldId id="269" r:id="rId10"/>
    <p:sldId id="270" r:id="rId11"/>
    <p:sldId id="272" r:id="rId12"/>
    <p:sldId id="268" r:id="rId13"/>
    <p:sldId id="273" r:id="rId14"/>
    <p:sldId id="274" r:id="rId15"/>
    <p:sldId id="271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озділ за промовчанням" id="{FCE92888-E3F5-45D5-83C9-24DA12E2029D}">
          <p14:sldIdLst>
            <p14:sldId id="256"/>
            <p14:sldId id="259"/>
            <p14:sldId id="258"/>
            <p14:sldId id="262"/>
            <p14:sldId id="265"/>
          </p14:sldIdLst>
        </p14:section>
        <p14:section name="Розділ без заголовка" id="{D231C4E5-467B-4D10-8C4A-9782E5562E2C}">
          <p14:sldIdLst>
            <p14:sldId id="261"/>
            <p14:sldId id="264"/>
            <p14:sldId id="263"/>
            <p14:sldId id="269"/>
            <p14:sldId id="270"/>
            <p14:sldId id="272"/>
            <p14:sldId id="268"/>
            <p14:sldId id="273"/>
            <p14:sldId id="274"/>
            <p14:sldId id="271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ітлий стиль 2 –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Без стилю та сітки таблиці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>
                <a:alpha val="8900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3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7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 rot="5400000">
            <a:off x="-2428887" y="2428883"/>
            <a:ext cx="6858003" cy="20002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188640"/>
            <a:ext cx="5144046" cy="59933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i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Шосте</a:t>
            </a:r>
            <a:r>
              <a:rPr lang="ru-RU" sz="2800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2800" i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грудня</a:t>
            </a:r>
            <a:endParaRPr lang="ru-RU" sz="2800" i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240" y="773616"/>
            <a:ext cx="4532687" cy="3399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DSC004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9757" y="3645024"/>
            <a:ext cx="4704540" cy="3019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/>
              <p:cNvSpPr>
                <a:spLocks noGrp="1"/>
              </p:cNvSpPr>
              <p:nvPr>
                <p:ph idx="1"/>
              </p:nvPr>
            </p:nvSpPr>
            <p:spPr>
              <a:xfrm>
                <a:off x="860859" y="1285852"/>
                <a:ext cx="8115616" cy="486891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Знайти координати точки </a:t>
                </a:r>
                <a:r>
                  <a:rPr lang="en-US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M</a:t>
                </a: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, якщо вектори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𝐿𝑀</m:t>
                        </m:r>
                      </m:e>
                    </m:acc>
                    <m:r>
                      <a:rPr lang="uk-UA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і </m:t>
                    </m:r>
                  </m:oMath>
                </a14:m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𝐿𝑍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ru-RU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–</a:t>
                </a:r>
                <a:r>
                  <a:rPr lang="uk-UA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колінеарні</a:t>
                </a: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, причому </a:t>
                </a:r>
                <a:r>
                  <a:rPr lang="en-US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L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(0; 0</a:t>
                </a:r>
                <a:r>
                  <a:rPr lang="ru-RU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),</a:t>
                </a:r>
                <a:r>
                  <a:rPr lang="en-US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Z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(7</a:t>
                </a:r>
                <a:r>
                  <a:rPr lang="ru-RU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;</a:t>
                </a:r>
                <a:r>
                  <a:rPr lang="en-US" dirty="0" smtClean="0">
                    <a:solidFill>
                      <a:srgbClr val="002060"/>
                    </a:solidFill>
                    <a:latin typeface="Georgia" panose="02040502050405020303" pitchFamily="18" charset="0"/>
                    <a:sym typeface="Symbol" panose="05050102010706020507" pitchFamily="18" charset="2"/>
                  </a:rPr>
                  <a:t>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4), </a:t>
                </a:r>
                <a:r>
                  <a:rPr lang="en-US" dirty="0">
                    <a:solidFill>
                      <a:srgbClr val="002060"/>
                    </a:solidFill>
                    <a:latin typeface="Georgia" panose="02040502050405020303" pitchFamily="18" charset="0"/>
                    <a:sym typeface="Symbol" panose="05050102010706020507" pitchFamily="18" charset="2"/>
                  </a:rPr>
                  <a:t>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 =-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uk-UA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.</a:t>
                </a:r>
              </a:p>
              <a:p>
                <a:pPr marL="0" indent="0">
                  <a:buNone/>
                </a:pPr>
                <a:r>
                  <a:rPr lang="uk-UA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Знайдіть </a:t>
                </a: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модуль </a:t>
                </a:r>
                <a:r>
                  <a:rPr lang="uk-UA" dirty="0" err="1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вектора</a:t>
                </a: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𝐿𝑀</m:t>
                        </m:r>
                      </m:e>
                    </m:acc>
                  </m:oMath>
                </a14:m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. </a:t>
                </a:r>
              </a:p>
              <a:p>
                <a:pPr marL="0" indent="0">
                  <a:buNone/>
                </a:pPr>
                <a:endParaRPr lang="uk-UA" dirty="0"/>
              </a:p>
            </p:txBody>
          </p:sp>
        </mc:Choice>
        <mc:Fallback xmlns="">
          <p:sp>
            <p:nvSpPr>
              <p:cNvPr id="3" name="Місце для вмісту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60859" y="1285852"/>
                <a:ext cx="8115616" cy="4868911"/>
              </a:xfrm>
              <a:blipFill rotWithShape="0">
                <a:blip r:embed="rId2"/>
                <a:stretch>
                  <a:fillRect l="-1877" t="-150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Группа 13"/>
          <p:cNvGrpSpPr/>
          <p:nvPr/>
        </p:nvGrpSpPr>
        <p:grpSpPr>
          <a:xfrm>
            <a:off x="-11174" y="4221088"/>
            <a:ext cx="3598050" cy="2740826"/>
            <a:chOff x="152400" y="4269574"/>
            <a:chExt cx="3598050" cy="2740826"/>
          </a:xfrm>
        </p:grpSpPr>
        <p:pic>
          <p:nvPicPr>
            <p:cNvPr id="5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3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6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3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933" y="142852"/>
            <a:ext cx="1431733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137857"/>
            <a:ext cx="3612387" cy="2468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104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83567" y="692696"/>
            <a:ext cx="8435243" cy="525090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sz="3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Під час козацьких воєн </a:t>
            </a:r>
            <a:r>
              <a:rPr lang="uk-UA" sz="34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судововишнянці</a:t>
            </a:r>
            <a:r>
              <a:rPr lang="uk-UA" sz="3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, об</a:t>
            </a:r>
            <a:r>
              <a:rPr lang="en-US" sz="3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’</a:t>
            </a:r>
            <a:r>
              <a:rPr lang="uk-UA" sz="3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єднавшись із жителями сусідніх сіл, розгромили панський маєток.</a:t>
            </a:r>
          </a:p>
          <a:p>
            <a:pPr marL="0" indent="0">
              <a:buNone/>
            </a:pPr>
            <a:endParaRPr lang="uk-UA" sz="1600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3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У радянські часи родовий маєток Марсів, датований </a:t>
            </a:r>
            <a:r>
              <a:rPr lang="en-US" sz="3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XVIII-XX </a:t>
            </a:r>
            <a:r>
              <a:rPr lang="uk-UA" sz="3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століттями, був переобладнаний у гуртожиток.</a:t>
            </a:r>
            <a:endParaRPr lang="uk-UA" sz="34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grpSp>
        <p:nvGrpSpPr>
          <p:cNvPr id="4" name="Группа 13"/>
          <p:cNvGrpSpPr/>
          <p:nvPr/>
        </p:nvGrpSpPr>
        <p:grpSpPr>
          <a:xfrm>
            <a:off x="-11174" y="4221088"/>
            <a:ext cx="3598050" cy="2740826"/>
            <a:chOff x="152400" y="4269574"/>
            <a:chExt cx="3598050" cy="2740826"/>
          </a:xfrm>
        </p:grpSpPr>
        <p:pic>
          <p:nvPicPr>
            <p:cNvPr id="5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6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pic>
        <p:nvPicPr>
          <p:cNvPr id="10" name="Місце для вмісту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673" y="120663"/>
            <a:ext cx="1625138" cy="1084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356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70982"/>
            <a:ext cx="8579296" cy="961874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Домашнє</a:t>
            </a:r>
            <a:r>
              <a:rPr lang="ru-RU" sz="4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 </a:t>
            </a:r>
            <a:r>
              <a:rPr lang="ru-RU" sz="4800" b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завдання</a:t>
            </a:r>
            <a:endParaRPr lang="ru-RU" sz="4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16" name="Місце для вмісту 15"/>
          <p:cNvSpPr>
            <a:spLocks noGrp="1"/>
          </p:cNvSpPr>
          <p:nvPr>
            <p:ph idx="1"/>
          </p:nvPr>
        </p:nvSpPr>
        <p:spPr>
          <a:xfrm>
            <a:off x="107505" y="3179541"/>
            <a:ext cx="8882332" cy="732267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Виконати завдання 5,6 з картки учня</a:t>
            </a:r>
          </a:p>
          <a:p>
            <a:pPr marL="0" indent="0">
              <a:buNone/>
            </a:pPr>
            <a:endParaRPr lang="uk-UA" dirty="0"/>
          </a:p>
        </p:txBody>
      </p:sp>
      <p:grpSp>
        <p:nvGrpSpPr>
          <p:cNvPr id="10" name="Групувати 9"/>
          <p:cNvGrpSpPr/>
          <p:nvPr/>
        </p:nvGrpSpPr>
        <p:grpSpPr>
          <a:xfrm>
            <a:off x="0" y="4117174"/>
            <a:ext cx="3598050" cy="2740826"/>
            <a:chOff x="0" y="4117174"/>
            <a:chExt cx="3598050" cy="2740826"/>
          </a:xfrm>
        </p:grpSpPr>
        <p:pic>
          <p:nvPicPr>
            <p:cNvPr id="2052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784922" y="49020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1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857224" y="56870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grpSp>
        <p:nvGrpSpPr>
          <p:cNvPr id="14" name="Группа 13"/>
          <p:cNvGrpSpPr/>
          <p:nvPr/>
        </p:nvGrpSpPr>
        <p:grpSpPr>
          <a:xfrm rot="10800000">
            <a:off x="5607811" y="0"/>
            <a:ext cx="3598050" cy="2740826"/>
            <a:chOff x="152400" y="4269574"/>
            <a:chExt cx="3598050" cy="2740826"/>
          </a:xfrm>
        </p:grpSpPr>
        <p:pic>
          <p:nvPicPr>
            <p:cNvPr id="12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3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628800"/>
            <a:ext cx="1493208" cy="1694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024" y="4518020"/>
            <a:ext cx="2401613" cy="1939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934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980728"/>
            <a:ext cx="8579296" cy="1080120"/>
          </a:xfrm>
        </p:spPr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Прочитайте анаграму</a:t>
            </a:r>
            <a:endParaRPr lang="uk-UA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27340" y="2060848"/>
            <a:ext cx="7559460" cy="4065315"/>
          </a:xfrm>
        </p:spPr>
        <p:txBody>
          <a:bodyPr/>
          <a:lstStyle/>
          <a:p>
            <a:pPr marL="0" indent="0">
              <a:buNone/>
            </a:pP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Ан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ціроу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ливацюпра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,</a:t>
            </a:r>
          </a:p>
          <a:p>
            <a:pPr marL="0" indent="0">
              <a:buNone/>
            </a:pP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Кимаз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й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кевроти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личавив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,</a:t>
            </a:r>
          </a:p>
          <a:p>
            <a:pPr marL="0" indent="0">
              <a:buNone/>
            </a:pP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Нянечер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литачи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,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мисех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ливасури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,</a:t>
            </a:r>
          </a:p>
          <a:p>
            <a:pPr marL="0" indent="0">
              <a:buNone/>
            </a:pP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Ун</a:t>
            </a:r>
            <a:r>
              <a:rPr lang="en-US" dirty="0" smtClean="0">
                <a:solidFill>
                  <a:srgbClr val="002060"/>
                </a:solidFill>
                <a:latin typeface="Georgia" panose="02040502050405020303" pitchFamily="18" charset="0"/>
              </a:rPr>
              <a:t>,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а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рийбод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татльрезу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</a:p>
          <a:p>
            <a:pPr marL="0" indent="0">
              <a:buNone/>
            </a:pP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Ан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нійльтронок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етйуборпс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затькапо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! </a:t>
            </a:r>
          </a:p>
        </p:txBody>
      </p:sp>
      <p:grpSp>
        <p:nvGrpSpPr>
          <p:cNvPr id="4" name="Группа 13"/>
          <p:cNvGrpSpPr/>
          <p:nvPr/>
        </p:nvGrpSpPr>
        <p:grpSpPr>
          <a:xfrm rot="10800000">
            <a:off x="5607811" y="0"/>
            <a:ext cx="3598050" cy="2740826"/>
            <a:chOff x="152400" y="4269574"/>
            <a:chExt cx="3598050" cy="2740826"/>
          </a:xfrm>
        </p:grpSpPr>
        <p:pic>
          <p:nvPicPr>
            <p:cNvPr id="5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6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grpSp>
        <p:nvGrpSpPr>
          <p:cNvPr id="7" name="Группа 13"/>
          <p:cNvGrpSpPr/>
          <p:nvPr/>
        </p:nvGrpSpPr>
        <p:grpSpPr>
          <a:xfrm>
            <a:off x="-43642" y="4139749"/>
            <a:ext cx="3598050" cy="2740826"/>
            <a:chOff x="152400" y="4269574"/>
            <a:chExt cx="3598050" cy="2740826"/>
          </a:xfrm>
        </p:grpSpPr>
        <p:pic>
          <p:nvPicPr>
            <p:cNvPr id="8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9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</p:spTree>
    <p:extLst>
      <p:ext uri="{BB962C8B-B14F-4D97-AF65-F5344CB8AC3E}">
        <p14:creationId xmlns:p14="http://schemas.microsoft.com/office/powerpoint/2010/main" val="27795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/>
          <a:lstStyle/>
          <a:p>
            <a:pPr algn="l"/>
            <a:r>
              <a:rPr lang="uk-UA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Прочитайте анаграму</a:t>
            </a:r>
            <a:endParaRPr lang="uk-UA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259632" y="2132856"/>
            <a:ext cx="7427168" cy="3993307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 </a:t>
            </a:r>
            <a:r>
              <a:rPr lang="uk-UA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уроці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працювали,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Замки </a:t>
            </a:r>
            <a:r>
              <a:rPr lang="uk-UA" dirty="0">
                <a:solidFill>
                  <a:srgbClr val="002060"/>
                </a:solidFill>
                <a:latin typeface="Georgia" panose="02040502050405020303" pitchFamily="18" charset="0"/>
              </a:rPr>
              <a:t>й вектори 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вивчали,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Речення читали, схеми рисували.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Ну</a:t>
            </a:r>
            <a:r>
              <a:rPr lang="en-US" dirty="0" smtClean="0">
                <a:solidFill>
                  <a:srgbClr val="002060"/>
                </a:solidFill>
                <a:latin typeface="Georgia" panose="02040502050405020303" pitchFamily="18" charset="0"/>
              </a:rPr>
              <a:t>,</a:t>
            </a: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а добрий результат 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 контрольній спробуйте показати!</a:t>
            </a:r>
          </a:p>
          <a:p>
            <a:endParaRPr lang="uk-UA" dirty="0"/>
          </a:p>
        </p:txBody>
      </p:sp>
      <p:grpSp>
        <p:nvGrpSpPr>
          <p:cNvPr id="4" name="Группа 13"/>
          <p:cNvGrpSpPr/>
          <p:nvPr/>
        </p:nvGrpSpPr>
        <p:grpSpPr>
          <a:xfrm rot="10800000">
            <a:off x="5607811" y="0"/>
            <a:ext cx="3598050" cy="2740826"/>
            <a:chOff x="152400" y="4269574"/>
            <a:chExt cx="3598050" cy="2740826"/>
          </a:xfrm>
        </p:grpSpPr>
        <p:pic>
          <p:nvPicPr>
            <p:cNvPr id="5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6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grpSp>
        <p:nvGrpSpPr>
          <p:cNvPr id="7" name="Группа 13"/>
          <p:cNvGrpSpPr/>
          <p:nvPr/>
        </p:nvGrpSpPr>
        <p:grpSpPr>
          <a:xfrm>
            <a:off x="0" y="4117174"/>
            <a:ext cx="3598050" cy="2740826"/>
            <a:chOff x="152400" y="4269574"/>
            <a:chExt cx="3598050" cy="2740826"/>
          </a:xfrm>
        </p:grpSpPr>
        <p:pic>
          <p:nvPicPr>
            <p:cNvPr id="8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9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</p:spTree>
    <p:extLst>
      <p:ext uri="{BB962C8B-B14F-4D97-AF65-F5344CB8AC3E}">
        <p14:creationId xmlns:p14="http://schemas.microsoft.com/office/powerpoint/2010/main" val="33653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увати 9"/>
          <p:cNvGrpSpPr/>
          <p:nvPr/>
        </p:nvGrpSpPr>
        <p:grpSpPr>
          <a:xfrm>
            <a:off x="0" y="4117174"/>
            <a:ext cx="3598050" cy="2740826"/>
            <a:chOff x="0" y="4117174"/>
            <a:chExt cx="3598050" cy="2740826"/>
          </a:xfrm>
        </p:grpSpPr>
        <p:pic>
          <p:nvPicPr>
            <p:cNvPr id="2052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784922" y="49020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1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857224" y="56870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grpSp>
        <p:nvGrpSpPr>
          <p:cNvPr id="14" name="Группа 13"/>
          <p:cNvGrpSpPr/>
          <p:nvPr/>
        </p:nvGrpSpPr>
        <p:grpSpPr>
          <a:xfrm rot="10800000">
            <a:off x="5607811" y="0"/>
            <a:ext cx="3598050" cy="2740826"/>
            <a:chOff x="152400" y="4269574"/>
            <a:chExt cx="3598050" cy="2740826"/>
          </a:xfrm>
        </p:grpSpPr>
        <p:pic>
          <p:nvPicPr>
            <p:cNvPr id="12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3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7"/>
            <a:ext cx="2635587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444064"/>
            <a:ext cx="4188168" cy="2167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048" y="2450299"/>
            <a:ext cx="333375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кутник 14"/>
          <p:cNvSpPr/>
          <p:nvPr/>
        </p:nvSpPr>
        <p:spPr>
          <a:xfrm>
            <a:off x="2761436" y="1292459"/>
            <a:ext cx="5692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6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Дякуємо за урок</a:t>
            </a:r>
            <a:endParaRPr lang="uk-UA" sz="46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30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увати 9"/>
          <p:cNvGrpSpPr/>
          <p:nvPr/>
        </p:nvGrpSpPr>
        <p:grpSpPr>
          <a:xfrm>
            <a:off x="0" y="4117174"/>
            <a:ext cx="3598050" cy="2740826"/>
            <a:chOff x="0" y="4117174"/>
            <a:chExt cx="3598050" cy="2740826"/>
          </a:xfrm>
        </p:grpSpPr>
        <p:pic>
          <p:nvPicPr>
            <p:cNvPr id="2052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784922" y="49020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1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857224" y="56870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grpSp>
        <p:nvGrpSpPr>
          <p:cNvPr id="14" name="Группа 13"/>
          <p:cNvGrpSpPr/>
          <p:nvPr/>
        </p:nvGrpSpPr>
        <p:grpSpPr>
          <a:xfrm rot="10800000">
            <a:off x="5607811" y="0"/>
            <a:ext cx="3598050" cy="2740826"/>
            <a:chOff x="152400" y="4269574"/>
            <a:chExt cx="3598050" cy="2740826"/>
          </a:xfrm>
        </p:grpSpPr>
        <p:pic>
          <p:nvPicPr>
            <p:cNvPr id="12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3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6712"/>
            <a:ext cx="8235303" cy="5242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902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6903491"/>
              </p:ext>
            </p:extLst>
          </p:nvPr>
        </p:nvGraphicFramePr>
        <p:xfrm>
          <a:off x="107504" y="1170978"/>
          <a:ext cx="8856984" cy="52215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56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Що таке вектор?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Які речення називаються СПР?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Які розділові знаки треба ставити між частинами СПР?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Які вектори називаються рівними?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Що таке модуль </a:t>
                      </a:r>
                      <a:r>
                        <a:rPr lang="uk-UA" sz="2000" b="1" kern="1200" dirty="0" err="1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вектора</a:t>
                      </a:r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На яке запитання відповідає підрядна означальна частина?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Які вектори називаються колінеарними?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Що є сумою двох векторів?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На яке запитання відповідає підрядна з’ясувальна частина?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Що є скалярним добутком двох векторів?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 визначити, чи є вектори перпендикулярними?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Яке речення називається складним?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Чим приєднується підрядна частина до головної?</a:t>
                      </a:r>
                      <a:endParaRPr lang="uk-UA" sz="2000" b="1" dirty="0" smtClean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5" name="Групувати 4"/>
          <p:cNvGrpSpPr/>
          <p:nvPr/>
        </p:nvGrpSpPr>
        <p:grpSpPr>
          <a:xfrm>
            <a:off x="0" y="0"/>
            <a:ext cx="9143999" cy="1170982"/>
            <a:chOff x="-35151" y="-99392"/>
            <a:chExt cx="8860145" cy="1170982"/>
          </a:xfrm>
        </p:grpSpPr>
        <p:pic>
          <p:nvPicPr>
            <p:cNvPr id="13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>
              <a:off x="-35151" y="-99392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5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>
              <a:off x="4570639" y="-99392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6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>
              <a:off x="2267744" y="-99392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7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>
              <a:off x="6084168" y="-99392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</p:spTree>
    <p:extLst>
      <p:ext uri="{BB962C8B-B14F-4D97-AF65-F5344CB8AC3E}">
        <p14:creationId xmlns:p14="http://schemas.microsoft.com/office/powerpoint/2010/main" val="75750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5227479"/>
              </p:ext>
            </p:extLst>
          </p:nvPr>
        </p:nvGraphicFramePr>
        <p:xfrm>
          <a:off x="107504" y="1170978"/>
          <a:ext cx="8928992" cy="52215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69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Що таке вектор?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З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Які речення називаються СПР?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О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Які розділові знаки треба ставити між частинами СПР?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Л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Які вектори називаються рівними?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О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Що таке модуль </a:t>
                      </a:r>
                      <a:r>
                        <a:rPr lang="uk-UA" sz="2000" b="1" kern="1200" dirty="0" err="1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вектора</a:t>
                      </a:r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Т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На яке запитання відповідає підрядна означальна частина?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А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Які вектори називаються колінеарними?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П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Що є сумою двох векторів?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І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На яке запитання відповідає підрядна з’ясувальна частина?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Д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Що є скалярним добутком двох векторів?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К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 визначити, чи є вектори перпендикулярними?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О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lvl="0"/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Яке речення називається складним?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В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01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kern="1200" dirty="0" smtClean="0">
                          <a:solidFill>
                            <a:srgbClr val="002060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Чим приєднується підрядна частина до головної?</a:t>
                      </a:r>
                      <a:endParaRPr lang="uk-UA" sz="2000" b="1" dirty="0" smtClean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А</a:t>
                      </a:r>
                      <a:endParaRPr lang="uk-UA" sz="2000" b="1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5" name="Групувати 4"/>
          <p:cNvGrpSpPr/>
          <p:nvPr/>
        </p:nvGrpSpPr>
        <p:grpSpPr>
          <a:xfrm>
            <a:off x="0" y="0"/>
            <a:ext cx="9143999" cy="1170982"/>
            <a:chOff x="-35151" y="-99392"/>
            <a:chExt cx="8860145" cy="1170982"/>
          </a:xfrm>
        </p:grpSpPr>
        <p:pic>
          <p:nvPicPr>
            <p:cNvPr id="13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>
              <a:off x="-35151" y="-99392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5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>
              <a:off x="4570639" y="-99392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6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>
              <a:off x="2267744" y="-99392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7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>
              <a:off x="6084168" y="-99392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</p:spTree>
    <p:extLst>
      <p:ext uri="{BB962C8B-B14F-4D97-AF65-F5344CB8AC3E}">
        <p14:creationId xmlns:p14="http://schemas.microsoft.com/office/powerpoint/2010/main" val="258833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Содержимое 5"/>
              <p:cNvSpPr>
                <a:spLocks noGrp="1"/>
              </p:cNvSpPr>
              <p:nvPr>
                <p:ph idx="1"/>
              </p:nvPr>
            </p:nvSpPr>
            <p:spPr>
              <a:xfrm>
                <a:off x="539553" y="1571613"/>
                <a:ext cx="8215454" cy="4071966"/>
              </a:xfrm>
            </p:spPr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rabicPeriod"/>
                </a:pPr>
                <a:r>
                  <a:rPr lang="uk-UA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Знайдіть координати і модуль </a:t>
                </a:r>
                <a:r>
                  <a:rPr lang="uk-UA" dirty="0" err="1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вектора</a:t>
                </a: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𝐿𝑂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, </a:t>
                </a:r>
                <a:r>
                  <a:rPr lang="ru-RU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де </a:t>
                </a:r>
                <a:r>
                  <a:rPr lang="en-US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L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(0; 0); </a:t>
                </a:r>
                <a:r>
                  <a:rPr lang="en-US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O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(7; 5</a:t>
                </a:r>
                <a:r>
                  <a:rPr lang="ru-RU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).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Знайдіть координати і модуль </a:t>
                </a:r>
                <a:r>
                  <a:rPr lang="uk-UA" dirty="0" err="1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вектора</a:t>
                </a: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, де </a:t>
                </a:r>
                <a:r>
                  <a:rPr lang="en-US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L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(0; 0); </a:t>
                </a:r>
                <a:r>
                  <a:rPr lang="en-US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Z</a:t>
                </a:r>
                <a:r>
                  <a:rPr lang="ru-RU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(</a:t>
                </a:r>
                <a:r>
                  <a:rPr lang="en-US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8</a:t>
                </a:r>
                <a:r>
                  <a:rPr lang="ru-RU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; 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5).</a:t>
                </a:r>
                <a:endParaRPr lang="uk-UA" dirty="0">
                  <a:solidFill>
                    <a:srgbClr val="002060"/>
                  </a:solidFill>
                  <a:latin typeface="Georgia" panose="02040502050405020303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Знайдіть координати і модуль </a:t>
                </a:r>
                <a:r>
                  <a:rPr lang="uk-UA" dirty="0" err="1">
                    <a:solidFill>
                      <a:srgbClr val="002060"/>
                    </a:solidFill>
                    <a:latin typeface="Georgia" panose="02040502050405020303" pitchFamily="18" charset="0"/>
                  </a:rPr>
                  <a:t>вектора</a:t>
                </a:r>
                <a:r>
                  <a:rPr lang="uk-UA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uk-UA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, де </a:t>
                </a:r>
                <a:r>
                  <a:rPr lang="en-US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L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(0; 0); </a:t>
                </a:r>
                <a:r>
                  <a:rPr lang="en-US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O</a:t>
                </a:r>
                <a:r>
                  <a:rPr lang="ru-RU" dirty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(7; </a:t>
                </a:r>
                <a:r>
                  <a:rPr lang="en-US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-4</a:t>
                </a:r>
                <a:r>
                  <a:rPr lang="ru-RU" dirty="0" smtClean="0">
                    <a:solidFill>
                      <a:srgbClr val="002060"/>
                    </a:solidFill>
                    <a:latin typeface="Georgia" panose="02040502050405020303" pitchFamily="18" charset="0"/>
                  </a:rPr>
                  <a:t>).</a:t>
                </a:r>
                <a:endParaRPr lang="uk-UA" dirty="0">
                  <a:solidFill>
                    <a:srgbClr val="002060"/>
                  </a:solidFill>
                  <a:latin typeface="Georgia" panose="02040502050405020303" pitchFamily="18" charset="0"/>
                </a:endParaRPr>
              </a:p>
              <a:p>
                <a:pPr marL="0" indent="0">
                  <a:buNone/>
                </a:pPr>
                <a:endParaRPr lang="uk-UA" dirty="0" smtClean="0"/>
              </a:p>
              <a:p>
                <a:pPr marL="0" indent="0">
                  <a:buNone/>
                </a:pPr>
                <a:r>
                  <a:rPr lang="uk-UA" dirty="0" smtClean="0"/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6" name="Содержимое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3" y="1571613"/>
                <a:ext cx="8215454" cy="4071966"/>
              </a:xfrm>
              <a:blipFill rotWithShape="0">
                <a:blip r:embed="rId2"/>
                <a:stretch>
                  <a:fillRect l="-1633" t="-1647" r="-274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6200000">
            <a:off x="-784922" y="4902096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0800000">
            <a:off x="857224" y="5687018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16632"/>
            <a:ext cx="1590719" cy="1269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001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Місце для вмісту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44360020"/>
                  </p:ext>
                </p:extLst>
              </p:nvPr>
            </p:nvGraphicFramePr>
            <p:xfrm>
              <a:off x="251520" y="1571624"/>
              <a:ext cx="8568953" cy="22894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000333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2784310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2784310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</a:tblGrid>
                  <a:tr h="7625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Картка 1</a:t>
                          </a:r>
                          <a:endParaRPr lang="uk-UA" sz="3600" b="1" dirty="0">
                            <a:solidFill>
                              <a:srgbClr val="002060"/>
                            </a:solidFill>
                            <a:latin typeface="Georgia" panose="02040502050405020303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⃗"/>
                                    <m:ctrlPr>
                                      <a:rPr lang="uk-UA" sz="3600" b="1" i="1" kern="12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uk-UA" sz="3600" b="1" i="1" kern="120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𝐋𝐎</m:t>
                                    </m:r>
                                  </m:e>
                                </m:acc>
                                <m:r>
                                  <a:rPr lang="uk-UA" sz="3600" b="1" kern="1200">
                                    <a:solidFill>
                                      <a:srgbClr val="00206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 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uk-UA" sz="3600" b="1" i="1" kern="120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uk-UA" sz="3600" b="1" i="1" kern="120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𝟕𝟒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uk-UA" sz="3600" b="1" kern="1200" dirty="0">
                            <a:solidFill>
                              <a:srgbClr val="002060"/>
                            </a:solidFill>
                            <a:effectLst/>
                            <a:latin typeface="Georgia" panose="02040502050405020303" pitchFamily="18" charset="0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err="1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Олесько</a:t>
                          </a:r>
                          <a:endParaRPr lang="uk-UA" sz="3600" b="1" dirty="0">
                            <a:solidFill>
                              <a:srgbClr val="002060"/>
                            </a:solidFill>
                            <a:latin typeface="Georgia" panose="02040502050405020303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759074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3600" b="1" dirty="0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Картка 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⃗"/>
                                    <m:ctrlPr>
                                      <a:rPr lang="uk-UA" sz="3600" b="1" i="1" kern="12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uk-UA" sz="3600" b="1" i="1" kern="120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𝐋</m:t>
                                    </m:r>
                                    <m:r>
                                      <a:rPr lang="en-US" sz="3600" b="1" i="1" kern="12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</m:acc>
                                <m:r>
                                  <a:rPr lang="uk-UA" sz="3600" b="1" kern="1200">
                                    <a:solidFill>
                                      <a:srgbClr val="00206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 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uk-UA" sz="3600" b="1" i="1" kern="120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3600" b="1" i="1" kern="12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𝟖𝟗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uk-UA" sz="3600" b="1" kern="1200" dirty="0">
                            <a:solidFill>
                              <a:srgbClr val="002060"/>
                            </a:solidFill>
                            <a:effectLst/>
                            <a:latin typeface="Georgia" panose="02040502050405020303" pitchFamily="18" charset="0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err="1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Підгірці</a:t>
                          </a:r>
                          <a:endParaRPr lang="uk-UA" sz="3600" b="1" dirty="0">
                            <a:solidFill>
                              <a:srgbClr val="002060"/>
                            </a:solidFill>
                            <a:latin typeface="Georgia" panose="02040502050405020303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767771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3600" b="1" dirty="0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Картка 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⃗"/>
                                    <m:ctrlPr>
                                      <a:rPr lang="uk-UA" sz="3600" b="1" i="1" kern="12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uk-UA" sz="3600" b="1" i="1" kern="120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𝐋</m:t>
                                    </m:r>
                                    <m:r>
                                      <a:rPr lang="en-US" sz="3600" b="1" i="1" kern="12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𝐙</m:t>
                                    </m:r>
                                  </m:e>
                                </m:acc>
                                <m:r>
                                  <a:rPr lang="uk-UA" sz="3600" b="1" kern="1200">
                                    <a:solidFill>
                                      <a:srgbClr val="00206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 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uk-UA" sz="3600" b="1" i="1" kern="120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3600" b="1" i="1" kern="12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𝟔𝟓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uk-UA" sz="3600" b="1" kern="1200" dirty="0">
                            <a:solidFill>
                              <a:srgbClr val="002060"/>
                            </a:solidFill>
                            <a:effectLst/>
                            <a:latin typeface="Georgia" panose="02040502050405020303" pitchFamily="18" charset="0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Золочів</a:t>
                          </a:r>
                          <a:endParaRPr lang="uk-UA" sz="3600" b="1" dirty="0">
                            <a:solidFill>
                              <a:srgbClr val="002060"/>
                            </a:solidFill>
                            <a:latin typeface="Georgia" panose="02040502050405020303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Місце для вмісту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44360020"/>
                  </p:ext>
                </p:extLst>
              </p:nvPr>
            </p:nvGraphicFramePr>
            <p:xfrm>
              <a:off x="251520" y="1571624"/>
              <a:ext cx="8568953" cy="22894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000333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0"/>
                        </a:ext>
                      </a:extLst>
                    </a:gridCol>
                    <a:gridCol w="278431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1"/>
                        </a:ext>
                      </a:extLst>
                    </a:gridCol>
                    <a:gridCol w="278431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2"/>
                        </a:ext>
                      </a:extLst>
                    </a:gridCol>
                  </a:tblGrid>
                  <a:tr h="7625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Картка 1</a:t>
                          </a:r>
                          <a:endParaRPr lang="uk-UA" sz="3600" b="1" dirty="0">
                            <a:solidFill>
                              <a:srgbClr val="002060"/>
                            </a:solidFill>
                            <a:latin typeface="Georgia" panose="02040502050405020303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7877" t="-11905" r="-100656" b="-21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err="1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Олесько</a:t>
                          </a:r>
                          <a:endParaRPr lang="uk-UA" sz="3600" b="1" dirty="0">
                            <a:solidFill>
                              <a:srgbClr val="002060"/>
                            </a:solidFill>
                            <a:latin typeface="Georgia" panose="02040502050405020303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0"/>
                      </a:ext>
                    </a:extLst>
                  </a:tr>
                  <a:tr h="759074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3600" b="1" dirty="0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Картка 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7877" t="-112800" r="-100656" b="-113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err="1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Підгірці</a:t>
                          </a:r>
                          <a:endParaRPr lang="uk-UA" sz="3600" b="1" dirty="0">
                            <a:solidFill>
                              <a:srgbClr val="002060"/>
                            </a:solidFill>
                            <a:latin typeface="Georgia" panose="02040502050405020303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1"/>
                      </a:ext>
                    </a:extLst>
                  </a:tr>
                  <a:tr h="767771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3600" b="1" dirty="0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Картка 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7877" t="-211111" r="-100656" b="-126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smtClean="0">
                              <a:solidFill>
                                <a:srgbClr val="002060"/>
                              </a:solidFill>
                              <a:latin typeface="Georgia" panose="02040502050405020303" pitchFamily="18" charset="0"/>
                            </a:rPr>
                            <a:t>Золочів</a:t>
                          </a:r>
                          <a:endParaRPr lang="uk-UA" sz="3600" b="1" dirty="0">
                            <a:solidFill>
                              <a:srgbClr val="002060"/>
                            </a:solidFill>
                            <a:latin typeface="Georgia" panose="02040502050405020303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052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6200000">
            <a:off x="-784922" y="4902096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0800000">
            <a:off x="857224" y="5687018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0"/>
            <a:ext cx="1590719" cy="1269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127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увати 7"/>
          <p:cNvGrpSpPr/>
          <p:nvPr/>
        </p:nvGrpSpPr>
        <p:grpSpPr>
          <a:xfrm>
            <a:off x="0" y="4117174"/>
            <a:ext cx="3598050" cy="2740826"/>
            <a:chOff x="0" y="4117174"/>
            <a:chExt cx="3598050" cy="2740826"/>
          </a:xfrm>
        </p:grpSpPr>
        <p:pic>
          <p:nvPicPr>
            <p:cNvPr id="2052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784922" y="49020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1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857224" y="56870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sp>
        <p:nvSpPr>
          <p:cNvPr id="7" name="Содержимое 5"/>
          <p:cNvSpPr txBox="1">
            <a:spLocks/>
          </p:cNvSpPr>
          <p:nvPr/>
        </p:nvSpPr>
        <p:spPr>
          <a:xfrm>
            <a:off x="857224" y="1571613"/>
            <a:ext cx="7747224" cy="4319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grpSp>
        <p:nvGrpSpPr>
          <p:cNvPr id="12" name="Групувати 11"/>
          <p:cNvGrpSpPr/>
          <p:nvPr/>
        </p:nvGrpSpPr>
        <p:grpSpPr>
          <a:xfrm rot="10800000">
            <a:off x="5545950" y="16210"/>
            <a:ext cx="3598050" cy="2740826"/>
            <a:chOff x="0" y="4117174"/>
            <a:chExt cx="3598050" cy="2740826"/>
          </a:xfrm>
        </p:grpSpPr>
        <p:pic>
          <p:nvPicPr>
            <p:cNvPr id="13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784922" y="49020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4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857224" y="56870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73" y="773522"/>
            <a:ext cx="8968772" cy="5498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44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0664"/>
            <a:ext cx="8229600" cy="738920"/>
          </a:xfrm>
        </p:spPr>
        <p:txBody>
          <a:bodyPr>
            <a:noAutofit/>
          </a:bodyPr>
          <a:lstStyle/>
          <a:p>
            <a:pPr algn="l"/>
            <a:r>
              <a:rPr lang="uk-UA" b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Олеський</a:t>
            </a:r>
            <a:r>
              <a:rPr lang="uk-UA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замок</a:t>
            </a:r>
            <a:endParaRPr lang="ru-RU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337" y="62394"/>
            <a:ext cx="1625138" cy="1084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6200000">
            <a:off x="-784922" y="4902096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0800000">
            <a:off x="857224" y="5687018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Місце для вмісту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81" y="913385"/>
            <a:ext cx="4094112" cy="2569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820" y="3901582"/>
            <a:ext cx="3881275" cy="2722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573" y="3331893"/>
            <a:ext cx="3739249" cy="2483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411" y="1108947"/>
            <a:ext cx="3826767" cy="2523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32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95924"/>
          </a:xfrm>
        </p:spPr>
        <p:txBody>
          <a:bodyPr>
            <a:normAutofit/>
          </a:bodyPr>
          <a:lstStyle/>
          <a:p>
            <a:pPr algn="l"/>
            <a:r>
              <a:rPr lang="uk-UA" b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Підгорецький</a:t>
            </a:r>
            <a:r>
              <a:rPr lang="uk-UA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замок</a:t>
            </a:r>
            <a:endParaRPr lang="ru-RU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673" y="120663"/>
            <a:ext cx="1625138" cy="1084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6200000">
            <a:off x="-784922" y="4902096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0800000">
            <a:off x="857224" y="5687018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Содержимое 5"/>
          <p:cNvSpPr txBox="1">
            <a:spLocks/>
          </p:cNvSpPr>
          <p:nvPr/>
        </p:nvSpPr>
        <p:spPr>
          <a:xfrm>
            <a:off x="857224" y="1571613"/>
            <a:ext cx="7747224" cy="4319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56" y="895924"/>
            <a:ext cx="4082368" cy="3057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244" y="1044445"/>
            <a:ext cx="4047556" cy="264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305" y="4117174"/>
            <a:ext cx="3275856" cy="2453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750457"/>
            <a:ext cx="3466721" cy="2600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442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15191"/>
            <a:ext cx="8229600" cy="693529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Золочівський</a:t>
            </a:r>
            <a:r>
              <a:rPr lang="uk-UA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замок</a:t>
            </a:r>
            <a:endParaRPr lang="ru-RU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673" y="120663"/>
            <a:ext cx="1625138" cy="1084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6200000">
            <a:off x="-749994" y="4902096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Picture 4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/>
          <a:srcRect l="3036" t="4792" r="2834"/>
          <a:stretch>
            <a:fillRect/>
          </a:stretch>
        </p:blipFill>
        <p:spPr bwMode="auto">
          <a:xfrm rot="10800000">
            <a:off x="857224" y="5687018"/>
            <a:ext cx="2740826" cy="117098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Содержимое 5"/>
          <p:cNvSpPr txBox="1">
            <a:spLocks/>
          </p:cNvSpPr>
          <p:nvPr/>
        </p:nvSpPr>
        <p:spPr>
          <a:xfrm>
            <a:off x="857224" y="1571613"/>
            <a:ext cx="7747224" cy="4319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188" y="4460957"/>
            <a:ext cx="2770414" cy="2128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8" y="3951025"/>
            <a:ext cx="4056040" cy="2370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75559"/>
            <a:ext cx="3764656" cy="2510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43" y="1122038"/>
            <a:ext cx="3819356" cy="2864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135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</Template>
  <TotalTime>265</TotalTime>
  <Words>306</Words>
  <Application>Microsoft Office PowerPoint</Application>
  <PresentationFormat>Екран (4:3)</PresentationFormat>
  <Paragraphs>77</Paragraphs>
  <Slides>16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Cambria Math</vt:lpstr>
      <vt:lpstr>Georgia</vt:lpstr>
      <vt:lpstr>Symbol</vt:lpstr>
      <vt:lpstr>Wingdings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Олеський замок</vt:lpstr>
      <vt:lpstr>Підгорецький замок</vt:lpstr>
      <vt:lpstr>Золочівський замок</vt:lpstr>
      <vt:lpstr>Презентація PowerPoint</vt:lpstr>
      <vt:lpstr>Презентація PowerPoint</vt:lpstr>
      <vt:lpstr>Домашнє  завдання</vt:lpstr>
      <vt:lpstr>Прочитайте анаграму</vt:lpstr>
      <vt:lpstr>Прочитайте анаграму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Вектори.  Складнопідрядні речення</dc:title>
  <dc:creator>Home</dc:creator>
  <cp:lastModifiedBy>Home</cp:lastModifiedBy>
  <cp:revision>29</cp:revision>
  <dcterms:created xsi:type="dcterms:W3CDTF">2017-11-25T15:50:37Z</dcterms:created>
  <dcterms:modified xsi:type="dcterms:W3CDTF">2017-12-06T05:52:01Z</dcterms:modified>
</cp:coreProperties>
</file>