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71" r:id="rId4"/>
    <p:sldId id="256" r:id="rId5"/>
    <p:sldId id="260" r:id="rId6"/>
    <p:sldId id="261" r:id="rId7"/>
    <p:sldId id="262" r:id="rId8"/>
    <p:sldId id="263" r:id="rId9"/>
    <p:sldId id="265" r:id="rId10"/>
    <p:sldId id="266" r:id="rId11"/>
    <p:sldId id="270" r:id="rId12"/>
    <p:sldId id="267" r:id="rId13"/>
    <p:sldId id="269" r:id="rId14"/>
    <p:sldId id="264" r:id="rId15"/>
    <p:sldId id="25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CC"/>
    <a:srgbClr val="0000FF"/>
    <a:srgbClr val="0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7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04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19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0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78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51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55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759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8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2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BAE9A-9C1C-4D4C-9453-BA35FC974132}" type="datetimeFigureOut">
              <a:rPr lang="en-US" smtClean="0"/>
              <a:t>2/4/2018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B6CF-00AF-4695-8C09-827697F99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0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829" y="130628"/>
            <a:ext cx="56916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У</a:t>
            </a:r>
            <a:r>
              <a:rPr lang="uk-UA" sz="4800" b="1" i="1" dirty="0" smtClean="0">
                <a:latin typeface="Bookman Old Style" panose="02050604050505020204" pitchFamily="18" charset="0"/>
              </a:rPr>
              <a:t>сміхненими</a:t>
            </a:r>
          </a:p>
          <a:p>
            <a:r>
              <a:rPr lang="uk-UA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С</a:t>
            </a:r>
            <a:r>
              <a:rPr lang="uk-UA" sz="4800" b="1" i="1" dirty="0" smtClean="0">
                <a:latin typeface="Bookman Old Style" panose="02050604050505020204" pitchFamily="18" charset="0"/>
              </a:rPr>
              <a:t>покійними</a:t>
            </a:r>
          </a:p>
          <a:p>
            <a:r>
              <a:rPr lang="uk-UA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</a:t>
            </a:r>
            <a:r>
              <a:rPr lang="uk-UA" sz="4800" b="1" i="1" dirty="0" smtClean="0">
                <a:latin typeface="Bookman Old Style" panose="02050604050505020204" pitchFamily="18" charset="0"/>
              </a:rPr>
              <a:t>рогресивними</a:t>
            </a:r>
          </a:p>
          <a:p>
            <a:r>
              <a:rPr lang="uk-UA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І</a:t>
            </a:r>
            <a:r>
              <a:rPr lang="uk-UA" sz="4800" b="1" i="1" dirty="0" smtClean="0">
                <a:latin typeface="Bookman Old Style" panose="02050604050505020204" pitchFamily="18" charset="0"/>
              </a:rPr>
              <a:t>ніціативними</a:t>
            </a:r>
          </a:p>
          <a:p>
            <a:r>
              <a:rPr lang="uk-UA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Х</a:t>
            </a:r>
            <a:r>
              <a:rPr lang="uk-UA" sz="4800" b="1" i="1" dirty="0" smtClean="0">
                <a:latin typeface="Bookman Old Style" panose="02050604050505020204" pitchFamily="18" charset="0"/>
              </a:rPr>
              <a:t>оробрими</a:t>
            </a:r>
            <a:endParaRPr lang="uk-UA" sz="4800" b="1" i="1" dirty="0"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8294" y="4338735"/>
            <a:ext cx="98158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400" i="1" dirty="0" smtClean="0">
                <a:solidFill>
                  <a:srgbClr val="0000FF"/>
                </a:solidFill>
                <a:latin typeface="Bookman Old Style" panose="02050604050505020204" pitchFamily="18" charset="0"/>
              </a:rPr>
              <a:t>Ваш шанс на успіх у будь-якій справі завжди можна виміряти вашою вірою у себе.</a:t>
            </a:r>
            <a:endParaRPr lang="en-US" sz="4400" i="1" dirty="0">
              <a:solidFill>
                <a:srgbClr val="0000FF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8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4-12 Перо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370" y="686624"/>
            <a:ext cx="187642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6056" y="509983"/>
            <a:ext cx="7616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Домашнє завдання</a:t>
            </a:r>
            <a:endParaRPr lang="en-US" sz="3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056" y="1958479"/>
            <a:ext cx="813700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§17 (терміни, означення </a:t>
            </a:r>
            <a:r>
              <a:rPr lang="uk-UA" sz="3600" b="1" dirty="0" err="1" smtClean="0">
                <a:solidFill>
                  <a:srgbClr val="0000CC"/>
                </a:solidFill>
                <a:latin typeface="Bookman Old Style" panose="02050604050505020204" pitchFamily="18" charset="0"/>
              </a:rPr>
              <a:t>англ</a:t>
            </a:r>
            <a:r>
              <a:rPr lang="uk-UA" sz="36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Опрацювати теоретичний матеріал на листках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Тест – варіант ІІ</a:t>
            </a:r>
          </a:p>
          <a:p>
            <a:pPr algn="ctr">
              <a:lnSpc>
                <a:spcPct val="150000"/>
              </a:lnSpc>
            </a:pPr>
            <a:r>
              <a:rPr lang="uk-UA" sz="3600" b="1" dirty="0" err="1" smtClean="0">
                <a:solidFill>
                  <a:srgbClr val="0000CC"/>
                </a:solidFill>
                <a:latin typeface="Bookman Old Style" panose="02050604050505020204" pitchFamily="18" charset="0"/>
              </a:rPr>
              <a:t>Зб.в.І</a:t>
            </a:r>
            <a:r>
              <a:rPr lang="uk-UA" sz="36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№ 191, 199</a:t>
            </a:r>
            <a:endParaRPr lang="en-US" sz="36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2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52475" y="323850"/>
            <a:ext cx="11068050" cy="5840413"/>
            <a:chOff x="204" y="73"/>
            <a:chExt cx="5443" cy="3198"/>
          </a:xfrm>
        </p:grpSpPr>
        <p:sp>
          <p:nvSpPr>
            <p:cNvPr id="3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04" y="658"/>
              <a:ext cx="5443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ru-RU" altLang="en-US" sz="2800" b="1" dirty="0" err="1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Знайдіть</a:t>
              </a:r>
              <a:r>
                <a:rPr lang="ru-RU" altLang="en-US" sz="2800" b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altLang="en-US" sz="2800" b="1" dirty="0" err="1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помилку</a:t>
              </a:r>
              <a:r>
                <a:rPr lang="ru-RU" altLang="en-US" sz="2800" b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в </a:t>
              </a:r>
              <a:r>
                <a:rPr lang="ru-RU" altLang="en-US" sz="2800" b="1" dirty="0" err="1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зображенні</a:t>
              </a:r>
              <a:r>
                <a:rPr lang="ru-RU" altLang="en-US" sz="2800" b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altLang="en-US" sz="2800" b="1" dirty="0" err="1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дотичної</a:t>
              </a:r>
              <a:r>
                <a:rPr lang="ru-RU" altLang="en-US" sz="2800" b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altLang="en-US" sz="2800" b="1" i="1" dirty="0"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AB</a:t>
              </a:r>
              <a:r>
                <a:rPr lang="ru-RU" altLang="en-US" sz="2800" b="1" i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altLang="en-US" sz="2800" b="1" dirty="0">
                  <a:solidFill>
                    <a:srgbClr val="0000FF"/>
                  </a:solidFill>
                  <a:latin typeface="Bookman Old Style" panose="0205060405050502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до кола.</a:t>
              </a:r>
            </a:p>
          </p:txBody>
        </p:sp>
        <p:pic>
          <p:nvPicPr>
            <p:cNvPr id="4" name="Picture 4" descr="43-5 Рисунок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" y="1480"/>
              <a:ext cx="5285" cy="1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2222" y="73"/>
              <a:ext cx="1693" cy="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8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Bookman Old Style" panose="02050604050505020204" pitchFamily="18" charset="0"/>
                </a:rPr>
                <a:t>Підсумки</a:t>
              </a:r>
              <a:endPara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626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5421" y="2967335"/>
            <a:ext cx="9383697" cy="20663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842511"/>
              </a:avLst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</a:rPr>
              <a:t>ДЯКУЮ  ЗА  УРОК!</a:t>
            </a:r>
            <a:endParaRPr lang="ru-RU" sz="8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1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9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919" y="326720"/>
            <a:ext cx="1134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ОЗНАКА  ДОТИЧНОЇ  </a:t>
            </a:r>
            <a:r>
              <a:rPr lang="en-US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(FEATURE OF TANGENT)</a:t>
            </a:r>
            <a:endParaRPr lang="en-US" sz="3200" dirty="0">
              <a:solidFill>
                <a:srgbClr val="00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04985" y="1332894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222339" y="3026145"/>
            <a:ext cx="116733" cy="11050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97314" y="2370351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188576" y="1332894"/>
            <a:ext cx="34724" cy="403775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23300" y="1250620"/>
            <a:ext cx="394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1805" y="275929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>
            <a:stCxn id="4" idx="6"/>
          </p:cNvCxnSpPr>
          <p:nvPr/>
        </p:nvCxnSpPr>
        <p:spPr>
          <a:xfrm>
            <a:off x="2339072" y="3081398"/>
            <a:ext cx="1940983" cy="7397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4118642" y="3026145"/>
            <a:ext cx="174595" cy="1105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3824658" y="3154786"/>
            <a:ext cx="416778" cy="380505"/>
          </a:xfrm>
          <a:prstGeom prst="bentConnector3">
            <a:avLst>
              <a:gd name="adj1" fmla="val 7777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58136" y="1368172"/>
            <a:ext cx="67943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Якщо пряма проходить через точку кола и перпендикулярна радіусу, що проведено в цю точку кола, то ця пряма - дотична</a:t>
            </a:r>
            <a:endParaRPr lang="en-US" sz="28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58136" y="3654934"/>
            <a:ext cx="67943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 –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радіус, </a:t>
            </a:r>
            <a:r>
              <a:rPr lang="en-US" sz="2800" b="1" i="1" dirty="0" smtClean="0">
                <a:latin typeface="Bookman Old Style" panose="02050604050505020204" pitchFamily="18" charset="0"/>
              </a:rPr>
              <a:t>OA ┴ a</a:t>
            </a:r>
            <a:r>
              <a:rPr lang="uk-UA" sz="2800" b="1" i="1" dirty="0" smtClean="0">
                <a:latin typeface="Bookman Old Style" panose="02050604050505020204" pitchFamily="18" charset="0"/>
              </a:rPr>
              <a:t>,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l-GR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ϵ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uk-UA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–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дотична</a:t>
            </a:r>
          </a:p>
        </p:txBody>
      </p:sp>
    </p:spTree>
    <p:extLst>
      <p:ext uri="{BB962C8B-B14F-4D97-AF65-F5344CB8AC3E}">
        <p14:creationId xmlns:p14="http://schemas.microsoft.com/office/powerpoint/2010/main" val="36997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554" y="298580"/>
            <a:ext cx="11318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err="1" smtClean="0">
                <a:latin typeface="Bookman Old Style" panose="02050604050505020204" pitchFamily="18" charset="0"/>
              </a:rPr>
              <a:t>Зб</a:t>
            </a:r>
            <a:r>
              <a:rPr lang="uk-UA" sz="3600" dirty="0" smtClean="0">
                <a:latin typeface="Bookman Old Style" panose="02050604050505020204" pitchFamily="18" charset="0"/>
              </a:rPr>
              <a:t>. В.1 №184 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Радіус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OF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 проходить через середину хорди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DE. 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Доведіть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OF┴DE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.</a:t>
            </a:r>
            <a:endParaRPr lang="en-US" sz="3600" b="1" i="1" dirty="0"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9157" y="2027375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358661" y="3746164"/>
            <a:ext cx="84583" cy="97916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00953" y="3844080"/>
            <a:ext cx="0" cy="1816706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76801" y="4914140"/>
            <a:ext cx="2985796" cy="6531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101486" y="3064832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777" y="5660786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2451" y="4818104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77900" y="4946714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1259" y="1498909"/>
            <a:ext cx="6746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Bookman Old Style" panose="02050604050505020204" pitchFamily="18" charset="0"/>
              </a:rPr>
              <a:t>Дано: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DK=KE</a:t>
            </a:r>
          </a:p>
          <a:p>
            <a:r>
              <a:rPr lang="uk-UA" sz="3600" dirty="0" smtClean="0">
                <a:latin typeface="Bookman Old Style" panose="02050604050505020204" pitchFamily="18" charset="0"/>
              </a:rPr>
              <a:t>Довести: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 </a:t>
            </a:r>
            <a:r>
              <a:rPr lang="en-US" sz="3600" b="1" i="1" dirty="0" smtClean="0">
                <a:latin typeface="Bookman Old Style" panose="02050604050505020204" pitchFamily="18" charset="0"/>
              </a:rPr>
              <a:t>OF┴DE</a:t>
            </a:r>
            <a:r>
              <a:rPr lang="uk-UA" sz="3600" b="1" i="1" dirty="0" smtClean="0">
                <a:latin typeface="Bookman Old Style" panose="02050604050505020204" pitchFamily="18" charset="0"/>
              </a:rPr>
              <a:t>.</a:t>
            </a:r>
            <a:endParaRPr lang="en-US" sz="3600" b="1" i="1" dirty="0">
              <a:latin typeface="Bookman Old Style" panose="0205060405050502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42588" y="2595581"/>
            <a:ext cx="720323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Bookman Old Style" panose="02050604050505020204" pitchFamily="18" charset="0"/>
              </a:rPr>
              <a:t>Доведення:</a:t>
            </a: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1)Проведемо радіуси </a:t>
            </a:r>
            <a:r>
              <a:rPr lang="en-US" sz="3200" i="1" dirty="0" smtClean="0">
                <a:latin typeface="Bookman Old Style" panose="02050604050505020204" pitchFamily="18" charset="0"/>
              </a:rPr>
              <a:t>OD </a:t>
            </a:r>
            <a:r>
              <a:rPr lang="en-US" sz="3200" i="1" dirty="0" err="1" smtClean="0">
                <a:latin typeface="Bookman Old Style" panose="02050604050505020204" pitchFamily="18" charset="0"/>
              </a:rPr>
              <a:t>i</a:t>
            </a:r>
            <a:r>
              <a:rPr lang="en-US" sz="3200" i="1" dirty="0" smtClean="0">
                <a:latin typeface="Bookman Old Style" panose="02050604050505020204" pitchFamily="18" charset="0"/>
              </a:rPr>
              <a:t> OE</a:t>
            </a:r>
          </a:p>
          <a:p>
            <a:r>
              <a:rPr lang="en-US" sz="3200" i="1" dirty="0" smtClean="0">
                <a:latin typeface="Bookman Old Style" panose="02050604050505020204" pitchFamily="18" charset="0"/>
              </a:rPr>
              <a:t>2) </a:t>
            </a:r>
            <a:r>
              <a:rPr lang="el-GR" sz="3200" i="1" dirty="0" smtClean="0">
                <a:latin typeface="Bookman Old Style" panose="02050604050505020204" pitchFamily="18" charset="0"/>
              </a:rPr>
              <a:t>Δ</a:t>
            </a:r>
            <a:r>
              <a:rPr lang="en-US" sz="3200" i="1" dirty="0" smtClean="0">
                <a:latin typeface="Bookman Old Style" panose="02050604050505020204" pitchFamily="18" charset="0"/>
              </a:rPr>
              <a:t>DOE </a:t>
            </a:r>
            <a:r>
              <a:rPr lang="uk-UA" sz="3200" i="1" dirty="0" smtClean="0">
                <a:latin typeface="Bookman Old Style" panose="02050604050505020204" pitchFamily="18" charset="0"/>
              </a:rPr>
              <a:t>– рівнобедрений</a:t>
            </a:r>
            <a:endParaRPr lang="en-US" sz="3200" i="1" dirty="0" smtClean="0">
              <a:latin typeface="Bookman Old Style" panose="02050604050505020204" pitchFamily="18" charset="0"/>
            </a:endParaRP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За умовою </a:t>
            </a:r>
            <a:r>
              <a:rPr lang="en-US" sz="3200" i="1" dirty="0" smtClean="0">
                <a:latin typeface="Bookman Old Style" panose="02050604050505020204" pitchFamily="18" charset="0"/>
              </a:rPr>
              <a:t>DK=KE</a:t>
            </a:r>
            <a:r>
              <a:rPr lang="uk-UA" sz="3200" i="1" dirty="0" smtClean="0">
                <a:latin typeface="Bookman Old Style" panose="02050604050505020204" pitchFamily="18" charset="0"/>
              </a:rPr>
              <a:t>, →</a:t>
            </a:r>
            <a:r>
              <a:rPr lang="en-US" sz="3200" i="1" dirty="0" smtClean="0">
                <a:latin typeface="Bookman Old Style" panose="02050604050505020204" pitchFamily="18" charset="0"/>
              </a:rPr>
              <a:t>OK</a:t>
            </a:r>
            <a:r>
              <a:rPr lang="uk-UA" sz="3200" i="1" dirty="0" smtClean="0">
                <a:latin typeface="Bookman Old Style" panose="02050604050505020204" pitchFamily="18" charset="0"/>
              </a:rPr>
              <a:t>–медіана,</a:t>
            </a:r>
          </a:p>
          <a:p>
            <a:r>
              <a:rPr lang="uk-UA" sz="3200" i="1" dirty="0">
                <a:latin typeface="Bookman Old Style" panose="02050604050505020204" pitchFamily="18" charset="0"/>
              </a:rPr>
              <a:t>а</a:t>
            </a:r>
            <a:r>
              <a:rPr lang="uk-UA" sz="3200" i="1" dirty="0" smtClean="0">
                <a:latin typeface="Bookman Old Style" panose="02050604050505020204" pitchFamily="18" charset="0"/>
              </a:rPr>
              <a:t> за властивістю рівнобедреного трикутника і висота.</a:t>
            </a: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Отже, </a:t>
            </a:r>
            <a:r>
              <a:rPr lang="en-US" sz="3200" i="1" dirty="0" smtClean="0">
                <a:latin typeface="Bookman Old Style" panose="02050604050505020204" pitchFamily="18" charset="0"/>
              </a:rPr>
              <a:t>OF┴DE</a:t>
            </a:r>
            <a:endParaRPr lang="en-US" sz="3200" i="1" dirty="0">
              <a:latin typeface="Bookman Old Style" panose="02050604050505020204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stCxn id="4" idx="3"/>
          </p:cNvCxnSpPr>
          <p:nvPr/>
        </p:nvCxnSpPr>
        <p:spPr>
          <a:xfrm flipH="1">
            <a:off x="876801" y="3829741"/>
            <a:ext cx="1494247" cy="1084399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4" idx="5"/>
          </p:cNvCxnSpPr>
          <p:nvPr/>
        </p:nvCxnSpPr>
        <p:spPr>
          <a:xfrm flipH="1" flipV="1">
            <a:off x="2430857" y="3829741"/>
            <a:ext cx="1422052" cy="1149714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67885" y="500112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91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1985866" y="1119505"/>
            <a:ext cx="316180" cy="17618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flipH="1">
            <a:off x="726708" y="1882066"/>
            <a:ext cx="3106372" cy="2086190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2255783" y="2855822"/>
            <a:ext cx="104595" cy="116578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69474" y="1097406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58539" y="296440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41433" y="512631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062" y="395226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143957" y="3193678"/>
            <a:ext cx="2009110" cy="1537139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0314" y="277788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7696" y="481884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8129" y="1409730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92625" y="238727"/>
            <a:ext cx="602221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 – </a:t>
            </a:r>
            <a:r>
              <a:rPr lang="uk-UA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</a:t>
            </a:r>
            <a:r>
              <a:rPr lang="uk-UA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т.О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центр кола </a:t>
            </a:r>
            <a:r>
              <a:rPr lang="uk-UA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</a:t>
            </a:r>
            <a:r>
              <a:rPr lang="uk-UA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</a:t>
            </a:r>
            <a:r>
              <a:rPr lang="en-US" sz="3200" b="1" i="1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uk-UA" sz="3200" b="1" i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 –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радіус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radius)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 –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діаметр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diameter)</a:t>
            </a:r>
          </a:p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5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MK –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хорда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chord)</a:t>
            </a:r>
            <a:endParaRPr lang="uk-UA" sz="3200" b="1" i="1" dirty="0" smtClean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1613" y="0"/>
            <a:ext cx="2346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КОЛО</a:t>
            </a:r>
            <a:endParaRPr lang="en-US" sz="4400" b="1" dirty="0">
              <a:solidFill>
                <a:srgbClr val="00B0F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40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2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4" y="238036"/>
            <a:ext cx="113252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Довести, що якщо радіус </a:t>
            </a:r>
            <a:r>
              <a:rPr lang="uk-UA" sz="2800" b="1" i="1" dirty="0" smtClean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(діаметр) перпендикулярний </a:t>
            </a:r>
            <a:r>
              <a:rPr lang="uk-UA" sz="2800" b="1" i="1" dirty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хорди, то він поділяє цю хорду навпіл</a:t>
            </a:r>
            <a:r>
              <a:rPr lang="ru-RU" sz="2800" b="1" i="1" dirty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800" b="1" i="1" dirty="0">
              <a:solidFill>
                <a:srgbClr val="008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33038" y="1685562"/>
            <a:ext cx="3998774" cy="3656208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5479268" y="3385260"/>
            <a:ext cx="89393" cy="98530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532957" y="1660003"/>
            <a:ext cx="1" cy="365620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22284" y="4586550"/>
            <a:ext cx="3155604" cy="6572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6"/>
          <p:cNvSpPr txBox="1"/>
          <p:nvPr/>
        </p:nvSpPr>
        <p:spPr>
          <a:xfrm>
            <a:off x="5089620" y="2864374"/>
            <a:ext cx="543602" cy="562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3371971" y="4458313"/>
            <a:ext cx="543602" cy="562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7076519" y="4598867"/>
            <a:ext cx="543602" cy="562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922284" y="3500277"/>
            <a:ext cx="1579228" cy="1091203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5559802" y="3500277"/>
            <a:ext cx="1502927" cy="1156928"/>
          </a:xfrm>
          <a:prstGeom prst="line">
            <a:avLst/>
          </a:prstGeom>
          <a:ln w="381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86646" y="4649978"/>
            <a:ext cx="543602" cy="562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6" name="Соединительная линия уступом 15"/>
          <p:cNvCxnSpPr/>
          <p:nvPr/>
        </p:nvCxnSpPr>
        <p:spPr>
          <a:xfrm rot="16200000" flipH="1">
            <a:off x="5441910" y="4255142"/>
            <a:ext cx="382622" cy="230843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4"/>
          <p:cNvSpPr txBox="1"/>
          <p:nvPr/>
        </p:nvSpPr>
        <p:spPr>
          <a:xfrm>
            <a:off x="5329814" y="5412522"/>
            <a:ext cx="543602" cy="562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5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7539" y="706056"/>
            <a:ext cx="7701023" cy="22339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4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ДОТИЧНА ДО КОЛА. </a:t>
            </a:r>
            <a:br>
              <a:rPr lang="uk-UA" sz="4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</a:br>
            <a:r>
              <a:rPr lang="uk-UA" sz="4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ЇЇ ВЛАСТИВІСТЬ</a:t>
            </a:r>
            <a:endParaRPr lang="en-US" sz="4800" b="1" i="1" dirty="0">
              <a:solidFill>
                <a:srgbClr val="CC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096" y="3557049"/>
            <a:ext cx="8029762" cy="2190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TANGENT FOR CIRCLE. </a:t>
            </a:r>
            <a:endParaRPr lang="uk-UA" sz="4800" b="1" dirty="0" smtClean="0">
              <a:solidFill>
                <a:srgbClr val="00800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4800" b="1" dirty="0" smtClean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QUALITY </a:t>
            </a:r>
            <a:r>
              <a:rPr lang="en-US" sz="4800" b="1" dirty="0">
                <a:solidFill>
                  <a:srgbClr val="008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TANGENT</a:t>
            </a:r>
            <a:endParaRPr lang="en-US" sz="48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5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286" y="312517"/>
            <a:ext cx="1134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Три випадки взаємного розміщення прямої і кола</a:t>
            </a:r>
            <a:endParaRPr lang="en-US" sz="32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2905" y="1226916"/>
            <a:ext cx="9525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1) Пряма і коло не мають спільних  точок</a:t>
            </a:r>
            <a:endParaRPr lang="en-US" sz="28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9157" y="2027375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58661" y="3746164"/>
            <a:ext cx="84583" cy="97916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01486" y="3064832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3831220" y="2465408"/>
            <a:ext cx="1632031" cy="384279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68296" y="2188169"/>
            <a:ext cx="394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0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286" y="312517"/>
            <a:ext cx="1134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Три випадки взаємного розміщення прямої і кола</a:t>
            </a:r>
            <a:endParaRPr lang="en-US" sz="32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2905" y="1226916"/>
            <a:ext cx="8699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2</a:t>
            </a:r>
            <a:r>
              <a:rPr lang="uk-UA" sz="28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) Пряма і коло мають дві спільні  точки</a:t>
            </a:r>
            <a:endParaRPr lang="en-US" sz="28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9157" y="2027375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58661" y="3746164"/>
            <a:ext cx="84583" cy="97916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01486" y="3064832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2030" y="2027375"/>
            <a:ext cx="64104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Пряма </a:t>
            </a:r>
            <a:r>
              <a:rPr lang="uk-UA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а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– </a:t>
            </a:r>
            <a:r>
              <a:rPr lang="uk-UA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січна</a:t>
            </a:r>
            <a:r>
              <a:rPr lang="uk-UA" sz="40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uk-UA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(</a:t>
            </a:r>
            <a:r>
              <a:rPr lang="en-US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secant</a:t>
            </a:r>
            <a:r>
              <a:rPr lang="uk-UA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)</a:t>
            </a:r>
            <a:endParaRPr lang="en-US" sz="4000" i="1" dirty="0" smtClean="0">
              <a:solidFill>
                <a:srgbClr val="0000CC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точки</a:t>
            </a:r>
            <a:r>
              <a:rPr lang="en-US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en-US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A</a:t>
            </a:r>
            <a:r>
              <a:rPr lang="en-US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en-US" sz="2800" i="1" dirty="0" err="1" smtClean="0">
                <a:solidFill>
                  <a:srgbClr val="0000CC"/>
                </a:solidFill>
                <a:latin typeface="Bookman Old Style" panose="02050604050505020204" pitchFamily="18" charset="0"/>
              </a:rPr>
              <a:t>i</a:t>
            </a:r>
            <a:r>
              <a:rPr lang="en-US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en-US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B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– точки перетину січної </a:t>
            </a:r>
            <a:r>
              <a:rPr lang="en-US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a</a:t>
            </a:r>
            <a:r>
              <a:rPr lang="uk-UA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з колом</a:t>
            </a:r>
            <a:endParaRPr lang="en-US" sz="2800" b="1" i="1" dirty="0" smtClean="0">
              <a:solidFill>
                <a:srgbClr val="CC00CC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072341" y="2079760"/>
            <a:ext cx="2870049" cy="416580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92750" y="2079760"/>
            <a:ext cx="364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43244" y="5716410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21895" y="3043037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286" y="312517"/>
            <a:ext cx="1134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Три випадки взаємного розміщення прямої і кола</a:t>
            </a:r>
            <a:endParaRPr lang="en-US" sz="32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980" y="1168373"/>
            <a:ext cx="8699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3</a:t>
            </a:r>
            <a:r>
              <a:rPr lang="uk-UA" sz="28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) Пряма і коло мають одну спільну  точку</a:t>
            </a:r>
            <a:endParaRPr lang="en-US" sz="28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9157" y="2027375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58661" y="3746164"/>
            <a:ext cx="84583" cy="97916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01486" y="3064832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292748" y="2027375"/>
            <a:ext cx="34724" cy="403775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7472" y="1945101"/>
            <a:ext cx="394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5977" y="3453776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22814" y="3720626"/>
            <a:ext cx="174595" cy="1105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442030" y="2027375"/>
            <a:ext cx="641044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Пряма </a:t>
            </a:r>
            <a:r>
              <a:rPr lang="uk-UA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а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– </a:t>
            </a:r>
            <a:r>
              <a:rPr lang="uk-UA" sz="40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дотична </a:t>
            </a:r>
            <a:r>
              <a:rPr lang="uk-UA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(</a:t>
            </a:r>
            <a:r>
              <a:rPr lang="en-US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tangent</a:t>
            </a:r>
            <a:r>
              <a:rPr lang="uk-UA" sz="40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)</a:t>
            </a:r>
            <a:endParaRPr lang="en-US" sz="4000" i="1" dirty="0" smtClean="0">
              <a:solidFill>
                <a:srgbClr val="0000CC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точк</a:t>
            </a:r>
            <a:r>
              <a:rPr lang="uk-UA" sz="2800" i="1" dirty="0">
                <a:solidFill>
                  <a:srgbClr val="0000CC"/>
                </a:solidFill>
                <a:latin typeface="Bookman Old Style" panose="02050604050505020204" pitchFamily="18" charset="0"/>
              </a:rPr>
              <a:t>у</a:t>
            </a:r>
            <a:r>
              <a:rPr lang="en-US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en-US" sz="2800" b="1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A</a:t>
            </a:r>
            <a:r>
              <a:rPr lang="en-US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називають </a:t>
            </a:r>
            <a:r>
              <a:rPr lang="uk-UA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точкою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uk-UA" sz="28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дотику</a:t>
            </a:r>
            <a:r>
              <a:rPr lang="uk-UA" sz="2800" i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 </a:t>
            </a:r>
            <a:r>
              <a:rPr lang="uk-UA" sz="2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(</a:t>
            </a:r>
            <a:r>
              <a:rPr lang="en-US" sz="2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touch point</a:t>
            </a:r>
            <a:r>
              <a:rPr lang="uk-UA" sz="2800" b="1" i="1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)</a:t>
            </a:r>
            <a:endParaRPr lang="en-US" sz="2800" b="1" i="1" dirty="0" smtClean="0">
              <a:solidFill>
                <a:srgbClr val="CC00CC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286" y="312517"/>
            <a:ext cx="11343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ВЛАСТИВІСТЬ  ДОТИЧНОЇ  </a:t>
            </a:r>
            <a:r>
              <a:rPr lang="en-US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(</a:t>
            </a:r>
            <a:r>
              <a:rPr lang="en-US" sz="3200" dirty="0" smtClean="0">
                <a:solidFill>
                  <a:srgbClr val="CC00CC"/>
                </a:solidFill>
                <a:latin typeface="Bookman Old Style" panose="02050604050505020204" pitchFamily="18" charset="0"/>
              </a:rPr>
              <a:t>QUALITY OF TANGENT</a:t>
            </a:r>
            <a:r>
              <a:rPr lang="en-US" sz="32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)</a:t>
            </a:r>
            <a:endParaRPr lang="en-US" sz="3200" dirty="0">
              <a:solidFill>
                <a:srgbClr val="0000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04985" y="1332894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222339" y="3026145"/>
            <a:ext cx="116733" cy="11050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97314" y="2370351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188576" y="1332894"/>
            <a:ext cx="34724" cy="403775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23300" y="1250620"/>
            <a:ext cx="394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1805" y="2759295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4" idx="6"/>
          </p:cNvCxnSpPr>
          <p:nvPr/>
        </p:nvCxnSpPr>
        <p:spPr>
          <a:xfrm>
            <a:off x="2339072" y="3081398"/>
            <a:ext cx="1940983" cy="7397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4118642" y="3026145"/>
            <a:ext cx="174595" cy="11050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rot="16200000" flipH="1">
            <a:off x="3824658" y="3154786"/>
            <a:ext cx="416778" cy="380505"/>
          </a:xfrm>
          <a:prstGeom prst="bentConnector3">
            <a:avLst>
              <a:gd name="adj1" fmla="val 7777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58136" y="1368172"/>
            <a:ext cx="67943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00CC"/>
                </a:solidFill>
                <a:latin typeface="Bookman Old Style" panose="02050604050505020204" pitchFamily="18" charset="0"/>
              </a:rPr>
              <a:t>Дотична до кола перпендикулярна до радіуса цього кола, проведеного в точку дотику</a:t>
            </a:r>
            <a:endParaRPr lang="en-US" sz="2800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58136" y="3654934"/>
            <a:ext cx="67943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 –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радіус, пряма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–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дотична, </a:t>
            </a:r>
          </a:p>
          <a:p>
            <a:pPr>
              <a:lnSpc>
                <a:spcPct val="150000"/>
              </a:lnSpc>
            </a:pP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– </a:t>
            </a:r>
            <a:r>
              <a:rPr lang="uk-UA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дотику</a:t>
            </a:r>
          </a:p>
          <a:p>
            <a:pPr algn="ctr">
              <a:lnSpc>
                <a:spcPct val="150000"/>
              </a:lnSpc>
            </a:pPr>
            <a:r>
              <a:rPr lang="en-US" sz="2800" b="1" i="1" dirty="0" smtClean="0">
                <a:latin typeface="Bookman Old Style" panose="02050604050505020204" pitchFamily="18" charset="0"/>
              </a:rPr>
              <a:t>OA ┴ a</a:t>
            </a:r>
            <a:endParaRPr lang="uk-UA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4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>
            <a:stCxn id="4" idx="7"/>
            <a:endCxn id="10" idx="2"/>
          </p:cNvCxnSpPr>
          <p:nvPr/>
        </p:nvCxnSpPr>
        <p:spPr>
          <a:xfrm>
            <a:off x="2006129" y="3417094"/>
            <a:ext cx="3626091" cy="10404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4" idx="7"/>
          </p:cNvCxnSpPr>
          <p:nvPr/>
        </p:nvCxnSpPr>
        <p:spPr>
          <a:xfrm flipV="1">
            <a:off x="2006129" y="1861388"/>
            <a:ext cx="704223" cy="1555706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4" idx="5"/>
          </p:cNvCxnSpPr>
          <p:nvPr/>
        </p:nvCxnSpPr>
        <p:spPr>
          <a:xfrm>
            <a:off x="2006129" y="3495233"/>
            <a:ext cx="798967" cy="1615112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15604" y="59887"/>
            <a:ext cx="113431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Властивість відрізків двох дотичних, проведених до кола з однієї точки</a:t>
            </a:r>
            <a:endParaRPr lang="en-US" sz="3200" b="1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9137" y="1707660"/>
            <a:ext cx="3783593" cy="3633411"/>
          </a:xfrm>
          <a:prstGeom prst="ellipse">
            <a:avLst/>
          </a:prstGeom>
          <a:noFill/>
          <a:ln w="381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906491" y="3400911"/>
            <a:ext cx="116733" cy="11050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35386" y="3108523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0024" y="3120746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632220" y="3438165"/>
            <a:ext cx="189281" cy="1659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endCxn id="10" idx="1"/>
          </p:cNvCxnSpPr>
          <p:nvPr/>
        </p:nvCxnSpPr>
        <p:spPr>
          <a:xfrm>
            <a:off x="2745074" y="1861388"/>
            <a:ext cx="2914866" cy="160107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813884" y="3579802"/>
            <a:ext cx="2854844" cy="157677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948568" y="1312113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23578" y="5221184"/>
            <a:ext cx="514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1306" y="1326030"/>
            <a:ext cx="7699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 smtClean="0">
                <a:latin typeface="Bookman Old Style" panose="02050604050505020204" pitchFamily="18" charset="0"/>
              </a:rPr>
              <a:t>Дано: </a:t>
            </a:r>
            <a:r>
              <a:rPr lang="en-US" sz="3000" b="1" i="1" dirty="0" smtClean="0">
                <a:latin typeface="Bookman Old Style" panose="02050604050505020204" pitchFamily="18" charset="0"/>
              </a:rPr>
              <a:t>AB </a:t>
            </a:r>
            <a:r>
              <a:rPr lang="en-US" sz="3000" i="1" dirty="0" err="1" smtClean="0">
                <a:latin typeface="Bookman Old Style" panose="02050604050505020204" pitchFamily="18" charset="0"/>
              </a:rPr>
              <a:t>i</a:t>
            </a:r>
            <a:r>
              <a:rPr lang="en-US" sz="3000" b="1" i="1" dirty="0" smtClean="0">
                <a:latin typeface="Bookman Old Style" panose="02050604050505020204" pitchFamily="18" charset="0"/>
              </a:rPr>
              <a:t> AC</a:t>
            </a:r>
            <a:r>
              <a:rPr lang="en-US" sz="3000" i="1" dirty="0" smtClean="0">
                <a:latin typeface="Bookman Old Style" panose="02050604050505020204" pitchFamily="18" charset="0"/>
              </a:rPr>
              <a:t> </a:t>
            </a:r>
            <a:r>
              <a:rPr lang="uk-UA" sz="3000" i="1" dirty="0" smtClean="0">
                <a:latin typeface="Bookman Old Style" panose="02050604050505020204" pitchFamily="18" charset="0"/>
              </a:rPr>
              <a:t>– дотичні, </a:t>
            </a:r>
          </a:p>
          <a:p>
            <a:r>
              <a:rPr lang="uk-UA" sz="3000" b="1" i="1" dirty="0">
                <a:latin typeface="Bookman Old Style" panose="02050604050505020204" pitchFamily="18" charset="0"/>
              </a:rPr>
              <a:t>	</a:t>
            </a:r>
            <a:r>
              <a:rPr lang="uk-UA" sz="3000" b="1" i="1" dirty="0" smtClean="0">
                <a:latin typeface="Bookman Old Style" panose="02050604050505020204" pitchFamily="18" charset="0"/>
              </a:rPr>
              <a:t>	</a:t>
            </a:r>
            <a:r>
              <a:rPr lang="en-US" sz="3000" b="1" i="1" dirty="0" smtClean="0">
                <a:latin typeface="Bookman Old Style" panose="02050604050505020204" pitchFamily="18" charset="0"/>
              </a:rPr>
              <a:t>B </a:t>
            </a:r>
            <a:r>
              <a:rPr lang="en-US" sz="3000" i="1" dirty="0" err="1">
                <a:latin typeface="Bookman Old Style" panose="02050604050505020204" pitchFamily="18" charset="0"/>
              </a:rPr>
              <a:t>i</a:t>
            </a:r>
            <a:r>
              <a:rPr lang="en-US" sz="3000" b="1" i="1" dirty="0">
                <a:latin typeface="Bookman Old Style" panose="02050604050505020204" pitchFamily="18" charset="0"/>
              </a:rPr>
              <a:t> </a:t>
            </a:r>
            <a:r>
              <a:rPr lang="en-US" sz="3000" b="1" i="1" dirty="0" smtClean="0">
                <a:latin typeface="Bookman Old Style" panose="02050604050505020204" pitchFamily="18" charset="0"/>
              </a:rPr>
              <a:t>C</a:t>
            </a:r>
            <a:r>
              <a:rPr lang="ru-RU" sz="3000" i="1" dirty="0">
                <a:latin typeface="Bookman Old Style" panose="02050604050505020204" pitchFamily="18" charset="0"/>
              </a:rPr>
              <a:t> </a:t>
            </a:r>
            <a:r>
              <a:rPr lang="ru-RU" sz="3000" i="1" dirty="0" smtClean="0">
                <a:latin typeface="Bookman Old Style" panose="02050604050505020204" pitchFamily="18" charset="0"/>
              </a:rPr>
              <a:t>– точки </a:t>
            </a:r>
            <a:r>
              <a:rPr lang="ru-RU" sz="3000" i="1" dirty="0" err="1" smtClean="0">
                <a:latin typeface="Bookman Old Style" panose="02050604050505020204" pitchFamily="18" charset="0"/>
              </a:rPr>
              <a:t>дотику</a:t>
            </a:r>
            <a:r>
              <a:rPr lang="en-US" sz="3000" i="1" dirty="0" smtClean="0">
                <a:latin typeface="Bookman Old Style" panose="02050604050505020204" pitchFamily="18" charset="0"/>
              </a:rPr>
              <a:t> </a:t>
            </a:r>
          </a:p>
          <a:p>
            <a:r>
              <a:rPr lang="uk-UA" sz="3000" dirty="0" smtClean="0">
                <a:latin typeface="Bookman Old Style" panose="02050604050505020204" pitchFamily="18" charset="0"/>
              </a:rPr>
              <a:t>Довести:</a:t>
            </a:r>
            <a:r>
              <a:rPr lang="uk-UA" sz="3000" b="1" i="1" dirty="0" smtClean="0">
                <a:latin typeface="Bookman Old Style" panose="02050604050505020204" pitchFamily="18" charset="0"/>
              </a:rPr>
              <a:t> </a:t>
            </a:r>
            <a:r>
              <a:rPr lang="en-US" sz="3000" b="1" i="1" dirty="0">
                <a:latin typeface="Bookman Old Style" panose="02050604050505020204" pitchFamily="18" charset="0"/>
              </a:rPr>
              <a:t>AB </a:t>
            </a:r>
            <a:r>
              <a:rPr lang="uk-UA" sz="3000" i="1" dirty="0" err="1" smtClean="0">
                <a:latin typeface="Bookman Old Style" panose="02050604050505020204" pitchFamily="18" charset="0"/>
              </a:rPr>
              <a:t>=</a:t>
            </a:r>
            <a:r>
              <a:rPr lang="en-US" sz="3000" b="1" i="1" dirty="0" smtClean="0">
                <a:latin typeface="Bookman Old Style" panose="02050604050505020204" pitchFamily="18" charset="0"/>
              </a:rPr>
              <a:t> </a:t>
            </a:r>
            <a:r>
              <a:rPr lang="en-US" sz="3000" b="1" i="1" dirty="0">
                <a:latin typeface="Bookman Old Style" panose="02050604050505020204" pitchFamily="18" charset="0"/>
              </a:rPr>
              <a:t>AC</a:t>
            </a:r>
            <a:r>
              <a:rPr lang="en-US" sz="3000" i="1" dirty="0">
                <a:latin typeface="Bookman Old Style" panose="02050604050505020204" pitchFamily="18" charset="0"/>
              </a:rPr>
              <a:t> </a:t>
            </a:r>
            <a:r>
              <a:rPr lang="uk-UA" sz="3000" b="1" i="1" dirty="0" smtClean="0">
                <a:latin typeface="Bookman Old Style" panose="02050604050505020204" pitchFamily="18" charset="0"/>
              </a:rPr>
              <a:t>.</a:t>
            </a:r>
            <a:endParaRPr lang="en-US" sz="3000" b="1" i="1" dirty="0"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3151" y="2555693"/>
            <a:ext cx="60388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Bookman Old Style" panose="02050604050505020204" pitchFamily="18" charset="0"/>
              </a:rPr>
              <a:t>Доведення:</a:t>
            </a: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1)Проведемо пряму </a:t>
            </a:r>
            <a:r>
              <a:rPr lang="en-US" sz="3200" i="1" dirty="0" smtClean="0">
                <a:latin typeface="Bookman Old Style" panose="02050604050505020204" pitchFamily="18" charset="0"/>
              </a:rPr>
              <a:t>OA </a:t>
            </a:r>
            <a:r>
              <a:rPr lang="uk-UA" sz="3200" i="1" dirty="0" smtClean="0">
                <a:latin typeface="Bookman Old Style" panose="02050604050505020204" pitchFamily="18" charset="0"/>
              </a:rPr>
              <a:t>і радіуси </a:t>
            </a:r>
            <a:r>
              <a:rPr lang="en-US" sz="3200" i="1" dirty="0" smtClean="0">
                <a:latin typeface="Bookman Old Style" panose="02050604050505020204" pitchFamily="18" charset="0"/>
              </a:rPr>
              <a:t>OB </a:t>
            </a:r>
            <a:r>
              <a:rPr lang="en-US" sz="3200" i="1" dirty="0" err="1" smtClean="0">
                <a:latin typeface="Bookman Old Style" panose="02050604050505020204" pitchFamily="18" charset="0"/>
              </a:rPr>
              <a:t>i</a:t>
            </a:r>
            <a:r>
              <a:rPr lang="en-US" sz="3200" i="1" dirty="0" smtClean="0">
                <a:latin typeface="Bookman Old Style" panose="02050604050505020204" pitchFamily="18" charset="0"/>
              </a:rPr>
              <a:t> OC</a:t>
            </a:r>
          </a:p>
          <a:p>
            <a:r>
              <a:rPr lang="en-US" sz="3200" i="1" dirty="0" smtClean="0">
                <a:latin typeface="Bookman Old Style" panose="02050604050505020204" pitchFamily="18" charset="0"/>
              </a:rPr>
              <a:t>2) </a:t>
            </a:r>
            <a:r>
              <a:rPr lang="el-GR" sz="3200" i="1" dirty="0" smtClean="0">
                <a:latin typeface="Bookman Old Style" panose="02050604050505020204" pitchFamily="18" charset="0"/>
              </a:rPr>
              <a:t>Δ</a:t>
            </a:r>
            <a:r>
              <a:rPr lang="en-US" sz="3200" i="1" dirty="0" smtClean="0">
                <a:latin typeface="Bookman Old Style" panose="02050604050505020204" pitchFamily="18" charset="0"/>
              </a:rPr>
              <a:t>AOB</a:t>
            </a:r>
            <a:r>
              <a:rPr lang="uk-UA" sz="3200" i="1" dirty="0" smtClean="0">
                <a:latin typeface="Bookman Old Style" panose="02050604050505020204" pitchFamily="18" charset="0"/>
              </a:rPr>
              <a:t>,</a:t>
            </a:r>
            <a:r>
              <a:rPr lang="en-US" sz="3200" i="1" dirty="0" smtClean="0">
                <a:latin typeface="Bookman Old Style" panose="02050604050505020204" pitchFamily="18" charset="0"/>
              </a:rPr>
              <a:t> </a:t>
            </a:r>
            <a:r>
              <a:rPr lang="el-GR" sz="3200" i="1" dirty="0">
                <a:latin typeface="Bookman Old Style" panose="02050604050505020204" pitchFamily="18" charset="0"/>
              </a:rPr>
              <a:t>Δ</a:t>
            </a:r>
            <a:r>
              <a:rPr lang="en-US" sz="3200" i="1" dirty="0" smtClean="0">
                <a:latin typeface="Bookman Old Style" panose="02050604050505020204" pitchFamily="18" charset="0"/>
              </a:rPr>
              <a:t>AOC</a:t>
            </a:r>
            <a:r>
              <a:rPr lang="uk-UA" sz="3200" i="1" dirty="0" smtClean="0">
                <a:latin typeface="Bookman Old Style" panose="02050604050505020204" pitchFamily="18" charset="0"/>
              </a:rPr>
              <a:t>– прямокутні ( … )</a:t>
            </a:r>
            <a:endParaRPr lang="en-US" sz="3200" i="1" dirty="0" smtClean="0">
              <a:latin typeface="Bookman Old Style" panose="02050604050505020204" pitchFamily="18" charset="0"/>
            </a:endParaRP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3) </a:t>
            </a:r>
            <a:r>
              <a:rPr lang="el-GR" sz="3200" i="1" dirty="0">
                <a:latin typeface="Bookman Old Style" panose="02050604050505020204" pitchFamily="18" charset="0"/>
              </a:rPr>
              <a:t>Δ</a:t>
            </a:r>
            <a:r>
              <a:rPr lang="en-US" sz="3200" i="1" dirty="0" smtClean="0">
                <a:latin typeface="Bookman Old Style" panose="02050604050505020204" pitchFamily="18" charset="0"/>
              </a:rPr>
              <a:t>AOB</a:t>
            </a:r>
            <a:r>
              <a:rPr lang="uk-UA" sz="3200" i="1" dirty="0" smtClean="0">
                <a:latin typeface="Bookman Old Style" panose="02050604050505020204" pitchFamily="18" charset="0"/>
              </a:rPr>
              <a:t> = </a:t>
            </a:r>
            <a:r>
              <a:rPr lang="el-GR" sz="3200" i="1" dirty="0" smtClean="0">
                <a:latin typeface="Bookman Old Style" panose="02050604050505020204" pitchFamily="18" charset="0"/>
              </a:rPr>
              <a:t>Δ</a:t>
            </a:r>
            <a:r>
              <a:rPr lang="en-US" sz="3200" i="1" dirty="0" smtClean="0">
                <a:latin typeface="Bookman Old Style" panose="02050604050505020204" pitchFamily="18" charset="0"/>
              </a:rPr>
              <a:t>AOC</a:t>
            </a:r>
            <a:r>
              <a:rPr lang="uk-UA" sz="3200" i="1" dirty="0" smtClean="0">
                <a:latin typeface="Bookman Old Style" panose="02050604050505020204" pitchFamily="18" charset="0"/>
              </a:rPr>
              <a:t> ( … ),</a:t>
            </a:r>
          </a:p>
          <a:p>
            <a:endParaRPr lang="uk-UA" sz="3200" i="1" dirty="0" smtClean="0">
              <a:latin typeface="Bookman Old Style" panose="02050604050505020204" pitchFamily="18" charset="0"/>
            </a:endParaRPr>
          </a:p>
          <a:p>
            <a:r>
              <a:rPr lang="uk-UA" sz="3200" i="1" dirty="0" smtClean="0">
                <a:latin typeface="Bookman Old Style" panose="02050604050505020204" pitchFamily="18" charset="0"/>
              </a:rPr>
              <a:t>Отже, </a:t>
            </a:r>
            <a:r>
              <a:rPr lang="en-US" sz="3200" i="1" dirty="0">
                <a:latin typeface="Bookman Old Style" panose="02050604050505020204" pitchFamily="18" charset="0"/>
              </a:rPr>
              <a:t>AB </a:t>
            </a:r>
            <a:r>
              <a:rPr lang="uk-UA" sz="3200" i="1" dirty="0">
                <a:latin typeface="Bookman Old Style" panose="02050604050505020204" pitchFamily="18" charset="0"/>
              </a:rPr>
              <a:t>=</a:t>
            </a:r>
            <a:r>
              <a:rPr lang="en-US" sz="3200" i="1" dirty="0">
                <a:latin typeface="Bookman Old Style" panose="02050604050505020204" pitchFamily="18" charset="0"/>
              </a:rPr>
              <a:t> AC </a:t>
            </a:r>
            <a:r>
              <a:rPr lang="uk-UA" sz="3200" i="1" dirty="0">
                <a:latin typeface="Bookman Old Style" panose="02050604050505020204" pitchFamily="18" charset="0"/>
              </a:rPr>
              <a:t>.</a:t>
            </a:r>
            <a:endParaRPr lang="en-US" sz="3200" i="1" dirty="0">
              <a:latin typeface="Bookman Old Style" panose="0205060405050502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7666795">
            <a:off x="2661596" y="1936143"/>
            <a:ext cx="208270" cy="21258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Прямоугольник 21"/>
          <p:cNvSpPr/>
          <p:nvPr/>
        </p:nvSpPr>
        <p:spPr>
          <a:xfrm rot="3904159">
            <a:off x="2802627" y="4875910"/>
            <a:ext cx="217191" cy="21181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023224" y="2555693"/>
            <a:ext cx="602646" cy="16845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056917" y="4119885"/>
            <a:ext cx="602646" cy="16845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олилиния 29"/>
          <p:cNvSpPr/>
          <p:nvPr/>
        </p:nvSpPr>
        <p:spPr>
          <a:xfrm>
            <a:off x="3990975" y="3304818"/>
            <a:ext cx="858210" cy="324295"/>
          </a:xfrm>
          <a:custGeom>
            <a:avLst/>
            <a:gdLst>
              <a:gd name="connsiteX0" fmla="*/ 0 w 858210"/>
              <a:gd name="connsiteY0" fmla="*/ 152757 h 324295"/>
              <a:gd name="connsiteX1" fmla="*/ 228600 w 858210"/>
              <a:gd name="connsiteY1" fmla="*/ 357 h 324295"/>
              <a:gd name="connsiteX2" fmla="*/ 409575 w 858210"/>
              <a:gd name="connsiteY2" fmla="*/ 190857 h 324295"/>
              <a:gd name="connsiteX3" fmla="*/ 600075 w 858210"/>
              <a:gd name="connsiteY3" fmla="*/ 324207 h 324295"/>
              <a:gd name="connsiteX4" fmla="*/ 838200 w 858210"/>
              <a:gd name="connsiteY4" fmla="*/ 171807 h 324295"/>
              <a:gd name="connsiteX5" fmla="*/ 828675 w 858210"/>
              <a:gd name="connsiteY5" fmla="*/ 171807 h 324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210" h="324295">
                <a:moveTo>
                  <a:pt x="0" y="152757"/>
                </a:moveTo>
                <a:cubicBezTo>
                  <a:pt x="80169" y="73382"/>
                  <a:pt x="160338" y="-5993"/>
                  <a:pt x="228600" y="357"/>
                </a:cubicBezTo>
                <a:cubicBezTo>
                  <a:pt x="296863" y="6707"/>
                  <a:pt x="347663" y="136882"/>
                  <a:pt x="409575" y="190857"/>
                </a:cubicBezTo>
                <a:cubicBezTo>
                  <a:pt x="471487" y="244832"/>
                  <a:pt x="528638" y="327382"/>
                  <a:pt x="600075" y="324207"/>
                </a:cubicBezTo>
                <a:cubicBezTo>
                  <a:pt x="671512" y="321032"/>
                  <a:pt x="800100" y="197207"/>
                  <a:pt x="838200" y="171807"/>
                </a:cubicBezTo>
                <a:cubicBezTo>
                  <a:pt x="876300" y="146407"/>
                  <a:pt x="852487" y="159107"/>
                  <a:pt x="828675" y="171807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4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570540SlideId26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56234539SlideId2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56234539SlideId26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447</Words>
  <Application>Microsoft Office PowerPoint</Application>
  <PresentationFormat>Широкоэкранный</PresentationFormat>
  <Paragraphs>101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ДОТИЧНА ДО КОЛА.  ЇЇ ВЛАСТИВІСТЬ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katusha belaya</dc:creator>
  <cp:lastModifiedBy>katusha belaya</cp:lastModifiedBy>
  <cp:revision>57</cp:revision>
  <dcterms:created xsi:type="dcterms:W3CDTF">2015-04-03T13:43:48Z</dcterms:created>
  <dcterms:modified xsi:type="dcterms:W3CDTF">2018-02-04T12:00:09Z</dcterms:modified>
</cp:coreProperties>
</file>