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70" r:id="rId3"/>
    <p:sldId id="301" r:id="rId4"/>
    <p:sldId id="300" r:id="rId5"/>
    <p:sldId id="302" r:id="rId6"/>
    <p:sldId id="303" r:id="rId7"/>
    <p:sldId id="304" r:id="rId8"/>
    <p:sldId id="307" r:id="rId9"/>
    <p:sldId id="306" r:id="rId10"/>
    <p:sldId id="308" r:id="rId11"/>
    <p:sldId id="309" r:id="rId12"/>
    <p:sldId id="310" r:id="rId13"/>
    <p:sldId id="311" r:id="rId14"/>
    <p:sldId id="312" r:id="rId15"/>
    <p:sldId id="314" r:id="rId16"/>
    <p:sldId id="330" r:id="rId17"/>
    <p:sldId id="315" r:id="rId18"/>
    <p:sldId id="317" r:id="rId19"/>
    <p:sldId id="318" r:id="rId20"/>
    <p:sldId id="322" r:id="rId21"/>
    <p:sldId id="333" r:id="rId22"/>
    <p:sldId id="331" r:id="rId23"/>
    <p:sldId id="332" r:id="rId24"/>
    <p:sldId id="335" r:id="rId25"/>
    <p:sldId id="323" r:id="rId26"/>
    <p:sldId id="324" r:id="rId27"/>
    <p:sldId id="337" r:id="rId28"/>
    <p:sldId id="336" r:id="rId29"/>
    <p:sldId id="338" r:id="rId30"/>
    <p:sldId id="325" r:id="rId31"/>
    <p:sldId id="326" r:id="rId32"/>
    <p:sldId id="327" r:id="rId33"/>
    <p:sldId id="328" r:id="rId34"/>
    <p:sldId id="329" r:id="rId35"/>
    <p:sldId id="339" r:id="rId36"/>
    <p:sldId id="320" r:id="rId37"/>
    <p:sldId id="321" r:id="rId38"/>
    <p:sldId id="263" r:id="rId39"/>
    <p:sldId id="262" r:id="rId40"/>
    <p:sldId id="340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2" Type="http://schemas.openxmlformats.org/officeDocument/2006/relationships/image" Target="../media/image81.emf"/><Relationship Id="rId1" Type="http://schemas.openxmlformats.org/officeDocument/2006/relationships/image" Target="../media/image80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emf"/><Relationship Id="rId2" Type="http://schemas.openxmlformats.org/officeDocument/2006/relationships/image" Target="../media/image84.emf"/><Relationship Id="rId1" Type="http://schemas.openxmlformats.org/officeDocument/2006/relationships/image" Target="../media/image8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FB2DD-2BA1-4130-AA0F-4F94550408BB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C96E94-5438-4988-A1B8-69D3F3B7BD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5184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9B4D7-0AA6-47BF-8CCF-C69264A23F5F}" type="datetimeFigureOut">
              <a:rPr lang="ru-RU"/>
              <a:pPr>
                <a:defRPr/>
              </a:pPr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1A51A-E2B9-4F86-A47C-5B121CA5C3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8545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2B33F-E88F-48E2-A26D-2D135711213F}" type="datetimeFigureOut">
              <a:rPr lang="ru-RU"/>
              <a:pPr>
                <a:defRPr/>
              </a:pPr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F439B-F21B-4AE4-8395-AAEEAFE42C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49352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3B6F3-2F57-4076-802B-133508C47256}" type="datetimeFigureOut">
              <a:rPr lang="ru-RU"/>
              <a:pPr>
                <a:defRPr/>
              </a:pPr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901B5-B47B-4BF5-AB88-7F36D9E3B3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537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77FA5-20F8-4B5C-8761-363F70B9ADD1}" type="datetimeFigureOut">
              <a:rPr lang="ru-RU"/>
              <a:pPr>
                <a:defRPr/>
              </a:pPr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54ABF-C27F-4EA5-A2E1-E95AD1F4F1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54071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D9783-0717-487F-A382-5942B55FC289}" type="datetimeFigureOut">
              <a:rPr lang="ru-RU"/>
              <a:pPr>
                <a:defRPr/>
              </a:pPr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C1ABF-6546-4929-921F-0B9248AC91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8870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0109D-5318-4301-80C0-CE08F11A05CE}" type="datetimeFigureOut">
              <a:rPr lang="ru-RU"/>
              <a:pPr>
                <a:defRPr/>
              </a:pPr>
              <a:t>15.02.2018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3E918-5CA3-4A07-8764-E39116C5D4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13866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E38BA-3239-4FE2-9A72-A5A0D79EB22F}" type="datetimeFigureOut">
              <a:rPr lang="ru-RU"/>
              <a:pPr>
                <a:defRPr/>
              </a:pPr>
              <a:t>15.02.2018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8136E-42BE-4CA4-AE53-47E8AD4526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6719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EB56B-8C1A-4205-8A99-BB05D6382150}" type="datetimeFigureOut">
              <a:rPr lang="ru-RU"/>
              <a:pPr>
                <a:defRPr/>
              </a:pPr>
              <a:t>15.02.2018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AD5B8-6365-4E07-9F8D-80DDD18A4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45697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EC9BD-3D37-4763-9A68-A63DA87C58AE}" type="datetimeFigureOut">
              <a:rPr lang="ru-RU"/>
              <a:pPr>
                <a:defRPr/>
              </a:pPr>
              <a:t>15.02.2018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FBCF7-1951-4BEB-AD71-4B3955CBC0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4631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00AA9-54DB-4F4E-B730-AE5D64C3FFE8}" type="datetimeFigureOut">
              <a:rPr lang="ru-RU"/>
              <a:pPr>
                <a:defRPr/>
              </a:pPr>
              <a:t>15.02.2018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1E6A8-AEB6-48FD-BCBF-E81F06FF6D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17109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BB873-2CD6-4AEE-BB82-90C05E96407F}" type="datetimeFigureOut">
              <a:rPr lang="ru-RU"/>
              <a:pPr>
                <a:defRPr/>
              </a:pPr>
              <a:t>15.02.2018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8BFB8-D100-4897-8B1B-43CC61060F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0916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089CF89-BF0D-4240-B276-3113F6AAE914}" type="datetimeFigureOut">
              <a:rPr lang="ru-RU"/>
              <a:pPr>
                <a:defRPr/>
              </a:pPr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253C3CD-3C61-4484-A650-91B5E53343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1.png"/><Relationship Id="rId7" Type="http://schemas.openxmlformats.org/officeDocument/2006/relationships/image" Target="../media/image26.jpeg"/><Relationship Id="rId12" Type="http://schemas.openxmlformats.org/officeDocument/2006/relationships/image" Target="../media/image31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13" Type="http://schemas.openxmlformats.org/officeDocument/2006/relationships/image" Target="../media/image61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12" Type="http://schemas.openxmlformats.org/officeDocument/2006/relationships/image" Target="../media/image60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11" Type="http://schemas.openxmlformats.org/officeDocument/2006/relationships/image" Target="../media/image59.jpe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______Microsoft_Office_PowerPoint4.sldx"/><Relationship Id="rId4" Type="http://schemas.openxmlformats.org/officeDocument/2006/relationships/package" Target="../embeddings/______Microsoft_Office_PowerPoint3.sldx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5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______Microsoft_Office_PowerPoint7.sldx"/><Relationship Id="rId4" Type="http://schemas.openxmlformats.org/officeDocument/2006/relationships/package" Target="../embeddings/______Microsoft_Office_PowerPoint6.sldx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image" Target="../media/image11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106089"/>
            <a:ext cx="2448272" cy="17284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314" y="3284984"/>
            <a:ext cx="2525883" cy="22429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" y="2420888"/>
            <a:ext cx="94685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Інтегрований урок з природознавства </a:t>
            </a:r>
          </a:p>
          <a:p>
            <a:pPr algn="ctr"/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і математики 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1клас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301208"/>
            <a:ext cx="95654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  </a:t>
            </a:r>
            <a:r>
              <a:rPr lang="uk-UA" sz="2000" b="1" i="1" dirty="0" smtClean="0">
                <a:solidFill>
                  <a:srgbClr val="0070C0"/>
                </a:solidFill>
                <a:latin typeface="Monotype Corsiva" pitchFamily="66" charset="0"/>
              </a:rPr>
              <a:t>Підготувала вчитель початкових класів </a:t>
            </a:r>
            <a:r>
              <a:rPr lang="uk-UA" sz="2000" b="1" i="1" dirty="0" err="1" smtClean="0">
                <a:solidFill>
                  <a:srgbClr val="0070C0"/>
                </a:solidFill>
                <a:latin typeface="Monotype Corsiva" pitchFamily="66" charset="0"/>
              </a:rPr>
              <a:t>Загребельська</a:t>
            </a:r>
            <a:r>
              <a:rPr lang="uk-UA" sz="2000" b="1" i="1" dirty="0" smtClean="0">
                <a:solidFill>
                  <a:srgbClr val="0070C0"/>
                </a:solidFill>
                <a:latin typeface="Monotype Corsiva" pitchFamily="66" charset="0"/>
              </a:rPr>
              <a:t> Марія Володимирівна</a:t>
            </a:r>
          </a:p>
          <a:p>
            <a:r>
              <a:rPr lang="uk-UA" dirty="0" smtClean="0"/>
              <a:t>         </a:t>
            </a:r>
          </a:p>
          <a:p>
            <a:r>
              <a:rPr lang="uk-UA" b="1" dirty="0" smtClean="0">
                <a:solidFill>
                  <a:srgbClr val="00B050"/>
                </a:solidFill>
              </a:rPr>
              <a:t>                      </a:t>
            </a:r>
            <a:r>
              <a:rPr lang="uk-UA" b="1" dirty="0" err="1" smtClean="0">
                <a:solidFill>
                  <a:srgbClr val="00B050"/>
                </a:solidFill>
              </a:rPr>
              <a:t>Степанівський</a:t>
            </a:r>
            <a:r>
              <a:rPr lang="uk-UA" b="1" dirty="0" smtClean="0">
                <a:solidFill>
                  <a:srgbClr val="00B050"/>
                </a:solidFill>
              </a:rPr>
              <a:t> заклад загальної середньої освіти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23928" y="188640"/>
            <a:ext cx="42409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</a:rPr>
              <a:t>Станція </a:t>
            </a:r>
            <a:r>
              <a:rPr lang="uk-UA" sz="3600" b="1" dirty="0" err="1" smtClean="0">
                <a:solidFill>
                  <a:srgbClr val="002060"/>
                </a:solidFill>
              </a:rPr>
              <a:t>“Комахи”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2420888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980728"/>
            <a:ext cx="3456384" cy="295232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212976"/>
            <a:ext cx="3672408" cy="331236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089564"/>
            <a:ext cx="3960440" cy="343578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56792"/>
            <a:ext cx="8820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216224"/>
            <a:ext cx="91440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Комахи мають шість ніг;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тіло поділено на три частини:голова, груди, черевце;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голові у комах є очі, рот, вусики;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sz="3600" b="1" i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</a:t>
            </a:r>
            <a:r>
              <a:rPr kumimoji="0" lang="uk-UA" sz="3600" b="1" i="1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допомогою вусиків комахи відчувають запах,</a:t>
            </a:r>
            <a:r>
              <a:rPr kumimoji="0" lang="uk-UA" sz="3600" b="1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них дуже добрий нюх,</a:t>
            </a:r>
            <a:r>
              <a:rPr kumimoji="0" lang="uk-UA" sz="3600" b="1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 допомагає їм шукати їжу.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природі комахи живуть усюди: на луках, у лісі, у водоймах і ґрунті.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340768"/>
            <a:ext cx="57036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 Математичний диктант</a:t>
            </a:r>
          </a:p>
          <a:p>
            <a:r>
              <a:rPr lang="uk-UA" sz="3600" b="1" dirty="0" smtClean="0">
                <a:solidFill>
                  <a:srgbClr val="FF0000"/>
                </a:solidFill>
              </a:rPr>
              <a:t>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768624"/>
            <a:ext cx="9144000" cy="4693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Записати числа,  які складаються з 1 десятка і 7 одиниць, 1 десятка і 5 одиниць, 1 десятка і 9 одиниць.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Записати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сусідів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числа 13 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Зменшити число 14, 15,  на 10 і записати відповідь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latin typeface="Arial" pitchFamily="34" charset="0"/>
              </a:rPr>
              <a:t>• 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Записати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число, яке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позначає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кількість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ніжок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у комах.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2152645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Перевірка : 17, 15, 19, 12, 13, 14, </a:t>
            </a:r>
            <a:r>
              <a:rPr kumimoji="0" lang="uk-UA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4, 5, 6. </a:t>
            </a:r>
            <a:endParaRPr kumimoji="0" lang="uk-UA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3848" y="0"/>
            <a:ext cx="59401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/>
              <a:t> Станція </a:t>
            </a:r>
            <a:r>
              <a:rPr lang="uk-UA" sz="4400" dirty="0" err="1" smtClean="0"/>
              <a:t>“Пташина”</a:t>
            </a:r>
            <a:endParaRPr lang="ru-RU" sz="4400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196752"/>
            <a:ext cx="2952328" cy="27363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3645024"/>
            <a:ext cx="3744416" cy="2952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501008"/>
            <a:ext cx="3888432" cy="30243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972979"/>
            <a:ext cx="9036496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5000" b="1" dirty="0" err="1" smtClean="0">
                <a:latin typeface="Times New Roman" pitchFamily="18" charset="0"/>
                <a:cs typeface="Times New Roman" pitchFamily="18" charset="0"/>
              </a:rPr>
              <a:t>Тіло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пташки </a:t>
            </a:r>
            <a:r>
              <a:rPr lang="ru-RU" sz="5000" b="1" dirty="0" err="1" smtClean="0">
                <a:latin typeface="Times New Roman" pitchFamily="18" charset="0"/>
                <a:cs typeface="Times New Roman" pitchFamily="18" charset="0"/>
              </a:rPr>
              <a:t>вкрите</a:t>
            </a:r>
            <a:endParaRPr lang="ru-RU" sz="5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000" b="1" dirty="0" err="1" smtClean="0">
                <a:latin typeface="Times New Roman" pitchFamily="18" charset="0"/>
                <a:cs typeface="Times New Roman" pitchFamily="18" charset="0"/>
              </a:rPr>
              <a:t>Такий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err="1" smtClean="0">
                <a:latin typeface="Times New Roman" pitchFamily="18" charset="0"/>
                <a:cs typeface="Times New Roman" pitchFamily="18" charset="0"/>
              </a:rPr>
              <a:t>покрив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err="1" smtClean="0">
                <a:latin typeface="Times New Roman" pitchFamily="18" charset="0"/>
                <a:cs typeface="Times New Roman" pitchFamily="18" charset="0"/>
              </a:rPr>
              <a:t>допомагає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птахам </a:t>
            </a:r>
            <a:r>
              <a:rPr lang="ru-RU" sz="5000" b="1" dirty="0" err="1" smtClean="0">
                <a:latin typeface="Times New Roman" pitchFamily="18" charset="0"/>
                <a:cs typeface="Times New Roman" pitchFamily="18" charset="0"/>
              </a:rPr>
              <a:t>літати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uk-UA" sz="5000" b="1" dirty="0" smtClean="0">
                <a:latin typeface="Times New Roman" pitchFamily="18" charset="0"/>
                <a:cs typeface="Times New Roman" pitchFamily="18" charset="0"/>
              </a:rPr>
              <a:t>•У птахів є </a:t>
            </a:r>
            <a:r>
              <a:rPr lang="uk-UA" sz="5000" b="1" dirty="0" err="1" smtClean="0">
                <a:latin typeface="Times New Roman" pitchFamily="18" charset="0"/>
                <a:cs typeface="Times New Roman" pitchFamily="18" charset="0"/>
              </a:rPr>
              <a:t>дзьод</a:t>
            </a:r>
            <a:r>
              <a:rPr lang="uk-UA" sz="5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5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5000" b="1" dirty="0" err="1" smtClean="0"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err="1" smtClean="0">
                <a:latin typeface="Times New Roman" pitchFamily="18" charset="0"/>
                <a:cs typeface="Times New Roman" pitchFamily="18" charset="0"/>
              </a:rPr>
              <a:t>пташок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err="1" smtClean="0">
                <a:latin typeface="Times New Roman" pitchFamily="18" charset="0"/>
                <a:cs typeface="Times New Roman" pitchFamily="18" charset="0"/>
              </a:rPr>
              <a:t>восени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000" b="1" dirty="0" err="1" smtClean="0">
                <a:latin typeface="Times New Roman" pitchFamily="18" charset="0"/>
                <a:cs typeface="Times New Roman" pitchFamily="18" charset="0"/>
              </a:rPr>
              <a:t>від-літают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5000" b="1" dirty="0" err="1" smtClean="0">
                <a:latin typeface="Times New Roman" pitchFamily="18" charset="0"/>
                <a:cs typeface="Times New Roman" pitchFamily="18" charset="0"/>
              </a:rPr>
              <a:t>південь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000" b="1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err="1" smtClean="0">
                <a:latin typeface="Times New Roman" pitchFamily="18" charset="0"/>
                <a:cs typeface="Times New Roman" pitchFamily="18" charset="0"/>
              </a:rPr>
              <a:t>називають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000" b="1" dirty="0" err="1" smtClean="0">
                <a:latin typeface="Times New Roman" pitchFamily="18" charset="0"/>
                <a:cs typeface="Times New Roman" pitchFamily="18" charset="0"/>
              </a:rPr>
              <a:t>перелітними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5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35372" y="972979"/>
            <a:ext cx="224292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пір’ям</a:t>
            </a:r>
            <a:r>
              <a:rPr lang="ru-RU" sz="5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5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403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0"/>
            <a:ext cx="4248472" cy="908719"/>
          </a:xfrm>
        </p:spPr>
        <p:txBody>
          <a:bodyPr/>
          <a:lstStyle/>
          <a:p>
            <a:r>
              <a:rPr lang="uk-UA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Птахи, які не    літають 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C:\Documents and Settings\Igor\Рабочий стол\МАМА\1290866623_270px-emperor_penguin_manchot_empereu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458" y="1196753"/>
            <a:ext cx="4102510" cy="44644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C:\Documents and Settings\Igor\Рабочий стол\МАМА\Африканський_страус_Afrikanskiĭ_straus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4804" y="1484784"/>
            <a:ext cx="4059002" cy="46085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23528" y="1340768"/>
            <a:ext cx="8496944" cy="792088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0647" y="2960077"/>
            <a:ext cx="3000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980728"/>
            <a:ext cx="9143999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9143999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836712"/>
            <a:ext cx="3105150" cy="42484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3614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274638"/>
            <a:ext cx="5842992" cy="490066"/>
          </a:xfrm>
        </p:spPr>
        <p:txBody>
          <a:bodyPr/>
          <a:lstStyle/>
          <a:p>
            <a:r>
              <a:rPr lang="ru-RU" dirty="0" smtClean="0"/>
              <a:t>        </a:t>
            </a:r>
            <a:r>
              <a:rPr lang="ru-RU" b="1" dirty="0" smtClean="0">
                <a:solidFill>
                  <a:srgbClr val="002060"/>
                </a:solidFill>
              </a:rPr>
              <a:t>Задача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Содержимое 4" descr="c33e7ed8881a50262cd92d480b0528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19" y="1053780"/>
            <a:ext cx="6912769" cy="55435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8130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692696"/>
            <a:ext cx="3105150" cy="3960440"/>
          </a:xfrm>
          <a:prstGeom prst="rect">
            <a:avLst/>
          </a:prstGeom>
          <a:noFill/>
        </p:spPr>
      </p:pic>
      <p:pic>
        <p:nvPicPr>
          <p:cNvPr id="6" name="Рисунок 5" descr="great-titmouse-side-view-illustration-isolated-white-background-307814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3982470"/>
            <a:ext cx="576064" cy="340598"/>
          </a:xfrm>
          <a:prstGeom prst="rect">
            <a:avLst/>
          </a:prstGeom>
        </p:spPr>
      </p:pic>
      <p:pic>
        <p:nvPicPr>
          <p:cNvPr id="7" name="Рисунок 6" descr="great-titmouse-side-view-illustration-isolated-white-background-307814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95937" y="3429000"/>
            <a:ext cx="576064" cy="340598"/>
          </a:xfrm>
          <a:prstGeom prst="rect">
            <a:avLst/>
          </a:prstGeom>
        </p:spPr>
      </p:pic>
      <p:pic>
        <p:nvPicPr>
          <p:cNvPr id="8" name="Рисунок 7" descr="great-titmouse-side-view-illustration-isolated-white-background-3078140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47864" y="3573016"/>
            <a:ext cx="620515" cy="366880"/>
          </a:xfrm>
          <a:prstGeom prst="rect">
            <a:avLst/>
          </a:prstGeom>
        </p:spPr>
      </p:pic>
      <p:pic>
        <p:nvPicPr>
          <p:cNvPr id="9" name="Рисунок 8" descr="great-titmouse-side-view-illustration-isolated-white-background-3078140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24806" y="3861048"/>
            <a:ext cx="487157" cy="288032"/>
          </a:xfrm>
          <a:prstGeom prst="rect">
            <a:avLst/>
          </a:prstGeom>
        </p:spPr>
      </p:pic>
      <p:pic>
        <p:nvPicPr>
          <p:cNvPr id="10" name="Рисунок 9" descr="great-titmouse-side-view-illustration-isolated-white-background-3078140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335704" y="3861047"/>
            <a:ext cx="596335" cy="283077"/>
          </a:xfrm>
          <a:prstGeom prst="rect">
            <a:avLst/>
          </a:prstGeom>
        </p:spPr>
      </p:pic>
      <p:pic>
        <p:nvPicPr>
          <p:cNvPr id="11" name="Рисунок 10" descr="great-titmouse-side-view-illustration-isolated-white-background-3078140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62003" y="4293096"/>
            <a:ext cx="545901" cy="288031"/>
          </a:xfrm>
          <a:prstGeom prst="rect">
            <a:avLst/>
          </a:prstGeom>
        </p:spPr>
      </p:pic>
      <p:pic>
        <p:nvPicPr>
          <p:cNvPr id="12" name="Рисунок 11" descr="wigan_03112011165449_35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88224" y="3861048"/>
            <a:ext cx="648072" cy="504056"/>
          </a:xfrm>
          <a:prstGeom prst="rect">
            <a:avLst/>
          </a:prstGeom>
        </p:spPr>
      </p:pic>
      <p:pic>
        <p:nvPicPr>
          <p:cNvPr id="13" name="Рисунок 12" descr="wigan_03112011165449_352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092280" y="3284984"/>
            <a:ext cx="576064" cy="506326"/>
          </a:xfrm>
          <a:prstGeom prst="rect">
            <a:avLst/>
          </a:prstGeom>
        </p:spPr>
      </p:pic>
      <p:pic>
        <p:nvPicPr>
          <p:cNvPr id="14" name="Рисунок 13" descr="wigan_03112011165449_352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812360" y="3573016"/>
            <a:ext cx="504056" cy="504056"/>
          </a:xfrm>
          <a:prstGeom prst="rect">
            <a:avLst/>
          </a:prstGeom>
        </p:spPr>
      </p:pic>
      <p:pic>
        <p:nvPicPr>
          <p:cNvPr id="15" name="Рисунок 14" descr="wigan_03112011165449_352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308304" y="3933056"/>
            <a:ext cx="504056" cy="50405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23528" y="5445224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Склади і розв'яжи задачу</a:t>
            </a:r>
            <a:endParaRPr lang="ru-RU" sz="2400" b="1" dirty="0"/>
          </a:p>
        </p:txBody>
      </p:sp>
      <p:pic>
        <p:nvPicPr>
          <p:cNvPr id="17" name="Рисунок 16" descr="great-titmouse-side-view-illustration-isolated-white-background-30781409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771800" y="3601818"/>
            <a:ext cx="432048" cy="34563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274638"/>
            <a:ext cx="4464496" cy="1143000"/>
          </a:xfrm>
        </p:spPr>
        <p:txBody>
          <a:bodyPr/>
          <a:lstStyle/>
          <a:p>
            <a:r>
              <a:rPr lang="ru-RU" dirty="0" err="1" smtClean="0"/>
              <a:t>Станц</a:t>
            </a:r>
            <a:r>
              <a:rPr lang="uk-UA" dirty="0" err="1" smtClean="0"/>
              <a:t>ія</a:t>
            </a:r>
            <a:r>
              <a:rPr lang="uk-UA" dirty="0" smtClean="0"/>
              <a:t> “ Золота </a:t>
            </a:r>
            <a:r>
              <a:rPr lang="uk-UA" dirty="0" err="1" smtClean="0"/>
              <a:t>рибка”</a:t>
            </a:r>
            <a:endParaRPr lang="ru-RU" dirty="0"/>
          </a:p>
        </p:txBody>
      </p:sp>
      <p:pic>
        <p:nvPicPr>
          <p:cNvPr id="4" name="Содержимое 3" descr="4e1090034f20f4ab56327cbd6afc6dfe_full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0768"/>
            <a:ext cx="4320480" cy="25202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karas[1]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556792"/>
            <a:ext cx="3744416" cy="2736304"/>
          </a:xfrm>
          <a:prstGeom prst="snip2DiagRect">
            <a:avLst>
              <a:gd name="adj1" fmla="val 19324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97ff135634032487f43a69bae4e7933b_full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4028832"/>
            <a:ext cx="3672408" cy="24245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12" y="980728"/>
            <a:ext cx="873205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Тема уроку</a:t>
            </a: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Подорож у царство тварин                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Природознавство.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Звірі.</a:t>
            </a: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Мета: формувати в учнів уявлення про  особливі ознаки звірів; про значення звірів  у природі та цінність їх для людей, закріпити  знання дітей про види тварин, вчити розрізняти тварин  різних  видів. Розвивати у дітей мислення, вміння порівнювати, ставити запитання; виховувати бережливе ставлення до природи.</a:t>
            </a: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Математика. </a:t>
            </a:r>
            <a:r>
              <a:rPr lang="uk-UA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Лічба у межах 20. Розв’язання задач та прикладів на додавання та віднімання. Розпізнання геометричних фігур</a:t>
            </a:r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                                                        </a:t>
            </a: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Мета: формувати обчислювальні навички, вміння розв’язувати задачі, розпізнавати геометричні фігури; виховувати пізнавальний інтерес до математики.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256" y="0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486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  <a:latin typeface="Book Antiqua" pitchFamily="18" charset="0"/>
              </a:rPr>
              <a:t>Тіло риб складається з голови, тулуба, хвоста. </a:t>
            </a:r>
          </a:p>
          <a:p>
            <a:r>
              <a:rPr lang="uk-UA" b="1" dirty="0" smtClean="0">
                <a:solidFill>
                  <a:srgbClr val="0070C0"/>
                </a:solidFill>
                <a:latin typeface="Book Antiqua" pitchFamily="18" charset="0"/>
              </a:rPr>
              <a:t>Воно вкрите лускою та слизом, з боків сплюснуте</a:t>
            </a:r>
          </a:p>
          <a:p>
            <a:r>
              <a:rPr lang="uk-UA" b="1" dirty="0" smtClean="0">
                <a:solidFill>
                  <a:srgbClr val="0070C0"/>
                </a:solidFill>
                <a:latin typeface="Book Antiqua" pitchFamily="18" charset="0"/>
              </a:rPr>
              <a:t>За допомогою плавців і хвоста риби плавають, а дихають зябрами.</a:t>
            </a:r>
          </a:p>
          <a:p>
            <a:r>
              <a:rPr lang="uk-UA" b="1" dirty="0" smtClean="0">
                <a:solidFill>
                  <a:srgbClr val="0070C0"/>
                </a:solidFill>
                <a:latin typeface="Book Antiqua" pitchFamily="18" charset="0"/>
              </a:rPr>
              <a:t>Риби живуть у річках, озерах, ставках, морях і океанах.</a:t>
            </a:r>
            <a:endParaRPr lang="ru-RU" b="1" dirty="0">
              <a:solidFill>
                <a:srgbClr val="0070C0"/>
              </a:solidFill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356992"/>
            <a:ext cx="4392488" cy="30963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76672"/>
            <a:ext cx="3744416" cy="27363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924944"/>
            <a:ext cx="3600400" cy="34563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3888432" cy="18002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До якої групи тварин належать?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10 + 1 =       (Р)                      13 – 3 =    (І)           </a:t>
            </a:r>
          </a:p>
          <a:p>
            <a:pPr>
              <a:buNone/>
            </a:pPr>
            <a:r>
              <a:rPr lang="uk-UA" dirty="0" smtClean="0"/>
              <a:t>10 + 4 =       (І)</a:t>
            </a:r>
            <a:r>
              <a:rPr lang="ru-RU" dirty="0" smtClean="0"/>
              <a:t>                        </a:t>
            </a:r>
            <a:r>
              <a:rPr lang="uk-UA" dirty="0" smtClean="0"/>
              <a:t>14 – 10 =    (З)       </a:t>
            </a:r>
          </a:p>
          <a:p>
            <a:pPr>
              <a:buNone/>
            </a:pPr>
            <a:r>
              <a:rPr lang="uk-UA" dirty="0" smtClean="0"/>
              <a:t>15 – 10 =    (В)</a:t>
            </a:r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55574" y="1412776"/>
          <a:ext cx="7488830" cy="2176016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497766"/>
                <a:gridCol w="1497766"/>
                <a:gridCol w="1497766"/>
                <a:gridCol w="1497766"/>
                <a:gridCol w="1497766"/>
              </a:tblGrid>
              <a:tr h="1088008">
                <a:tc>
                  <a:txBody>
                    <a:bodyPr/>
                    <a:lstStyle/>
                    <a:p>
                      <a:r>
                        <a:rPr lang="uk-UA" sz="3600" dirty="0" smtClean="0"/>
                        <a:t>    4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600" dirty="0" smtClean="0"/>
                        <a:t>    5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600" dirty="0" smtClean="0"/>
                        <a:t>    10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600" dirty="0" smtClean="0"/>
                        <a:t>    11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600" dirty="0" smtClean="0"/>
                        <a:t>   14</a:t>
                      </a:r>
                      <a:endParaRPr lang="ru-RU" sz="3600" dirty="0"/>
                    </a:p>
                  </a:txBody>
                  <a:tcPr/>
                </a:tc>
              </a:tr>
              <a:tr h="108800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627784" y="0"/>
            <a:ext cx="6516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Знайти значення виразів </a:t>
            </a:r>
            <a:endParaRPr lang="ru-RU" sz="4000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0"/>
            <a:ext cx="6804248" cy="908720"/>
          </a:xfrm>
        </p:spPr>
        <p:txBody>
          <a:bodyPr/>
          <a:lstStyle/>
          <a:p>
            <a:r>
              <a:rPr lang="uk-UA" dirty="0" err="1" smtClean="0"/>
              <a:t>Фізхвилинка</a:t>
            </a:r>
            <a:r>
              <a:rPr lang="uk-UA" dirty="0" smtClean="0"/>
              <a:t> “ </a:t>
            </a:r>
            <a:r>
              <a:rPr lang="uk-UA" b="1" dirty="0" err="1" smtClean="0">
                <a:solidFill>
                  <a:schemeClr val="accent6">
                    <a:lumMod val="50000"/>
                  </a:schemeClr>
                </a:solidFill>
              </a:rPr>
              <a:t>Ведмедики</a:t>
            </a:r>
            <a:r>
              <a:rPr lang="uk-UA" dirty="0" err="1" smtClean="0"/>
              <a:t>”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>
              <a:buNone/>
            </a:pPr>
            <a:r>
              <a:rPr lang="uk-UA" b="1" dirty="0" smtClean="0"/>
              <a:t>Йшли ведмедики малі</a:t>
            </a:r>
            <a:r>
              <a:rPr lang="uk-UA" dirty="0" smtClean="0"/>
              <a:t>. </a:t>
            </a:r>
            <a:r>
              <a:rPr lang="uk-UA" i="1" dirty="0" smtClean="0"/>
              <a:t>(Кроки на місці)</a:t>
            </a:r>
            <a:endParaRPr lang="ru-RU" dirty="0" smtClean="0"/>
          </a:p>
          <a:p>
            <a:pPr>
              <a:buNone/>
            </a:pPr>
            <a:r>
              <a:rPr lang="uk-UA" b="1" dirty="0" smtClean="0"/>
              <a:t>Нахились до землі</a:t>
            </a:r>
            <a:r>
              <a:rPr lang="uk-UA" dirty="0" smtClean="0"/>
              <a:t>.</a:t>
            </a:r>
            <a:r>
              <a:rPr lang="uk-UA" i="1" dirty="0" smtClean="0"/>
              <a:t> ( Нахил, руки вниз)</a:t>
            </a:r>
            <a:endParaRPr lang="ru-RU" dirty="0" smtClean="0"/>
          </a:p>
          <a:p>
            <a:pPr>
              <a:buNone/>
            </a:pPr>
            <a:r>
              <a:rPr lang="uk-UA" b="1" dirty="0" smtClean="0"/>
              <a:t>Потім встали, руки в боки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І зробили три підскоки</a:t>
            </a:r>
            <a:r>
              <a:rPr lang="uk-UA" dirty="0" smtClean="0"/>
              <a:t>.</a:t>
            </a:r>
            <a:endParaRPr lang="ru-RU" dirty="0" smtClean="0"/>
          </a:p>
          <a:p>
            <a:pPr>
              <a:buNone/>
            </a:pPr>
            <a:r>
              <a:rPr lang="uk-UA" b="1" dirty="0" smtClean="0"/>
              <a:t>Потім розминали плечі</a:t>
            </a:r>
            <a:r>
              <a:rPr lang="uk-UA" dirty="0" smtClean="0"/>
              <a:t>. </a:t>
            </a:r>
            <a:r>
              <a:rPr lang="uk-UA" i="1" dirty="0" smtClean="0"/>
              <a:t>( Руки на плечі, колові рухи)</a:t>
            </a:r>
            <a:endParaRPr lang="ru-RU" dirty="0" smtClean="0"/>
          </a:p>
          <a:p>
            <a:pPr>
              <a:buNone/>
            </a:pPr>
            <a:r>
              <a:rPr lang="uk-UA" b="1" dirty="0" smtClean="0"/>
              <a:t>Рівні спинки у малечі!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Руки вгору,  опустили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І на місце  тихо сіли. </a:t>
            </a: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0976" y="3789041"/>
            <a:ext cx="4246599" cy="273630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88640"/>
            <a:ext cx="7056784" cy="720080"/>
          </a:xfrm>
        </p:spPr>
        <p:txBody>
          <a:bodyPr/>
          <a:lstStyle/>
          <a:p>
            <a:r>
              <a:rPr lang="uk-UA" dirty="0" smtClean="0"/>
              <a:t>Станція </a:t>
            </a:r>
            <a:r>
              <a:rPr lang="uk-UA" dirty="0" err="1" smtClean="0"/>
              <a:t>“</a:t>
            </a:r>
            <a:r>
              <a:rPr lang="uk-UA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Лісова</a:t>
            </a: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галявина</a:t>
            </a:r>
            <a:r>
              <a:rPr lang="uk-UA" dirty="0" err="1" smtClean="0"/>
              <a:t>”</a:t>
            </a:r>
            <a:endParaRPr lang="ru-RU" dirty="0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4608511" cy="5053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265px-Dortmund-Zoo-IMG_5518-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540312"/>
            <a:ext cx="2771800" cy="2129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1342918666_zayaz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39141" y="980728"/>
            <a:ext cx="2993929" cy="1943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images-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4797152"/>
            <a:ext cx="2450136" cy="191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110127-220436-85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2564904"/>
            <a:ext cx="2434579" cy="2013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bur_medv.jpg"/>
          <p:cNvPicPr>
            <a:picLocks noChangeAspect="1"/>
          </p:cNvPicPr>
          <p:nvPr/>
        </p:nvPicPr>
        <p:blipFill>
          <a:blip r:embed="rId2" cstate="print"/>
          <a:srcRect l="8414" r="13062"/>
          <a:stretch>
            <a:fillRect/>
          </a:stretch>
        </p:blipFill>
        <p:spPr bwMode="auto">
          <a:xfrm>
            <a:off x="2267744" y="4007227"/>
            <a:ext cx="3724972" cy="26621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0"/>
            <a:ext cx="5770984" cy="980728"/>
          </a:xfrm>
        </p:spPr>
        <p:txBody>
          <a:bodyPr/>
          <a:lstStyle/>
          <a:p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Головні ознаки звірів 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>
              <a:buNone/>
            </a:pPr>
            <a:r>
              <a:rPr lang="uk-UA" sz="6000" b="1" i="1" dirty="0" smtClean="0">
                <a:latin typeface="Times New Roman" pitchFamily="18" charset="0"/>
                <a:cs typeface="Times New Roman" pitchFamily="18" charset="0"/>
              </a:rPr>
              <a:t>Тіло вкрите шерстю</a:t>
            </a:r>
            <a:r>
              <a:rPr lang="uk-UA" sz="6000" b="1" i="1" dirty="0" smtClean="0"/>
              <a:t>, </a:t>
            </a:r>
          </a:p>
          <a:p>
            <a:pPr>
              <a:buNone/>
            </a:pPr>
            <a:r>
              <a:rPr lang="uk-UA" dirty="0" smtClean="0">
                <a:solidFill>
                  <a:srgbClr val="7030A0"/>
                </a:solidFill>
              </a:rPr>
              <a:t>                 </a:t>
            </a: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складається з голови, </a:t>
            </a:r>
          </a:p>
          <a:p>
            <a:pPr>
              <a:buNone/>
            </a:pP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шиї, тулуба, </a:t>
            </a:r>
          </a:p>
          <a:p>
            <a:pPr>
              <a:buNone/>
            </a:pP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чотирьох кінцівок 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79433300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36912"/>
            <a:ext cx="2123728" cy="200633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9" descr="42612151be.jpg"/>
          <p:cNvPicPr>
            <a:picLocks noChangeAspect="1"/>
          </p:cNvPicPr>
          <p:nvPr/>
        </p:nvPicPr>
        <p:blipFill>
          <a:blip r:embed="rId4" cstate="print"/>
          <a:srcRect t="16544"/>
          <a:stretch>
            <a:fillRect/>
          </a:stretch>
        </p:blipFill>
        <p:spPr bwMode="auto">
          <a:xfrm>
            <a:off x="6156176" y="2543439"/>
            <a:ext cx="2987824" cy="22041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274638"/>
            <a:ext cx="5915000" cy="1143000"/>
          </a:xfrm>
        </p:spPr>
        <p:txBody>
          <a:bodyPr/>
          <a:lstStyle/>
          <a:p>
            <a:r>
              <a:rPr lang="uk-UA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Малюків годують молоком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11-pig-15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9098" y="1700808"/>
            <a:ext cx="3542823" cy="25602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5" descr="Кобыла-кормит-жеребенка-1257510263_1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5562" y="1484784"/>
            <a:ext cx="4215667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4" descr="78035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3823984"/>
            <a:ext cx="3960440" cy="27733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8686800" cy="5217443"/>
          </a:xfrm>
        </p:spPr>
        <p:txBody>
          <a:bodyPr/>
          <a:lstStyle/>
          <a:p>
            <a:r>
              <a:rPr lang="uk-UA" b="1" dirty="0" smtClean="0"/>
              <a:t>Рослиноїдні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r>
              <a:rPr lang="uk-UA" b="1" dirty="0" smtClean="0"/>
              <a:t>Хижаки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r>
              <a:rPr lang="uk-UA" b="1" dirty="0" smtClean="0"/>
              <a:t>Всеїдні </a:t>
            </a:r>
          </a:p>
          <a:p>
            <a:endParaRPr lang="uk-UA" dirty="0" smtClean="0"/>
          </a:p>
          <a:p>
            <a:endParaRPr lang="ru-RU" dirty="0"/>
          </a:p>
        </p:txBody>
      </p:sp>
      <p:pic>
        <p:nvPicPr>
          <p:cNvPr id="4" name="Picture 4" descr="wpapers_ru_Жираф-большо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33209" y="908720"/>
            <a:ext cx="1410791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4" descr="3888203173c48ab69c814b42c026b136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908720"/>
            <a:ext cx="1057773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Kabanchik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4725144"/>
            <a:ext cx="186972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Documents and Settings\Splatt1k\Рабочий стол\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908720"/>
            <a:ext cx="1728416" cy="136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Documents and Settings\Splatt1k\Рабочий стол\1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908720"/>
            <a:ext cx="161967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C:\Documents and Settings\Splatt1k\Рабочий стол\4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912" y="2420888"/>
            <a:ext cx="180918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C:\Documents and Settings\Splatt1k\Рабочий стол\5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63688" y="2420888"/>
            <a:ext cx="1944217" cy="1656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C:\Documents and Settings\Splatt1k\Рабочий стол\3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52120" y="2420888"/>
            <a:ext cx="1872208" cy="166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 descr="C:\Documents and Settings\Splatt1k\Рабочий стол\9.jpe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96336" y="2420888"/>
            <a:ext cx="1563314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 descr="C:\Documents and Settings\Splatt1k\Рабочий стол\5.jpe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95937" y="4723346"/>
            <a:ext cx="1368152" cy="135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 descr="C:\Documents and Settings\Splatt1k\Рабочий стол\3.jpe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436096" y="4725145"/>
            <a:ext cx="1556624" cy="136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 descr="C:\Documents and Settings\Splatt1k\Рабочий стол\1.jpe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045612" y="4725144"/>
            <a:ext cx="209838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Кажани – це звірі, що літають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612560" cy="4525963"/>
          </a:xfrm>
        </p:spPr>
        <p:txBody>
          <a:bodyPr/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r>
              <a:rPr lang="uk-UA" sz="2800" dirty="0" smtClean="0"/>
              <a:t>Кажанів можна побачити влітку. Їх лапки перетворилися   на крила. Вони знищують багато шкідливих комах</a:t>
            </a:r>
            <a:r>
              <a:rPr lang="uk-UA" sz="2000" dirty="0" smtClean="0"/>
              <a:t>.</a:t>
            </a:r>
            <a:endParaRPr lang="ru-RU" sz="20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1691680" y="1196752"/>
          <a:ext cx="5688632" cy="4449434"/>
        </p:xfrm>
        <a:graphic>
          <a:graphicData uri="http://schemas.openxmlformats.org/presentationml/2006/ole">
            <p:oleObj spid="_x0000_s49154" name="Слайд" r:id="rId3" imgW="3736685" imgH="2801261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0"/>
            <a:ext cx="5436096" cy="980728"/>
          </a:xfrm>
        </p:spPr>
        <p:txBody>
          <a:bodyPr/>
          <a:lstStyle/>
          <a:p>
            <a:r>
              <a:rPr lang="uk-UA" b="1" smtClean="0">
                <a:solidFill>
                  <a:schemeClr val="accent6">
                    <a:lumMod val="75000"/>
                  </a:schemeClr>
                </a:solidFill>
              </a:rPr>
              <a:t>Звірі, </a:t>
            </a: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які плавають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6258" name="Picture 2" descr="&amp;dcy;&amp;iecy;&amp;lcy;&amp;softcy;&amp;fcy;&amp;iukcy;&amp;n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2857500" cy="3571875"/>
          </a:xfrm>
          <a:prstGeom prst="rect">
            <a:avLst/>
          </a:prstGeom>
          <a:noFill/>
        </p:spPr>
      </p:pic>
      <p:pic>
        <p:nvPicPr>
          <p:cNvPr id="96262" name="Picture 6" descr="&amp;Kcy;&amp;acy;&amp;rcy;&amp;tcy;&amp;icy;&amp;ncy;&amp;kcy;&amp;icy; &amp;pcy;&amp;ocy; &amp;zcy;&amp;acy;&amp;pcy;&amp;rcy;&amp;ocy;&amp;scy;&amp;ucy; &amp;mcy;&amp;acy;&amp;lcy;&amp;yucy;&amp;ncy;&amp;kcy;&amp;icy; &amp;scy;&amp;icy;&amp;ncy;&amp;iukcy;&amp;jcy; &amp;kcy;&amp;icy;&amp;t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916832"/>
            <a:ext cx="4552950" cy="341947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83568" y="5589240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Дельфін            Синій кит </a:t>
            </a:r>
            <a:endParaRPr lang="ru-RU" sz="40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8280920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0"/>
            <a:ext cx="5266928" cy="980728"/>
          </a:xfrm>
        </p:spPr>
        <p:txBody>
          <a:bodyPr/>
          <a:lstStyle/>
          <a:p>
            <a:r>
              <a:rPr lang="uk-UA" b="1" dirty="0" smtClean="0">
                <a:solidFill>
                  <a:srgbClr val="7030A0"/>
                </a:solidFill>
              </a:rPr>
              <a:t>Де живуть звірі?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>
              <a:buNone/>
            </a:pPr>
            <a:r>
              <a:rPr lang="uk-UA" sz="8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лісі </a:t>
            </a:r>
          </a:p>
          <a:p>
            <a:endParaRPr lang="ru-RU" dirty="0"/>
          </a:p>
        </p:txBody>
      </p:sp>
      <p:pic>
        <p:nvPicPr>
          <p:cNvPr id="4" name="Рисунок 4" descr="f_4902c5a4079e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068960"/>
            <a:ext cx="4908759" cy="34686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7" descr="ris2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196752"/>
            <a:ext cx="3234359" cy="31683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6" descr="Kabanchik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79814" y="4149080"/>
            <a:ext cx="3657418" cy="24666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0"/>
            <a:ext cx="6995120" cy="764704"/>
          </a:xfrm>
        </p:spPr>
        <p:txBody>
          <a:bodyPr/>
          <a:lstStyle/>
          <a:p>
            <a:r>
              <a:rPr lang="uk-UA" sz="7200" b="1" dirty="0" smtClean="0">
                <a:solidFill>
                  <a:schemeClr val="accent6">
                    <a:lumMod val="75000"/>
                  </a:schemeClr>
                </a:solidFill>
              </a:rPr>
              <a:t>У полі </a:t>
            </a:r>
            <a:endParaRPr lang="ru-RU" sz="7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6" descr="Kabanchi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4077072"/>
            <a:ext cx="3491879" cy="26189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5" descr="141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954122"/>
            <a:ext cx="3672408" cy="29674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4" descr="f_4902c5a4079e7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5488" y="1052735"/>
            <a:ext cx="4121454" cy="26675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7" descr="ris2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0480" y="3933055"/>
            <a:ext cx="2273328" cy="27506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0"/>
            <a:ext cx="4104456" cy="836712"/>
          </a:xfrm>
        </p:spPr>
        <p:txBody>
          <a:bodyPr/>
          <a:lstStyle/>
          <a:p>
            <a:r>
              <a:rPr lang="uk-UA" sz="7200" b="1" dirty="0" smtClean="0">
                <a:solidFill>
                  <a:schemeClr val="accent6">
                    <a:lumMod val="75000"/>
                  </a:schemeClr>
                </a:solidFill>
              </a:rPr>
              <a:t>У  воді  </a:t>
            </a:r>
            <a:endParaRPr lang="ru-RU" sz="7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Picture 5" descr="1400799175_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544" y="1124744"/>
            <a:ext cx="4115447" cy="23119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4" descr="afalina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2" y="3573016"/>
            <a:ext cx="3816102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1416.jpg"/>
          <p:cNvPicPr>
            <a:picLocks noChangeAspect="1"/>
          </p:cNvPicPr>
          <p:nvPr/>
        </p:nvPicPr>
        <p:blipFill>
          <a:blip r:embed="rId4" cstate="print"/>
          <a:srcRect l="4820"/>
          <a:stretch>
            <a:fillRect/>
          </a:stretch>
        </p:blipFill>
        <p:spPr bwMode="auto">
          <a:xfrm>
            <a:off x="314297" y="3789040"/>
            <a:ext cx="3969670" cy="27284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7" descr="ris2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1106634"/>
            <a:ext cx="2664296" cy="19977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0"/>
            <a:ext cx="5194920" cy="1052736"/>
          </a:xfrm>
        </p:spPr>
        <p:txBody>
          <a:bodyPr/>
          <a:lstStyle/>
          <a:p>
            <a:r>
              <a:rPr lang="uk-UA" sz="7200" b="1" dirty="0" smtClean="0">
                <a:solidFill>
                  <a:schemeClr val="accent6">
                    <a:lumMod val="75000"/>
                  </a:schemeClr>
                </a:solidFill>
              </a:rPr>
              <a:t>Під землею </a:t>
            </a:r>
            <a:endParaRPr lang="ru-RU" sz="7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4" descr="f_4902c5a4079e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16" y="1124744"/>
            <a:ext cx="4928612" cy="25875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5" descr="141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965762"/>
            <a:ext cx="4908002" cy="24155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7" descr="ris2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5" y="1988840"/>
            <a:ext cx="3635895" cy="28211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32657"/>
            <a:ext cx="6660232" cy="876063"/>
          </a:xfrm>
        </p:spPr>
        <p:txBody>
          <a:bodyPr/>
          <a:lstStyle/>
          <a:p>
            <a:r>
              <a:rPr lang="uk-UA" sz="5400" b="1" dirty="0" smtClean="0">
                <a:solidFill>
                  <a:schemeClr val="accent6">
                    <a:lumMod val="75000"/>
                  </a:schemeClr>
                </a:solidFill>
              </a:rPr>
              <a:t>В домашніх умовах </a:t>
            </a:r>
            <a:endParaRPr lang="ru-RU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Содержимое 9" descr="tiger-132985009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2048" y="980728"/>
            <a:ext cx="8100392" cy="5400265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0"/>
            <a:ext cx="5266928" cy="980728"/>
          </a:xfrm>
        </p:spPr>
        <p:txBody>
          <a:bodyPr/>
          <a:lstStyle/>
          <a:p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Хвилинка відпочинку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solidFill>
                  <a:srgbClr val="0070C0"/>
                </a:solidFill>
              </a:rPr>
              <a:t>                 </a:t>
            </a:r>
            <a:r>
              <a:rPr lang="uk-UA" sz="6000" b="1" dirty="0" smtClean="0">
                <a:solidFill>
                  <a:srgbClr val="0070C0"/>
                </a:solidFill>
              </a:rPr>
              <a:t>Вправи для очей </a:t>
            </a:r>
            <a:endParaRPr lang="ru-RU" sz="6000" b="1" dirty="0">
              <a:solidFill>
                <a:srgbClr val="0070C0"/>
              </a:solidFill>
            </a:endParaRPr>
          </a:p>
        </p:txBody>
      </p:sp>
      <p:pic>
        <p:nvPicPr>
          <p:cNvPr id="4" name="Picture 2" descr="http://svitppt.com.ua/images/45/44824/960/img1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1667" y="1844824"/>
            <a:ext cx="6240693" cy="4680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0"/>
            <a:ext cx="5482952" cy="980728"/>
          </a:xfrm>
        </p:spPr>
        <p:txBody>
          <a:bodyPr/>
          <a:lstStyle/>
          <a:p>
            <a:r>
              <a:rPr lang="ru-RU" sz="5400" b="1" dirty="0" err="1" smtClean="0">
                <a:solidFill>
                  <a:srgbClr val="002060"/>
                </a:solidFill>
              </a:rPr>
              <a:t>Малята</a:t>
            </a:r>
            <a:r>
              <a:rPr lang="ru-RU" sz="5400" b="1" dirty="0" smtClean="0">
                <a:solidFill>
                  <a:srgbClr val="002060"/>
                </a:solidFill>
              </a:rPr>
              <a:t> </a:t>
            </a:r>
            <a:r>
              <a:rPr lang="ru-RU" sz="5400" b="1" dirty="0" err="1" smtClean="0">
                <a:solidFill>
                  <a:srgbClr val="002060"/>
                </a:solidFill>
              </a:rPr>
              <a:t>зв</a:t>
            </a:r>
            <a:r>
              <a:rPr lang="uk-UA" sz="5400" b="1" dirty="0" err="1" smtClean="0">
                <a:solidFill>
                  <a:srgbClr val="002060"/>
                </a:solidFill>
              </a:rPr>
              <a:t>ірів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0" y="980728"/>
          <a:ext cx="4081708" cy="3050068"/>
        </p:xfrm>
        <a:graphic>
          <a:graphicData uri="http://schemas.openxmlformats.org/presentationml/2006/ole">
            <p:oleObj spid="_x0000_s34817" name="Слайд" r:id="rId3" imgW="3433459" imgH="2575509" progId="PowerPoint.Slide.12">
              <p:embed/>
            </p:oleObj>
          </a:graphicData>
        </a:graphic>
      </p:graphicFrame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4860032" y="980728"/>
          <a:ext cx="3843754" cy="3301330"/>
        </p:xfrm>
        <a:graphic>
          <a:graphicData uri="http://schemas.openxmlformats.org/presentationml/2006/ole">
            <p:oleObj spid="_x0000_s34819" name="Слайд" r:id="rId4" imgW="4568900" imgH="3425883" progId="PowerPoint.Slide.12">
              <p:embed/>
            </p:oleObj>
          </a:graphicData>
        </a:graphic>
      </p:graphicFrame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195736" y="3284984"/>
          <a:ext cx="4165990" cy="3096344"/>
        </p:xfrm>
        <a:graphic>
          <a:graphicData uri="http://schemas.openxmlformats.org/presentationml/2006/ole">
            <p:oleObj spid="_x0000_s34820" name="Слайд" r:id="rId5" imgW="4568900" imgH="342588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274638"/>
            <a:ext cx="4546848" cy="634082"/>
          </a:xfrm>
        </p:spPr>
        <p:txBody>
          <a:bodyPr/>
          <a:lstStyle/>
          <a:p>
            <a:r>
              <a:rPr lang="uk-UA" b="1" dirty="0" smtClean="0"/>
              <a:t>Малята звірів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332037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51208" y="1628800"/>
          <a:ext cx="3584688" cy="2664296"/>
        </p:xfrm>
        <a:graphic>
          <a:graphicData uri="http://schemas.openxmlformats.org/presentationml/2006/ole">
            <p:oleObj spid="_x0000_s39937" name="Слайд" r:id="rId3" imgW="4113449" imgH="3084491" progId="PowerPoint.Slide.12">
              <p:embed/>
            </p:oleObj>
          </a:graphicData>
        </a:graphic>
      </p:graphicFrame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5054279" y="1628800"/>
          <a:ext cx="3390923" cy="2520280"/>
        </p:xfrm>
        <a:graphic>
          <a:graphicData uri="http://schemas.openxmlformats.org/presentationml/2006/ole">
            <p:oleObj spid="_x0000_s39938" name="Слайд" r:id="rId4" imgW="4568900" imgH="3425883" progId="PowerPoint.Slide.12">
              <p:embed/>
            </p:oleObj>
          </a:graphicData>
        </a:graphic>
      </p:graphicFrame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9940" name="Object 4"/>
          <p:cNvGraphicFramePr>
            <a:graphicFrameLocks noChangeAspect="1"/>
          </p:cNvGraphicFramePr>
          <p:nvPr/>
        </p:nvGraphicFramePr>
        <p:xfrm>
          <a:off x="2915816" y="3933056"/>
          <a:ext cx="3390922" cy="2520280"/>
        </p:xfrm>
        <a:graphic>
          <a:graphicData uri="http://schemas.openxmlformats.org/presentationml/2006/ole">
            <p:oleObj spid="_x0000_s39940" name="Слайд" r:id="rId5" imgW="4568900" imgH="342588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08721"/>
            <a:ext cx="8496944" cy="792088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тварини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 rot="2335526">
            <a:off x="1728390" y="1503292"/>
            <a:ext cx="165118" cy="15504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959947">
            <a:off x="3374115" y="2141151"/>
            <a:ext cx="170671" cy="14631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20386453">
            <a:off x="5123619" y="2072005"/>
            <a:ext cx="143645" cy="15504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8667052">
            <a:off x="6929460" y="1503291"/>
            <a:ext cx="156400" cy="15504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251520" y="3068960"/>
            <a:ext cx="180020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600" b="1" dirty="0" smtClean="0"/>
              <a:t>Комахи </a:t>
            </a:r>
            <a:endParaRPr lang="ru-RU" sz="36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11760" y="3717032"/>
            <a:ext cx="1634480" cy="6471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/>
              <a:t>Птахи </a:t>
            </a:r>
            <a:endParaRPr lang="ru-RU" sz="36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860032" y="3789040"/>
            <a:ext cx="1656184" cy="6480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/>
              <a:t>Риби </a:t>
            </a:r>
            <a:endParaRPr lang="ru-RU" sz="36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236296" y="3212976"/>
            <a:ext cx="1656184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/>
              <a:t>Звірі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58732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23528" y="908721"/>
            <a:ext cx="8496944" cy="792088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живуть  тварини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 rot="2335526">
            <a:off x="1436123" y="1722941"/>
            <a:ext cx="159943" cy="15504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3529" y="5775199"/>
            <a:ext cx="1296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Лісах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92685" y="5767654"/>
            <a:ext cx="19894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Водоймах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74595" y="5797849"/>
            <a:ext cx="1429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Луках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51627" y="5767504"/>
            <a:ext cx="13622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Полях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86704" y="5767554"/>
            <a:ext cx="13051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Садах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 rot="1215650">
            <a:off x="2975739" y="1826610"/>
            <a:ext cx="197612" cy="15504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4515678" y="1722941"/>
            <a:ext cx="189613" cy="15504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9991666">
            <a:off x="7631445" y="1930811"/>
            <a:ext cx="222580" cy="14861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20203283">
            <a:off x="6238782" y="1814855"/>
            <a:ext cx="190298" cy="15504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128" y="3573016"/>
            <a:ext cx="1358757" cy="191037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0612" y="3573016"/>
            <a:ext cx="1323343" cy="193071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1597" y="3593831"/>
            <a:ext cx="1395108" cy="194435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4023" y="3596219"/>
            <a:ext cx="1440161" cy="195350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7310" y="3623805"/>
            <a:ext cx="1425672" cy="19601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475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"/>
            <a:ext cx="7772400" cy="2060848"/>
          </a:xfrm>
        </p:spPr>
        <p:txBody>
          <a:bodyPr/>
          <a:lstStyle/>
          <a:p>
            <a:r>
              <a:rPr lang="uk-UA" dirty="0" smtClean="0"/>
              <a:t>                     Вправа </a:t>
            </a:r>
            <a:r>
              <a:rPr lang="uk-UA" dirty="0" err="1" smtClean="0"/>
              <a:t>“Синоптики”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908720"/>
            <a:ext cx="7772400" cy="5544615"/>
          </a:xfrm>
        </p:spPr>
        <p:txBody>
          <a:bodyPr/>
          <a:lstStyle/>
          <a:p>
            <a:pPr>
              <a:buFontTx/>
              <a:buChar char="-"/>
            </a:pPr>
            <a:r>
              <a:rPr lang="uk-UA" dirty="0" smtClean="0"/>
              <a:t> </a:t>
            </a:r>
            <a:r>
              <a:rPr lang="uk-UA" sz="3600" b="1" dirty="0" smtClean="0">
                <a:solidFill>
                  <a:schemeClr val="tx1"/>
                </a:solidFill>
              </a:rPr>
              <a:t>Яка зараз пора року?</a:t>
            </a:r>
          </a:p>
          <a:p>
            <a:r>
              <a:rPr lang="uk-UA" sz="3600" b="1" dirty="0" smtClean="0">
                <a:solidFill>
                  <a:schemeClr val="tx1"/>
                </a:solidFill>
              </a:rPr>
              <a:t>-  Який місяць? Яке число?</a:t>
            </a:r>
          </a:p>
          <a:p>
            <a:r>
              <a:rPr lang="uk-UA" sz="3600" b="1" dirty="0" smtClean="0">
                <a:solidFill>
                  <a:schemeClr val="tx1"/>
                </a:solidFill>
              </a:rPr>
              <a:t> - Скільки днів у січні? </a:t>
            </a:r>
          </a:p>
          <a:p>
            <a:pPr>
              <a:buFontTx/>
              <a:buChar char="-"/>
            </a:pPr>
            <a:r>
              <a:rPr lang="uk-UA" sz="3600" b="1" dirty="0" smtClean="0">
                <a:solidFill>
                  <a:schemeClr val="tx1"/>
                </a:solidFill>
              </a:rPr>
              <a:t>  Який день тижня?</a:t>
            </a:r>
          </a:p>
          <a:p>
            <a:r>
              <a:rPr lang="uk-UA" sz="3600" b="1" dirty="0" smtClean="0">
                <a:solidFill>
                  <a:schemeClr val="tx1"/>
                </a:solidFill>
              </a:rPr>
              <a:t>- Тепло чи холодно на дворі?</a:t>
            </a:r>
          </a:p>
          <a:p>
            <a:r>
              <a:rPr lang="uk-UA" sz="3600" b="1" dirty="0" smtClean="0">
                <a:solidFill>
                  <a:schemeClr val="tx1"/>
                </a:solidFill>
              </a:rPr>
              <a:t>-  Який стан неба?</a:t>
            </a:r>
          </a:p>
          <a:p>
            <a:r>
              <a:rPr lang="uk-UA" sz="3600" b="1" dirty="0" smtClean="0">
                <a:solidFill>
                  <a:schemeClr val="tx1"/>
                </a:solidFill>
              </a:rPr>
              <a:t>- Яка температура повітря?</a:t>
            </a:r>
          </a:p>
          <a:p>
            <a:r>
              <a:rPr lang="uk-UA" sz="3600" b="1" dirty="0" smtClean="0">
                <a:solidFill>
                  <a:schemeClr val="tx1"/>
                </a:solidFill>
              </a:rPr>
              <a:t>-  Чи були протягом дня опади?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676456" cy="1296144"/>
          </a:xfrm>
        </p:spPr>
        <p:txBody>
          <a:bodyPr/>
          <a:lstStyle/>
          <a:p>
            <a:r>
              <a:rPr lang="uk-UA" sz="7200" dirty="0" smtClean="0">
                <a:solidFill>
                  <a:srgbClr val="FFC000"/>
                </a:solidFill>
              </a:rPr>
              <a:t>Д</a:t>
            </a:r>
            <a:r>
              <a:rPr lang="uk-UA" sz="7200" dirty="0" smtClean="0">
                <a:solidFill>
                  <a:srgbClr val="FFC000"/>
                </a:solidFill>
              </a:rPr>
              <a:t>якуємо </a:t>
            </a:r>
            <a:r>
              <a:rPr lang="uk-UA" sz="7200" smtClean="0">
                <a:solidFill>
                  <a:srgbClr val="FFC000"/>
                </a:solidFill>
              </a:rPr>
              <a:t>за увагу ! </a:t>
            </a:r>
            <a:endParaRPr lang="ru-RU" sz="7200" dirty="0">
              <a:solidFill>
                <a:srgbClr val="FFC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24127" y="2906713"/>
            <a:ext cx="2770585" cy="150018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412776"/>
            <a:ext cx="3789335" cy="5184576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85396"/>
            <a:ext cx="4139952" cy="4539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060848"/>
            <a:ext cx="7772400" cy="370812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908720"/>
            <a:ext cx="7772400" cy="1728191"/>
          </a:xfrm>
        </p:spPr>
        <p:txBody>
          <a:bodyPr/>
          <a:lstStyle/>
          <a:p>
            <a:r>
              <a:rPr lang="uk-UA" dirty="0" smtClean="0"/>
              <a:t>потяг</a:t>
            </a:r>
            <a:endParaRPr lang="ru-RU" dirty="0"/>
          </a:p>
        </p:txBody>
      </p:sp>
      <p:pic>
        <p:nvPicPr>
          <p:cNvPr id="16385" name="Picture 1" descr="C:\Users\мама\Desktop\методика\п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3"/>
            <a:ext cx="9144000" cy="55368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052736"/>
            <a:ext cx="7772400" cy="720080"/>
          </a:xfrm>
        </p:spPr>
        <p:txBody>
          <a:bodyPr/>
          <a:lstStyle/>
          <a:p>
            <a:r>
              <a:rPr lang="uk-UA" dirty="0" smtClean="0"/>
              <a:t> 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836712"/>
            <a:ext cx="8604449" cy="936104"/>
          </a:xfrm>
        </p:spPr>
        <p:txBody>
          <a:bodyPr/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Продовж ряд чисел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1916832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/>
              <a:t>1</a:t>
            </a:r>
            <a:endParaRPr lang="ru-RU" sz="36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619672" y="1916832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/>
              <a:t>2</a:t>
            </a:r>
            <a:endParaRPr lang="ru-RU" sz="36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627784" y="1916832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/>
              <a:t>3</a:t>
            </a:r>
            <a:endParaRPr lang="ru-RU" sz="36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635896" y="1916832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/>
              <a:t>4</a:t>
            </a:r>
            <a:endParaRPr lang="ru-RU" sz="36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644008" y="1916832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/>
              <a:t>5</a:t>
            </a:r>
            <a:endParaRPr lang="ru-RU" sz="36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652120" y="1916832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/>
              <a:t>6</a:t>
            </a:r>
            <a:endParaRPr lang="ru-RU" sz="36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660232" y="1916832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/>
              <a:t>7</a:t>
            </a:r>
            <a:endParaRPr lang="ru-RU" sz="36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668344" y="1916832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/>
              <a:t>8</a:t>
            </a:r>
            <a:endParaRPr lang="ru-RU" sz="36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11560" y="2924944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/>
              <a:t>9</a:t>
            </a:r>
            <a:endParaRPr lang="ru-RU" sz="36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619672" y="2924944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/>
              <a:t>10</a:t>
            </a:r>
            <a:endParaRPr lang="ru-RU" sz="36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627784" y="2924944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/>
              <a:t>11</a:t>
            </a:r>
            <a:endParaRPr lang="ru-RU" sz="36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635896" y="2924944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644008" y="2924944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652120" y="2924944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6660232" y="2924944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7668344" y="2924944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611560" y="3933056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1619672" y="3933056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2627784" y="3933056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3635896" y="3933056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Прямоугольник 2"/>
          <p:cNvSpPr>
            <a:spLocks noChangeArrowheads="1"/>
          </p:cNvSpPr>
          <p:nvPr/>
        </p:nvSpPr>
        <p:spPr bwMode="auto">
          <a:xfrm>
            <a:off x="785813" y="571500"/>
            <a:ext cx="745704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5400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Станція  </a:t>
            </a:r>
            <a:r>
              <a:rPr lang="uk-UA" sz="5400" dirty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«Каліграфічна</a:t>
            </a:r>
            <a:r>
              <a:rPr lang="ru-RU" sz="5400" dirty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lang="en-US" sz="5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4035" name="Picture 2" descr="D:\ШКОЛА\картинки\0_4fcfc_7afb6535_M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28625" y="3286125"/>
            <a:ext cx="3205163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838" y="1412875"/>
            <a:ext cx="484822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AutoShape 13"/>
          <p:cNvSpPr>
            <a:spLocks noChangeArrowheads="1"/>
          </p:cNvSpPr>
          <p:nvPr/>
        </p:nvSpPr>
        <p:spPr bwMode="auto">
          <a:xfrm rot="-169820">
            <a:off x="5795963" y="3213100"/>
            <a:ext cx="911225" cy="771525"/>
          </a:xfrm>
          <a:prstGeom prst="star8">
            <a:avLst>
              <a:gd name="adj" fmla="val 17495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0.00139 L 0.18455 -0.22404 L -0.01042 0.27376 " pathEditMode="relative" rAng="0" ptsTypes="AAA">
                                      <p:cBhvr>
                                        <p:cTn id="1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23" presetClass="exit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2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Rectangle 1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45059" name="Rectangle 2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2500" y="1341438"/>
            <a:ext cx="5075238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2" descr="D:\ШКОЛА\картинки\0_4fcfc_7afb6535_M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28625" y="3286125"/>
            <a:ext cx="3205163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AutoShape 9"/>
          <p:cNvSpPr>
            <a:spLocks noChangeArrowheads="1"/>
          </p:cNvSpPr>
          <p:nvPr/>
        </p:nvSpPr>
        <p:spPr bwMode="auto">
          <a:xfrm rot="-855871">
            <a:off x="6877050" y="1557338"/>
            <a:ext cx="879475" cy="746125"/>
          </a:xfrm>
          <a:prstGeom prst="star8">
            <a:avLst>
              <a:gd name="adj" fmla="val 17495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44509E-6 C -0.01024 0.0007 -0.02048 0.00162 -0.03403 0.01272 C -0.04757 0.02359 -0.06545 0.03838 -0.08107 0.06567 C -0.09687 0.09272 -0.11649 0.13526 -0.1283 0.17596 C -0.13993 0.21642 -0.14809 0.26937 -0.15104 0.3096 C -0.15382 0.3496 -0.15139 0.38867 -0.14618 0.4178 C -0.14097 0.44671 -0.13107 0.46798 -0.12014 0.48347 C -0.10937 0.49896 -0.09705 0.51283 -0.08107 0.51098 C -0.0651 0.50913 -0.04253 0.4948 -0.02413 0.47283 C -0.00573 0.45064 0.01389 0.42636 0.02934 0.37965 C 0.04479 0.33295 0.06268 0.24093 0.06841 0.19283 C 0.07413 0.14497 0.07257 0.1237 0.06337 0.09133 C 0.05434 0.05873 0.03368 0.02821 0.0132 -0.00208 " pathEditMode="relative" rAng="0" ptsTypes="aaaaaaaaaaaaA">
                                      <p:cBhvr>
                                        <p:cTn id="1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" y="25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23" presetClass="exit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88640"/>
            <a:ext cx="6732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</a:rPr>
              <a:t>Станція </a:t>
            </a:r>
            <a:r>
              <a:rPr lang="uk-UA" sz="3600" b="1" dirty="0" err="1" smtClean="0">
                <a:solidFill>
                  <a:schemeClr val="accent6">
                    <a:lumMod val="50000"/>
                  </a:schemeClr>
                </a:solidFill>
              </a:rPr>
              <a:t>“Весела</a:t>
            </a:r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uk-UA" sz="3600" b="1" dirty="0" err="1" smtClean="0">
                <a:solidFill>
                  <a:schemeClr val="accent6">
                    <a:lumMod val="50000"/>
                  </a:schemeClr>
                </a:solidFill>
              </a:rPr>
              <a:t>геометрія”</a:t>
            </a:r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2915816" y="3861048"/>
            <a:ext cx="2952328" cy="2664296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347864" y="2996952"/>
            <a:ext cx="2016224" cy="1728192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563888" y="1772816"/>
            <a:ext cx="1512168" cy="1368152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иагональная полоса 6"/>
          <p:cNvSpPr/>
          <p:nvPr/>
        </p:nvSpPr>
        <p:spPr>
          <a:xfrm rot="2320239">
            <a:off x="3754951" y="1444325"/>
            <a:ext cx="1045645" cy="978460"/>
          </a:xfrm>
          <a:prstGeom prst="diagStrip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 rot="19947196">
            <a:off x="2843808" y="3140968"/>
            <a:ext cx="864096" cy="576064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 rot="1828483">
            <a:off x="4932040" y="3140968"/>
            <a:ext cx="864096" cy="576064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 rot="5662755">
            <a:off x="4818288" y="2059331"/>
            <a:ext cx="215394" cy="1015413"/>
          </a:xfrm>
          <a:prstGeom prst="triangl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 flipH="1">
            <a:off x="3995936" y="2204864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499992" y="2132856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Месяц 13"/>
          <p:cNvSpPr/>
          <p:nvPr/>
        </p:nvSpPr>
        <p:spPr>
          <a:xfrm rot="15798960">
            <a:off x="4210425" y="2483311"/>
            <a:ext cx="260932" cy="640961"/>
          </a:xfrm>
          <a:prstGeom prst="mo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2987824" y="5949280"/>
            <a:ext cx="936104" cy="648072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004048" y="5943600"/>
            <a:ext cx="914400" cy="653752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139952" y="3573016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139952" y="4005064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211960" y="5085184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голубое небо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голубое небо</Template>
  <TotalTime>2500</TotalTime>
  <Words>676</Words>
  <Application>Microsoft Office PowerPoint</Application>
  <PresentationFormat>Экран (4:3)</PresentationFormat>
  <Paragraphs>138</Paragraphs>
  <Slides>40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2" baseType="lpstr">
      <vt:lpstr>голубое небо</vt:lpstr>
      <vt:lpstr>Слайд</vt:lpstr>
      <vt:lpstr>Слайд 1</vt:lpstr>
      <vt:lpstr>Слайд 2</vt:lpstr>
      <vt:lpstr>Слайд 3</vt:lpstr>
      <vt:lpstr>                     Вправа “Синоптики”</vt:lpstr>
      <vt:lpstr>Слайд 5</vt:lpstr>
      <vt:lpstr> 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Птахи, які не    літають </vt:lpstr>
      <vt:lpstr> </vt:lpstr>
      <vt:lpstr>        Задача </vt:lpstr>
      <vt:lpstr>Станція “ Золота рибка”</vt:lpstr>
      <vt:lpstr>Слайд 20</vt:lpstr>
      <vt:lpstr>До якої групи тварин належать?</vt:lpstr>
      <vt:lpstr> </vt:lpstr>
      <vt:lpstr>Фізхвилинка “ Ведмедики”</vt:lpstr>
      <vt:lpstr>Станція “Лісова галявина”</vt:lpstr>
      <vt:lpstr>Головні ознаки звірів </vt:lpstr>
      <vt:lpstr>Малюків годують молоком</vt:lpstr>
      <vt:lpstr>Слайд 27</vt:lpstr>
      <vt:lpstr>Кажани – це звірі, що літають</vt:lpstr>
      <vt:lpstr>Звірі, які плавають</vt:lpstr>
      <vt:lpstr>Де живуть звірі?</vt:lpstr>
      <vt:lpstr>У полі </vt:lpstr>
      <vt:lpstr>У  воді  </vt:lpstr>
      <vt:lpstr>Під землею </vt:lpstr>
      <vt:lpstr>В домашніх умовах </vt:lpstr>
      <vt:lpstr>Хвилинка відпочинку</vt:lpstr>
      <vt:lpstr>Малята звірів</vt:lpstr>
      <vt:lpstr>Малята звірів</vt:lpstr>
      <vt:lpstr>тварини</vt:lpstr>
      <vt:lpstr>живуть  тварини </vt:lpstr>
      <vt:lpstr>Дякуємо за увагу 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Задрот</dc:creator>
  <cp:lastModifiedBy>User</cp:lastModifiedBy>
  <cp:revision>185</cp:revision>
  <dcterms:created xsi:type="dcterms:W3CDTF">2013-02-07T23:18:35Z</dcterms:created>
  <dcterms:modified xsi:type="dcterms:W3CDTF">2018-02-15T13:10:48Z</dcterms:modified>
</cp:coreProperties>
</file>