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2"/>
  </p:sldMasterIdLst>
  <p:sldIdLst>
    <p:sldId id="258" r:id="rId3"/>
    <p:sldId id="261" r:id="rId4"/>
    <p:sldId id="263" r:id="rId5"/>
    <p:sldId id="266" r:id="rId6"/>
    <p:sldId id="278" r:id="rId7"/>
    <p:sldId id="280" r:id="rId8"/>
    <p:sldId id="268" r:id="rId9"/>
    <p:sldId id="269" r:id="rId10"/>
    <p:sldId id="270" r:id="rId11"/>
    <p:sldId id="271" r:id="rId12"/>
    <p:sldId id="272" r:id="rId13"/>
    <p:sldId id="274" r:id="rId14"/>
    <p:sldId id="276" r:id="rId15"/>
    <p:sldId id="281" r:id="rId16"/>
    <p:sldId id="275" r:id="rId17"/>
    <p:sldId id="279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3F10"/>
    <a:srgbClr val="DCE6F2"/>
    <a:srgbClr val="505368"/>
    <a:srgbClr val="705C48"/>
    <a:srgbClr val="9F3619"/>
    <a:srgbClr val="AA280E"/>
    <a:srgbClr val="FFAD09"/>
    <a:srgbClr val="FCCE0C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>
      <p:cViewPr varScale="1">
        <p:scale>
          <a:sx n="54" d="100"/>
          <a:sy n="54" d="100"/>
        </p:scale>
        <p:origin x="9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5-конечная звезда 9"/>
          <p:cNvSpPr/>
          <p:nvPr userDrawn="1"/>
        </p:nvSpPr>
        <p:spPr>
          <a:xfrm>
            <a:off x="107504" y="457152"/>
            <a:ext cx="589908" cy="566312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209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 userDrawn="1"/>
        </p:nvSpPr>
        <p:spPr>
          <a:xfrm>
            <a:off x="971600" y="5308816"/>
            <a:ext cx="292109" cy="280424"/>
          </a:xfrm>
          <a:prstGeom prst="star5">
            <a:avLst/>
          </a:prstGeom>
          <a:solidFill>
            <a:srgbClr val="FFAD09">
              <a:alpha val="98039"/>
            </a:srgbClr>
          </a:solidFill>
          <a:ln>
            <a:noFill/>
          </a:ln>
          <a:effectLst>
            <a:glow rad="1905000">
              <a:schemeClr val="bg1">
                <a:alpha val="8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 userDrawn="1"/>
        </p:nvSpPr>
        <p:spPr>
          <a:xfrm>
            <a:off x="2453613" y="5361549"/>
            <a:ext cx="462203" cy="443715"/>
          </a:xfrm>
          <a:prstGeom prst="star5">
            <a:avLst/>
          </a:prstGeom>
          <a:solidFill>
            <a:schemeClr val="tx2">
              <a:lumMod val="60000"/>
              <a:lumOff val="4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28000"/>
              </a:schemeClr>
            </a:glow>
            <a:softEdge rad="0"/>
          </a:effectLst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 userDrawn="1"/>
        </p:nvSpPr>
        <p:spPr>
          <a:xfrm>
            <a:off x="1331005" y="4532976"/>
            <a:ext cx="450050" cy="432048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 userDrawn="1"/>
        </p:nvSpPr>
        <p:spPr>
          <a:xfrm>
            <a:off x="1319290" y="194507"/>
            <a:ext cx="461765" cy="443295"/>
          </a:xfrm>
          <a:prstGeom prst="star5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194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 userDrawn="1"/>
        </p:nvSpPr>
        <p:spPr>
          <a:xfrm>
            <a:off x="1319290" y="1988840"/>
            <a:ext cx="461765" cy="443295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 userDrawn="1"/>
        </p:nvSpPr>
        <p:spPr>
          <a:xfrm>
            <a:off x="2695715" y="5118642"/>
            <a:ext cx="220101" cy="211297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 userDrawn="1"/>
        </p:nvSpPr>
        <p:spPr>
          <a:xfrm>
            <a:off x="669863" y="3891110"/>
            <a:ext cx="437508" cy="420008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 userDrawn="1"/>
        </p:nvSpPr>
        <p:spPr>
          <a:xfrm>
            <a:off x="903557" y="6071756"/>
            <a:ext cx="322471" cy="309572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 userDrawn="1"/>
        </p:nvSpPr>
        <p:spPr>
          <a:xfrm>
            <a:off x="1172511" y="3190664"/>
            <a:ext cx="328047" cy="314925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 userDrawn="1"/>
        </p:nvSpPr>
        <p:spPr>
          <a:xfrm>
            <a:off x="1093509" y="968146"/>
            <a:ext cx="238131" cy="228606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 userDrawn="1"/>
        </p:nvSpPr>
        <p:spPr>
          <a:xfrm>
            <a:off x="2076520" y="1166685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 userDrawn="1"/>
        </p:nvSpPr>
        <p:spPr>
          <a:xfrm>
            <a:off x="522386" y="4905206"/>
            <a:ext cx="294954" cy="283156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 userDrawn="1"/>
        </p:nvSpPr>
        <p:spPr>
          <a:xfrm rot="5400000">
            <a:off x="1633578" y="3644435"/>
            <a:ext cx="294954" cy="283156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 userDrawn="1"/>
        </p:nvSpPr>
        <p:spPr>
          <a:xfrm>
            <a:off x="3084206" y="6432363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/>
          <p:cNvSpPr/>
          <p:nvPr userDrawn="1"/>
        </p:nvSpPr>
        <p:spPr>
          <a:xfrm>
            <a:off x="2017675" y="416154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 userDrawn="1"/>
        </p:nvSpPr>
        <p:spPr>
          <a:xfrm>
            <a:off x="3233197" y="4409890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-конечная звезда 27"/>
          <p:cNvSpPr/>
          <p:nvPr userDrawn="1"/>
        </p:nvSpPr>
        <p:spPr>
          <a:xfrm>
            <a:off x="210926" y="3049086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 userDrawn="1"/>
        </p:nvSpPr>
        <p:spPr>
          <a:xfrm>
            <a:off x="2624323" y="3575454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/>
          <p:cNvSpPr/>
          <p:nvPr userDrawn="1"/>
        </p:nvSpPr>
        <p:spPr>
          <a:xfrm>
            <a:off x="7304843" y="6455774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5-конечная звезда 30"/>
          <p:cNvSpPr/>
          <p:nvPr userDrawn="1"/>
        </p:nvSpPr>
        <p:spPr>
          <a:xfrm>
            <a:off x="1331640" y="767142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5-конечная звезда 31"/>
          <p:cNvSpPr/>
          <p:nvPr userDrawn="1"/>
        </p:nvSpPr>
        <p:spPr>
          <a:xfrm>
            <a:off x="6440747" y="5157192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5-конечная звезда 32"/>
          <p:cNvSpPr/>
          <p:nvPr userDrawn="1"/>
        </p:nvSpPr>
        <p:spPr>
          <a:xfrm>
            <a:off x="827584" y="116632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5-конечная звезда 33"/>
          <p:cNvSpPr/>
          <p:nvPr userDrawn="1"/>
        </p:nvSpPr>
        <p:spPr>
          <a:xfrm>
            <a:off x="2334292" y="1484784"/>
            <a:ext cx="437508" cy="420008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5-конечная звезда 34"/>
          <p:cNvSpPr/>
          <p:nvPr userDrawn="1"/>
        </p:nvSpPr>
        <p:spPr>
          <a:xfrm rot="991530">
            <a:off x="5432738" y="5914520"/>
            <a:ext cx="685017" cy="582180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5-конечная звезда 35"/>
          <p:cNvSpPr/>
          <p:nvPr userDrawn="1"/>
        </p:nvSpPr>
        <p:spPr>
          <a:xfrm rot="16200000">
            <a:off x="6588224" y="6088681"/>
            <a:ext cx="304841" cy="292647"/>
          </a:xfrm>
          <a:prstGeom prst="star5">
            <a:avLst/>
          </a:prstGeom>
          <a:solidFill>
            <a:schemeClr val="tx2">
              <a:lumMod val="60000"/>
              <a:lumOff val="4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28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5-конечная звезда 36"/>
          <p:cNvSpPr/>
          <p:nvPr userDrawn="1"/>
        </p:nvSpPr>
        <p:spPr>
          <a:xfrm>
            <a:off x="124272" y="5397072"/>
            <a:ext cx="450050" cy="43204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905000">
              <a:schemeClr val="bg1">
                <a:alpha val="3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 userDrawn="1"/>
        </p:nvSpPr>
        <p:spPr>
          <a:xfrm>
            <a:off x="4059166" y="6000315"/>
            <a:ext cx="450050" cy="432048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 userDrawn="1"/>
        </p:nvSpPr>
        <p:spPr>
          <a:xfrm>
            <a:off x="79955" y="1426627"/>
            <a:ext cx="494367" cy="474593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5-конечная звезда 39"/>
          <p:cNvSpPr/>
          <p:nvPr userDrawn="1"/>
        </p:nvSpPr>
        <p:spPr>
          <a:xfrm rot="19752810">
            <a:off x="183704" y="-93372"/>
            <a:ext cx="437508" cy="42000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20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6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6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3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150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20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012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69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319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411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139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705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74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752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463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927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80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19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29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53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17C208-3932-4B66-B20E-5E08477FAA22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1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2673" y="3429000"/>
            <a:ext cx="5308866" cy="1515533"/>
          </a:xfrm>
        </p:spPr>
        <p:txBody>
          <a:bodyPr/>
          <a:lstStyle/>
          <a:p>
            <a:r>
              <a:rPr lang="uk-UA" dirty="0" smtClean="0"/>
              <a:t>Інтегрований </a:t>
            </a:r>
            <a:r>
              <a:rPr lang="uk-UA" dirty="0" smtClean="0"/>
              <a:t>урок</a:t>
            </a:r>
            <a:br>
              <a:rPr lang="uk-UA" dirty="0" smtClean="0"/>
            </a:br>
            <a:r>
              <a:rPr lang="uk-UA" dirty="0" smtClean="0"/>
              <a:t>Українська мова та Я у світі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4" y="260648"/>
            <a:ext cx="9144000" cy="23395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789040"/>
            <a:ext cx="2378535" cy="288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7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Каліграфічна хвилинка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456330"/>
            <a:ext cx="6798736" cy="344499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6000" dirty="0" smtClean="0"/>
              <a:t>1. Я, </a:t>
            </a:r>
            <a:r>
              <a:rPr lang="uk-UA" sz="6000" dirty="0" err="1" smtClean="0"/>
              <a:t>ит</a:t>
            </a:r>
            <a:r>
              <a:rPr lang="uk-UA" sz="6000" dirty="0" smtClean="0"/>
              <a:t>, </a:t>
            </a:r>
            <a:r>
              <a:rPr lang="uk-UA" sz="6000" dirty="0" err="1" smtClean="0"/>
              <a:t>им</a:t>
            </a:r>
            <a:r>
              <a:rPr lang="uk-UA" sz="6000" dirty="0" smtClean="0"/>
              <a:t>, </a:t>
            </a:r>
            <a:r>
              <a:rPr lang="uk-UA" sz="6000" dirty="0" err="1" smtClean="0"/>
              <a:t>ив</a:t>
            </a:r>
            <a:r>
              <a:rPr lang="uk-UA" sz="6000" dirty="0" smtClean="0"/>
              <a:t>, </a:t>
            </a:r>
            <a:r>
              <a:rPr lang="uk-UA" sz="6000" dirty="0" err="1" smtClean="0"/>
              <a:t>нів</a:t>
            </a:r>
            <a:r>
              <a:rPr lang="uk-UA" sz="6000" dirty="0" smtClean="0"/>
              <a:t>, </a:t>
            </a:r>
            <a:r>
              <a:rPr lang="uk-UA" sz="6000" dirty="0" err="1" smtClean="0"/>
              <a:t>анов</a:t>
            </a:r>
            <a:r>
              <a:rPr lang="uk-UA" sz="6000" dirty="0" smtClean="0"/>
              <a:t>, </a:t>
            </a:r>
            <a:r>
              <a:rPr lang="uk-UA" sz="6000" dirty="0" err="1" smtClean="0"/>
              <a:t>инов</a:t>
            </a:r>
            <a:endParaRPr lang="uk-UA" sz="6000" dirty="0" smtClean="0"/>
          </a:p>
          <a:p>
            <a:pPr marL="0" indent="0">
              <a:buNone/>
            </a:pPr>
            <a:r>
              <a:rPr lang="uk-UA" sz="6000" dirty="0" smtClean="0"/>
              <a:t>2. Запишіть зашифровані займенники правильно.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64476"/>
            <a:ext cx="2412698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35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188640"/>
            <a:ext cx="6798734" cy="1303867"/>
          </a:xfrm>
        </p:spPr>
        <p:txBody>
          <a:bodyPr/>
          <a:lstStyle/>
          <a:p>
            <a:r>
              <a:rPr lang="uk-UA" dirty="0" smtClean="0"/>
              <a:t>Запишіть і поясніть прислів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´я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/>
              <a:t>Масляна, Масляна, яка ти мала, якби тебе сім неділь, а посту одна.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760736"/>
            <a:ext cx="5688632" cy="329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841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447" y="332656"/>
            <a:ext cx="7749094" cy="1303867"/>
          </a:xfrm>
        </p:spPr>
        <p:txBody>
          <a:bodyPr>
            <a:noAutofit/>
          </a:bodyPr>
          <a:lstStyle/>
          <a:p>
            <a:r>
              <a:rPr lang="uk-UA" dirty="0" smtClean="0"/>
              <a:t>1.Складіть сполучення слів, вставляючи особові займенники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447" y="1772816"/>
            <a:ext cx="8229600" cy="496855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400"/>
              </a:spcBef>
              <a:buNone/>
            </a:pP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… </a:t>
            </a:r>
            <a:r>
              <a:rPr lang="uk-UA" sz="5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із братом,… побачили, … ласували, …радіють, … рум´яні,…смачні, … великий, … </a:t>
            </a:r>
            <a:r>
              <a:rPr lang="uk-UA" sz="5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напік</a:t>
            </a:r>
            <a:r>
              <a:rPr lang="uk-UA" sz="5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…пригостив</a:t>
            </a:r>
          </a:p>
          <a:p>
            <a:pPr marL="0" indent="0">
              <a:buNone/>
            </a:pPr>
            <a:r>
              <a:rPr lang="uk-UA" sz="5200" b="1" dirty="0" smtClean="0">
                <a:solidFill>
                  <a:srgbClr val="A83F10"/>
                </a:solidFill>
              </a:rPr>
              <a:t>2. Складіть з одним або  двома словосполученнями речення про «Масляну».</a:t>
            </a:r>
            <a:endParaRPr lang="ru-RU" sz="5200" b="1" dirty="0">
              <a:solidFill>
                <a:srgbClr val="A83F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137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aybeday.com/system/uploads/image/photo/21974/maslenitsa-2011-chuchelo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3779"/>
            <a:ext cx="8507288" cy="64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126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142" y="116632"/>
            <a:ext cx="6798734" cy="1303867"/>
          </a:xfrm>
        </p:spPr>
        <p:txBody>
          <a:bodyPr/>
          <a:lstStyle/>
          <a:p>
            <a:r>
              <a:rPr lang="uk-UA" b="1" dirty="0" smtClean="0"/>
              <a:t>Ігри та забави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56992"/>
            <a:ext cx="4968552" cy="3312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497903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51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809" y="1746400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uk-UA" b="1" u="sng" dirty="0" smtClean="0"/>
              <a:t>Підсумок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Урок пройшов: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212976"/>
            <a:ext cx="6798736" cy="344499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dirty="0" smtClean="0"/>
              <a:t>-   </a:t>
            </a:r>
            <a:r>
              <a:rPr lang="uk-UA" sz="5200" b="1" dirty="0" smtClean="0"/>
              <a:t>Цікаво            - </a:t>
            </a:r>
            <a:r>
              <a:rPr lang="uk-UA" sz="5200" b="1" dirty="0" err="1"/>
              <a:t>Р</a:t>
            </a:r>
            <a:r>
              <a:rPr lang="uk-UA" sz="5200" b="1" dirty="0" err="1" smtClean="0"/>
              <a:t>езультативно</a:t>
            </a:r>
            <a:endParaRPr lang="uk-UA" sz="5200" b="1" dirty="0" smtClean="0"/>
          </a:p>
          <a:p>
            <a:pPr>
              <a:buFontTx/>
              <a:buChar char="-"/>
            </a:pPr>
            <a:r>
              <a:rPr lang="uk-UA" sz="5200" b="1" dirty="0" smtClean="0"/>
              <a:t>Недаремно    - </a:t>
            </a:r>
            <a:r>
              <a:rPr lang="uk-UA" sz="5200" b="1" dirty="0"/>
              <a:t>Т</a:t>
            </a:r>
            <a:r>
              <a:rPr lang="uk-UA" sz="5200" b="1" dirty="0" smtClean="0"/>
              <a:t>ворчо</a:t>
            </a:r>
          </a:p>
          <a:p>
            <a:pPr>
              <a:buFontTx/>
              <a:buChar char="-"/>
            </a:pPr>
            <a:r>
              <a:rPr lang="uk-UA" sz="5200" b="1" dirty="0" smtClean="0"/>
              <a:t>Швидко         - Зацікавлено</a:t>
            </a:r>
          </a:p>
          <a:p>
            <a:pPr>
              <a:buFontTx/>
              <a:buChar char="-"/>
            </a:pPr>
            <a:r>
              <a:rPr lang="uk-UA" sz="5200" b="1" dirty="0" smtClean="0"/>
              <a:t>Ефективно    - Змістовно</a:t>
            </a:r>
          </a:p>
          <a:p>
            <a:pPr>
              <a:buFontTx/>
              <a:buChar char="-"/>
            </a:pPr>
            <a:r>
              <a:rPr lang="uk-UA" sz="5200" b="1" dirty="0" err="1" smtClean="0"/>
              <a:t>Емоційно</a:t>
            </a:r>
            <a:r>
              <a:rPr lang="uk-UA" sz="5200" b="1" dirty="0" smtClean="0"/>
              <a:t>       - Активно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848" y="334593"/>
            <a:ext cx="5904656" cy="204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46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425" y="354117"/>
            <a:ext cx="6798734" cy="1303867"/>
          </a:xfrm>
        </p:spPr>
        <p:txBody>
          <a:bodyPr/>
          <a:lstStyle/>
          <a:p>
            <a:r>
              <a:rPr lang="uk-UA" dirty="0" smtClean="0"/>
              <a:t>Домашня робота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7971159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dirty="0" smtClean="0"/>
              <a:t>С. 133 Вправа 301</a:t>
            </a:r>
            <a:endParaRPr lang="ru-RU" sz="8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46" y="2572627"/>
            <a:ext cx="5523891" cy="361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04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364022" cy="4716760"/>
          </a:xfrm>
        </p:spPr>
      </p:pic>
    </p:spTree>
    <p:extLst>
      <p:ext uri="{BB962C8B-B14F-4D97-AF65-F5344CB8AC3E}">
        <p14:creationId xmlns:p14="http://schemas.microsoft.com/office/powerpoint/2010/main" val="3480658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048b/00082e62-d7a2da9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5362"/>
            <a:ext cx="8720472" cy="638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48b/00082e62-d7a2da9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4638"/>
            <a:ext cx="8720472" cy="638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019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96941"/>
            <a:ext cx="6798734" cy="1303867"/>
          </a:xfrm>
        </p:spPr>
        <p:txBody>
          <a:bodyPr/>
          <a:lstStyle/>
          <a:p>
            <a:r>
              <a:rPr lang="uk-UA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84784"/>
            <a:ext cx="8640960" cy="55732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chemeClr val="tx1"/>
                </a:solidFill>
              </a:rPr>
              <a:t>Є добрий друг в іменника,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tx1"/>
                </a:solidFill>
              </a:rPr>
              <a:t>ч</a:t>
            </a:r>
            <a:r>
              <a:rPr lang="uk-UA" sz="2800" b="1" dirty="0" smtClean="0">
                <a:solidFill>
                  <a:schemeClr val="tx1"/>
                </a:solidFill>
              </a:rPr>
              <a:t>ислівника, прикметника.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tx1"/>
                </a:solidFill>
              </a:rPr>
              <a:t>Як звуть його – СЕКРЕТ.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tx1"/>
                </a:solidFill>
              </a:rPr>
              <a:t>Як втомляться іменники,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tx1"/>
                </a:solidFill>
              </a:rPr>
              <a:t>ч</a:t>
            </a:r>
            <a:r>
              <a:rPr lang="uk-UA" sz="2800" b="1" dirty="0" smtClean="0">
                <a:solidFill>
                  <a:schemeClr val="tx1"/>
                </a:solidFill>
              </a:rPr>
              <a:t>ислівники, прикметники 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tx1"/>
                </a:solidFill>
              </a:rPr>
              <a:t>у</a:t>
            </a:r>
            <a:r>
              <a:rPr lang="uk-UA" sz="2800" b="1" dirty="0" smtClean="0">
                <a:solidFill>
                  <a:schemeClr val="tx1"/>
                </a:solidFill>
              </a:rPr>
              <a:t> реченнях стояти,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tx1"/>
                </a:solidFill>
              </a:rPr>
              <a:t>д</a:t>
            </a:r>
            <a:r>
              <a:rPr lang="uk-UA" sz="2800" b="1" dirty="0" smtClean="0">
                <a:solidFill>
                  <a:schemeClr val="tx1"/>
                </a:solidFill>
              </a:rPr>
              <a:t>о себе звуть частину мови цю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tx1"/>
                </a:solidFill>
              </a:rPr>
              <a:t>в</a:t>
            </a:r>
            <a:r>
              <a:rPr lang="uk-UA" sz="2800" b="1" dirty="0" smtClean="0">
                <a:solidFill>
                  <a:schemeClr val="tx1"/>
                </a:solidFill>
              </a:rPr>
              <a:t>ід втоми рятувати.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44" y="1916832"/>
            <a:ext cx="4442892" cy="296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9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798734" cy="1303867"/>
          </a:xfrm>
        </p:spPr>
        <p:txBody>
          <a:bodyPr/>
          <a:lstStyle/>
          <a:p>
            <a:r>
              <a:rPr lang="uk-UA" b="1" u="sng" dirty="0" smtClean="0"/>
              <a:t>Займенник</a:t>
            </a:r>
            <a:r>
              <a:rPr lang="uk-UA" b="1" dirty="0" smtClean="0"/>
              <a:t> - це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/>
              <a:t>с</a:t>
            </a:r>
            <a:r>
              <a:rPr lang="uk-UA" sz="3600" b="1" dirty="0" smtClean="0"/>
              <a:t>амостійна частина мови, яка вказує на предмети, їх ознаки, кількість, </a:t>
            </a:r>
            <a:r>
              <a:rPr lang="uk-UA" sz="3600" b="1" dirty="0"/>
              <a:t>а</a:t>
            </a:r>
            <a:r>
              <a:rPr lang="uk-UA" sz="3600" b="1" dirty="0" smtClean="0"/>
              <a:t>ле не називає їх.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870" y="2780928"/>
            <a:ext cx="6984776" cy="352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05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Останній</a:t>
            </a:r>
            <a:r>
              <a:rPr lang="ru-RU" sz="2800" dirty="0" smtClean="0"/>
              <a:t> </a:t>
            </a:r>
            <a:r>
              <a:rPr lang="ru-RU" sz="2800" dirty="0" err="1" smtClean="0"/>
              <a:t>тиждень</a:t>
            </a:r>
            <a:r>
              <a:rPr lang="ru-RU" sz="2800" dirty="0" smtClean="0"/>
              <a:t> перед Великим постом –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Масляна</a:t>
            </a:r>
            <a:r>
              <a:rPr lang="ru-RU" sz="2800" dirty="0" smtClean="0"/>
              <a:t> (</a:t>
            </a:r>
            <a:r>
              <a:rPr lang="ru-RU" sz="2800" dirty="0" err="1" smtClean="0"/>
              <a:t>Масниця</a:t>
            </a:r>
            <a:r>
              <a:rPr lang="ru-RU" sz="2800" dirty="0" smtClean="0"/>
              <a:t>, </a:t>
            </a:r>
            <a:r>
              <a:rPr lang="ru-RU" sz="2800" dirty="0" err="1" smtClean="0"/>
              <a:t>Сирна</a:t>
            </a:r>
            <a:r>
              <a:rPr lang="ru-RU" sz="2800" dirty="0" smtClean="0"/>
              <a:t> </a:t>
            </a:r>
            <a:r>
              <a:rPr lang="ru-RU" sz="2800" dirty="0" err="1" smtClean="0"/>
              <a:t>неділя</a:t>
            </a:r>
            <a:r>
              <a:rPr lang="ru-RU" sz="2800" dirty="0" smtClean="0"/>
              <a:t>, </a:t>
            </a:r>
            <a:r>
              <a:rPr lang="ru-RU" sz="2800" dirty="0" err="1" smtClean="0"/>
              <a:t>Масляниця</a:t>
            </a:r>
            <a:r>
              <a:rPr lang="ru-RU" sz="2800" dirty="0" smtClean="0"/>
              <a:t> </a:t>
            </a:r>
            <a:r>
              <a:rPr lang="ru-RU" sz="2800" dirty="0" err="1" smtClean="0"/>
              <a:t>тощо</a:t>
            </a:r>
            <a:r>
              <a:rPr lang="ru-RU" sz="2800" dirty="0" smtClean="0"/>
              <a:t>) </a:t>
            </a:r>
            <a:r>
              <a:rPr lang="ru-RU" sz="2800" dirty="0" err="1" smtClean="0"/>
              <a:t>Масляниця</a:t>
            </a:r>
            <a:r>
              <a:rPr lang="ru-RU" sz="2800" dirty="0" smtClean="0"/>
              <a:t> </a:t>
            </a:r>
            <a:r>
              <a:rPr lang="ru-RU" sz="2800" dirty="0" err="1" smtClean="0"/>
              <a:t>символізує</a:t>
            </a:r>
            <a:r>
              <a:rPr lang="ru-RU" sz="2800" dirty="0" smtClean="0"/>
              <a:t> проводи </a:t>
            </a:r>
            <a:r>
              <a:rPr lang="ru-RU" sz="2800" dirty="0" err="1" smtClean="0"/>
              <a:t>зими</a:t>
            </a:r>
            <a:r>
              <a:rPr lang="ru-RU" sz="2800" dirty="0" smtClean="0"/>
              <a:t> і </a:t>
            </a:r>
            <a:r>
              <a:rPr lang="ru-RU" sz="2800" dirty="0" err="1" smtClean="0"/>
              <a:t>зустріч</a:t>
            </a:r>
            <a:r>
              <a:rPr lang="ru-RU" sz="2800" dirty="0" smtClean="0"/>
              <a:t>    </a:t>
            </a:r>
            <a:r>
              <a:rPr lang="ru-RU" sz="2800" dirty="0" err="1" smtClean="0"/>
              <a:t>із</a:t>
            </a:r>
            <a:r>
              <a:rPr lang="ru-RU" sz="2800" dirty="0" smtClean="0"/>
              <a:t> весною.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564904"/>
            <a:ext cx="6217344" cy="368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5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080692" cy="4545389"/>
          </a:xfrm>
        </p:spPr>
      </p:pic>
    </p:spTree>
    <p:extLst>
      <p:ext uri="{BB962C8B-B14F-4D97-AF65-F5344CB8AC3E}">
        <p14:creationId xmlns:p14="http://schemas.microsoft.com/office/powerpoint/2010/main" val="3262059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798734" cy="1303867"/>
          </a:xfrm>
        </p:spPr>
        <p:txBody>
          <a:bodyPr>
            <a:noAutofit/>
          </a:bodyPr>
          <a:lstStyle/>
          <a:p>
            <a:pPr lvl="0"/>
            <a:r>
              <a:rPr lang="uk-UA" sz="2500" dirty="0"/>
              <a:t>Масляна здавна називається широкою . </a:t>
            </a:r>
            <a:r>
              <a:rPr lang="uk-UA" sz="2500" dirty="0" smtClean="0"/>
              <a:t>              За </a:t>
            </a:r>
            <a:r>
              <a:rPr lang="uk-UA" sz="2500" dirty="0"/>
              <a:t>традицією Масляна триває цілий тиждень і кожен день проходить за своїм особливим сценарієм:</a:t>
            </a:r>
            <a:endParaRPr lang="ru-RU" sz="2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88840"/>
            <a:ext cx="8229600" cy="49971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dirty="0" smtClean="0"/>
              <a:t>*</a:t>
            </a:r>
            <a:r>
              <a:rPr lang="uk-UA" b="1" dirty="0" smtClean="0"/>
              <a:t>понеділок </a:t>
            </a:r>
            <a:r>
              <a:rPr lang="uk-UA" dirty="0"/>
              <a:t>- зустріч Масляної.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</a:t>
            </a:r>
            <a:r>
              <a:rPr lang="uk-UA" b="1" dirty="0" smtClean="0"/>
              <a:t>вівторок</a:t>
            </a:r>
            <a:r>
              <a:rPr lang="uk-UA" dirty="0" smtClean="0"/>
              <a:t> </a:t>
            </a:r>
            <a:r>
              <a:rPr lang="uk-UA" dirty="0"/>
              <a:t>- загравання. Вуличні гуляння.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  </a:t>
            </a:r>
            <a:r>
              <a:rPr lang="uk-UA" b="1" dirty="0" smtClean="0"/>
              <a:t>середа</a:t>
            </a:r>
            <a:r>
              <a:rPr lang="uk-UA" dirty="0" smtClean="0"/>
              <a:t> </a:t>
            </a:r>
            <a:r>
              <a:rPr lang="uk-UA" dirty="0"/>
              <a:t>- ласуни. У цей день тещі запрошували на млинці зятів з дружинами. Звідси і пішла вираз "до тещі на млинці".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 </a:t>
            </a:r>
            <a:r>
              <a:rPr lang="uk-UA" b="1" dirty="0" smtClean="0"/>
              <a:t>четвер</a:t>
            </a:r>
            <a:r>
              <a:rPr lang="uk-UA" dirty="0" smtClean="0"/>
              <a:t> </a:t>
            </a:r>
            <a:r>
              <a:rPr lang="uk-UA" dirty="0"/>
              <a:t>- санні катання.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 </a:t>
            </a:r>
            <a:r>
              <a:rPr lang="uk-UA" b="1" dirty="0" smtClean="0"/>
              <a:t>п'ятниця </a:t>
            </a:r>
            <a:r>
              <a:rPr lang="uk-UA" dirty="0"/>
              <a:t>- тещині вечірки. На цей раз зяті звали тещу на частування.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 </a:t>
            </a:r>
            <a:r>
              <a:rPr lang="uk-UA" b="1" dirty="0" smtClean="0"/>
              <a:t>субота</a:t>
            </a:r>
            <a:r>
              <a:rPr lang="uk-UA" dirty="0" smtClean="0"/>
              <a:t> </a:t>
            </a:r>
            <a:r>
              <a:rPr lang="uk-UA" dirty="0"/>
              <a:t>- посиденьки зовиці. </a:t>
            </a:r>
            <a:endParaRPr lang="ru-RU" dirty="0"/>
          </a:p>
          <a:p>
            <a:pPr marL="0" lvl="0" indent="0">
              <a:buNone/>
            </a:pPr>
            <a:r>
              <a:rPr lang="uk-UA" dirty="0" smtClean="0"/>
              <a:t>* </a:t>
            </a:r>
            <a:r>
              <a:rPr lang="uk-UA" b="1" dirty="0" smtClean="0"/>
              <a:t>неділя </a:t>
            </a:r>
            <a:r>
              <a:rPr lang="uk-UA" dirty="0"/>
              <a:t>- "прощений день</a:t>
            </a:r>
            <a:r>
              <a:rPr lang="uk-UA" dirty="0" smtClean="0"/>
              <a:t>"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4941168"/>
            <a:ext cx="2193549" cy="137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59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602" y="764704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Млинці є незмінним атрибутом свята. ЧОМУ?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0697" y="2492896"/>
            <a:ext cx="5170544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95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625" y="476672"/>
            <a:ext cx="6798734" cy="1238476"/>
          </a:xfrm>
        </p:spPr>
        <p:txBody>
          <a:bodyPr/>
          <a:lstStyle/>
          <a:p>
            <a:r>
              <a:rPr lang="uk-UA" dirty="0" smtClean="0"/>
              <a:t>Відповідь.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191" y="1553791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dirty="0"/>
              <a:t>Млинці - незмінний атрибут </a:t>
            </a:r>
            <a:r>
              <a:rPr lang="uk-UA" sz="4400" dirty="0" smtClean="0"/>
              <a:t>свята. Рум'яний</a:t>
            </a:r>
            <a:r>
              <a:rPr lang="uk-UA" sz="4400" dirty="0"/>
              <a:t>, підсмажений, блін </a:t>
            </a:r>
            <a:r>
              <a:rPr lang="uk-UA" sz="4400" dirty="0" smtClean="0"/>
              <a:t>символізував </a:t>
            </a:r>
            <a:r>
              <a:rPr lang="uk-UA" sz="4400" dirty="0"/>
              <a:t>собою сонце і швидке наближення весни і тепла.</a:t>
            </a:r>
            <a:endParaRPr lang="ru-RU" sz="4400" dirty="0"/>
          </a:p>
          <a:p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269704"/>
            <a:ext cx="6192688" cy="210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330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E9F9D90-74DA-475E-A019-338719326C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471</TotalTime>
  <Words>304</Words>
  <Application>Microsoft Office PowerPoint</Application>
  <PresentationFormat>Экран (4:3)</PresentationFormat>
  <Paragraphs>41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Garamond</vt:lpstr>
      <vt:lpstr>Натуральные материалы</vt:lpstr>
      <vt:lpstr>Інтегрований урок Українська мова та Я у світі</vt:lpstr>
      <vt:lpstr>Презентация PowerPoint</vt:lpstr>
      <vt:lpstr>Загадка</vt:lpstr>
      <vt:lpstr>Займенник - це</vt:lpstr>
      <vt:lpstr>Презентация PowerPoint</vt:lpstr>
      <vt:lpstr>Презентация PowerPoint</vt:lpstr>
      <vt:lpstr>Масляна здавна називається широкою .               За традицією Масляна триває цілий тиждень і кожен день проходить за своїм особливим сценарієм:</vt:lpstr>
      <vt:lpstr>Млинці є незмінним атрибутом свята. ЧОМУ? </vt:lpstr>
      <vt:lpstr>Відповідь.</vt:lpstr>
      <vt:lpstr>Каліграфічна хвилинка</vt:lpstr>
      <vt:lpstr>Запишіть і поясніть прислів´я</vt:lpstr>
      <vt:lpstr>1.Складіть сполучення слів, вставляючи особові займенники</vt:lpstr>
      <vt:lpstr>Презентация PowerPoint</vt:lpstr>
      <vt:lpstr>Ігри та забави</vt:lpstr>
      <vt:lpstr>Підсумок Урок пройшов:</vt:lpstr>
      <vt:lpstr>Домашня робота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Інтерактивний урок Українська мова та Я у світі</dc:title>
  <dc:creator>Ребрий Андрей</dc:creator>
  <cp:keywords/>
  <cp:lastModifiedBy>Ребрий Андрей</cp:lastModifiedBy>
  <cp:revision>34</cp:revision>
  <dcterms:created xsi:type="dcterms:W3CDTF">2018-01-28T11:12:26Z</dcterms:created>
  <dcterms:modified xsi:type="dcterms:W3CDTF">2018-02-13T20:30:09Z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TC026483389991</vt:lpwstr>
  </property>
</Properties>
</file>