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9" r:id="rId7"/>
    <p:sldId id="261" r:id="rId8"/>
    <p:sldId id="262" r:id="rId9"/>
    <p:sldId id="263" r:id="rId10"/>
    <p:sldId id="271" r:id="rId11"/>
    <p:sldId id="264" r:id="rId12"/>
    <p:sldId id="265" r:id="rId13"/>
    <p:sldId id="266" r:id="rId14"/>
    <p:sldId id="272" r:id="rId15"/>
    <p:sldId id="273" r:id="rId16"/>
    <p:sldId id="267" r:id="rId17"/>
    <p:sldId id="268" r:id="rId18"/>
    <p:sldId id="274" r:id="rId19"/>
    <p:sldId id="27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Юлия\Desktop\стенд\849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896" y="476673"/>
            <a:ext cx="5400600" cy="3123778"/>
          </a:xfrm>
        </p:spPr>
        <p:txBody>
          <a:bodyPr>
            <a:normAutofit/>
          </a:bodyPr>
          <a:lstStyle/>
          <a:p>
            <a:pPr algn="just">
              <a:spcAft>
                <a:spcPts val="0"/>
              </a:spcAft>
            </a:pPr>
            <a:r>
              <a:rPr lang="uk-UA" sz="3200" dirty="0">
                <a:latin typeface="Times New Roman"/>
                <a:ea typeface="Times New Roman"/>
              </a:rPr>
              <a:t>І</a:t>
            </a:r>
            <a:r>
              <a:rPr lang="uk-UA" sz="3200" dirty="0" smtClean="0">
                <a:latin typeface="Times New Roman"/>
                <a:ea typeface="Times New Roman"/>
              </a:rPr>
              <a:t>нтегрований урок-</a:t>
            </a:r>
            <a:r>
              <a:rPr lang="uk-UA" sz="3200" dirty="0" err="1" smtClean="0">
                <a:latin typeface="Times New Roman"/>
                <a:ea typeface="Times New Roman"/>
              </a:rPr>
              <a:t>квест</a:t>
            </a:r>
            <a:r>
              <a:rPr lang="uk-UA" sz="3200" dirty="0" smtClean="0">
                <a:latin typeface="Times New Roman"/>
                <a:ea typeface="Times New Roman"/>
              </a:rPr>
              <a:t> </a:t>
            </a:r>
            <a:r>
              <a:rPr lang="uk-UA" sz="3200" dirty="0">
                <a:latin typeface="Times New Roman"/>
                <a:ea typeface="Times New Roman"/>
              </a:rPr>
              <a:t>з української мови та географії</a:t>
            </a:r>
            <a:r>
              <a:rPr lang="ru-RU" sz="3200" dirty="0">
                <a:latin typeface="Times New Roman"/>
                <a:ea typeface="Times New Roman"/>
              </a:rPr>
              <a:t/>
            </a:r>
            <a:br>
              <a:rPr lang="ru-RU" sz="3200" dirty="0">
                <a:latin typeface="Times New Roman"/>
                <a:ea typeface="Times New Roman"/>
              </a:rPr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2708920"/>
            <a:ext cx="5328592" cy="292988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uk-UA" sz="48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Складнопідрядне речення</a:t>
            </a:r>
            <a:endParaRPr lang="ru-RU" sz="48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508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Юлия\Desktop\political-and-administrative-map-of-ukrai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9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4211960" y="1700808"/>
            <a:ext cx="1224136" cy="36004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Київ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3563888" y="2564904"/>
            <a:ext cx="1443137" cy="28803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Черкаси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516216" y="3212976"/>
            <a:ext cx="1296144" cy="2160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Дніпро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6588224" y="3861048"/>
            <a:ext cx="1800200" cy="28803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Запоріжжя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3923928" y="4653136"/>
            <a:ext cx="1368153" cy="28803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Херсон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237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Юлия\Desktop\стенд\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91264" cy="79208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квесту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47260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ЗУПИНКА.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Місто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Київ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Дати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визначення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поняттям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група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Яке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речення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називається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складнопідрядним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Наведіть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приклад такого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речення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використовуючи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власні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відомості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річку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Дніпро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група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сполучники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підрядності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знаєте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Наведіть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приклад з одним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сполучником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підрядності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використовуючи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власні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відомості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річку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Дніпро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709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354162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ЗУПИНКА.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Місто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Черкаси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613991"/>
            <a:ext cx="813690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над текстом. 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Опрацюйте</a:t>
            </a: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текст. </a:t>
            </a:r>
            <a:r>
              <a:rPr lang="ru-RU" sz="4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Знайдіть</a:t>
            </a: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складнопідрядні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речення</a:t>
            </a:r>
            <a:endParaRPr 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12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sz="1800" dirty="0"/>
              <a:t/>
            </a:r>
            <a:br>
              <a:rPr lang="ru-RU" sz="1800" dirty="0"/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ЗУПИНКА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Місто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Дніпро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692696"/>
            <a:ext cx="8136904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Використовуючи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карту </a:t>
            </a:r>
            <a:r>
              <a:rPr 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України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кладіть</a:t>
            </a:r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гроно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до </a:t>
            </a:r>
            <a:r>
              <a:rPr 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назви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«</a:t>
            </a:r>
            <a:r>
              <a:rPr 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Дніпро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», </a:t>
            </a:r>
            <a:r>
              <a:rPr 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застосовуючи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іменники</a:t>
            </a:r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 </a:t>
            </a:r>
            <a:r>
              <a:rPr 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прикметники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</a:t>
            </a:r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дієслова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</a:t>
            </a:r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 </a:t>
            </a:r>
            <a:r>
              <a:rPr 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поданими</a:t>
            </a:r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завданнями</a:t>
            </a:r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2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</a:t>
            </a:r>
            <a: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 </a:t>
            </a:r>
            <a:r>
              <a:rPr lang="ru-RU" sz="2200" b="1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Визначте</a:t>
            </a:r>
            <a:r>
              <a:rPr lang="ru-RU" sz="22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200" b="1" i="1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географічне</a:t>
            </a:r>
            <a: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200" b="1" i="1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положення</a:t>
            </a:r>
            <a: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200" b="1" i="1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річки</a:t>
            </a:r>
            <a: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200" b="1" i="1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Дніпро</a:t>
            </a:r>
            <a: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b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2. </a:t>
            </a:r>
            <a:r>
              <a:rPr lang="ru-RU" sz="2200" b="1" i="1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Назвіть</a:t>
            </a:r>
            <a: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характер </a:t>
            </a:r>
            <a:r>
              <a:rPr lang="ru-RU" sz="2200" b="1" i="1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живлення</a:t>
            </a:r>
            <a: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200" b="1" i="1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річки</a:t>
            </a:r>
            <a: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b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3. </a:t>
            </a:r>
            <a:r>
              <a:rPr lang="ru-RU" sz="2200" b="1" i="1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Вкажіть</a:t>
            </a:r>
            <a: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200" b="1" i="1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течію</a:t>
            </a:r>
            <a: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200" b="1" i="1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річки</a:t>
            </a:r>
            <a: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b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4. </a:t>
            </a:r>
            <a:r>
              <a:rPr lang="ru-RU" sz="2200" b="1" i="1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Назвіть</a:t>
            </a:r>
            <a: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притоки </a:t>
            </a:r>
            <a:r>
              <a:rPr lang="ru-RU" sz="2200" b="1" i="1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Дніпра</a:t>
            </a:r>
            <a: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b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dirty="0"/>
          </a:p>
        </p:txBody>
      </p:sp>
      <p:grpSp>
        <p:nvGrpSpPr>
          <p:cNvPr id="7" name="Group 39"/>
          <p:cNvGrpSpPr>
            <a:grpSpLocks/>
          </p:cNvGrpSpPr>
          <p:nvPr/>
        </p:nvGrpSpPr>
        <p:grpSpPr bwMode="auto">
          <a:xfrm>
            <a:off x="1887874" y="2532906"/>
            <a:ext cx="7324725" cy="4015120"/>
            <a:chOff x="657" y="845"/>
            <a:chExt cx="4614" cy="3012"/>
          </a:xfrm>
        </p:grpSpPr>
        <p:grpSp>
          <p:nvGrpSpPr>
            <p:cNvPr id="8" name="Group 37"/>
            <p:cNvGrpSpPr>
              <a:grpSpLocks/>
            </p:cNvGrpSpPr>
            <p:nvPr/>
          </p:nvGrpSpPr>
          <p:grpSpPr bwMode="auto">
            <a:xfrm>
              <a:off x="657" y="845"/>
              <a:ext cx="4614" cy="2631"/>
              <a:chOff x="295" y="935"/>
              <a:chExt cx="4989" cy="2942"/>
            </a:xfrm>
          </p:grpSpPr>
          <p:pic>
            <p:nvPicPr>
              <p:cNvPr id="10" name="Picture 14" descr="2730193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55" y="2837"/>
                <a:ext cx="2178" cy="104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3" descr="water-34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-24000" contrast="3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335" r="39711" b="60532"/>
              <a:stretch>
                <a:fillRect/>
              </a:stretch>
            </p:blipFill>
            <p:spPr bwMode="auto">
              <a:xfrm rot="36461975">
                <a:off x="3782" y="1711"/>
                <a:ext cx="645" cy="235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24" descr="water-34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 bright="-24000" contrast="3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335" r="39711" b="60532"/>
              <a:stretch>
                <a:fillRect/>
              </a:stretch>
            </p:blipFill>
            <p:spPr bwMode="auto">
              <a:xfrm rot="55210957">
                <a:off x="2517" y="935"/>
                <a:ext cx="703" cy="22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25" descr="water-34"/>
              <p:cNvPicPr>
                <a:picLocks noChangeAspect="1" noChangeArrowheads="1"/>
              </p:cNvPicPr>
              <p:nvPr/>
            </p:nvPicPr>
            <p:blipFill>
              <a:blip r:embed="rId6" cstate="print">
                <a:lum bright="-24000" contrast="3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335" r="39711" b="60532"/>
              <a:stretch>
                <a:fillRect/>
              </a:stretch>
            </p:blipFill>
            <p:spPr bwMode="auto">
              <a:xfrm rot="52431299">
                <a:off x="1671" y="1304"/>
                <a:ext cx="545" cy="18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26" descr="water-34"/>
              <p:cNvPicPr>
                <a:picLocks noChangeAspect="1" noChangeArrowheads="1"/>
              </p:cNvPicPr>
              <p:nvPr/>
            </p:nvPicPr>
            <p:blipFill>
              <a:blip r:embed="rId7" cstate="print">
                <a:lum bright="-24000" contrast="3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335" r="39711" b="60532"/>
              <a:stretch>
                <a:fillRect/>
              </a:stretch>
            </p:blipFill>
            <p:spPr bwMode="auto">
              <a:xfrm rot="49338750">
                <a:off x="1082" y="1963"/>
                <a:ext cx="603" cy="21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27" descr="water-34"/>
              <p:cNvPicPr>
                <a:picLocks noChangeAspect="1" noChangeArrowheads="1"/>
              </p:cNvPicPr>
              <p:nvPr/>
            </p:nvPicPr>
            <p:blipFill>
              <a:blip r:embed="rId8" cstate="print">
                <a:lum bright="-24000" contrast="3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335" r="39711" b="60532"/>
              <a:stretch>
                <a:fillRect/>
              </a:stretch>
            </p:blipFill>
            <p:spPr bwMode="auto">
              <a:xfrm rot="56222117">
                <a:off x="3288" y="1071"/>
                <a:ext cx="731" cy="23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" name="Picture 28" descr="water-34"/>
              <p:cNvPicPr>
                <a:picLocks noChangeAspect="1" noChangeArrowheads="1"/>
              </p:cNvPicPr>
              <p:nvPr/>
            </p:nvPicPr>
            <p:blipFill>
              <a:blip r:embed="rId9" cstate="print">
                <a:lum bright="-24000" contrast="3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335" r="39711" b="60532"/>
              <a:stretch>
                <a:fillRect/>
              </a:stretch>
            </p:blipFill>
            <p:spPr bwMode="auto">
              <a:xfrm rot="50968971">
                <a:off x="1020" y="1390"/>
                <a:ext cx="545" cy="17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29" descr="water-34"/>
              <p:cNvPicPr>
                <a:picLocks noChangeAspect="1" noChangeArrowheads="1"/>
              </p:cNvPicPr>
              <p:nvPr/>
            </p:nvPicPr>
            <p:blipFill>
              <a:blip r:embed="rId10" cstate="print">
                <a:lum bright="-24000" contrast="4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335" r="39711" b="60532"/>
              <a:stretch>
                <a:fillRect/>
              </a:stretch>
            </p:blipFill>
            <p:spPr bwMode="auto">
              <a:xfrm rot="78873896">
                <a:off x="4524" y="1496"/>
                <a:ext cx="229" cy="7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30" descr="water-34"/>
              <p:cNvPicPr>
                <a:picLocks noChangeAspect="1" noChangeArrowheads="1"/>
              </p:cNvPicPr>
              <p:nvPr/>
            </p:nvPicPr>
            <p:blipFill>
              <a:blip r:embed="rId11" cstate="print">
                <a:lum bright="-24000" contrast="4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335" r="39711" b="60532"/>
              <a:stretch>
                <a:fillRect/>
              </a:stretch>
            </p:blipFill>
            <p:spPr bwMode="auto">
              <a:xfrm rot="99419114">
                <a:off x="3594" y="1037"/>
                <a:ext cx="157" cy="4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31" descr="water-34"/>
              <p:cNvPicPr>
                <a:picLocks noChangeAspect="1" noChangeArrowheads="1"/>
              </p:cNvPicPr>
              <p:nvPr/>
            </p:nvPicPr>
            <p:blipFill>
              <a:blip r:embed="rId11" cstate="print">
                <a:lum bright="-24000" contrast="4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335" r="39711" b="60532"/>
              <a:stretch>
                <a:fillRect/>
              </a:stretch>
            </p:blipFill>
            <p:spPr bwMode="auto">
              <a:xfrm rot="97768345">
                <a:off x="2506" y="1037"/>
                <a:ext cx="157" cy="4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" name="Picture 32" descr="water-34"/>
              <p:cNvPicPr>
                <a:picLocks noChangeAspect="1" noChangeArrowheads="1"/>
              </p:cNvPicPr>
              <p:nvPr/>
            </p:nvPicPr>
            <p:blipFill>
              <a:blip r:embed="rId12" cstate="print">
                <a:lum bright="-24000" contrast="4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335" r="39711" b="60532"/>
              <a:stretch>
                <a:fillRect/>
              </a:stretch>
            </p:blipFill>
            <p:spPr bwMode="auto">
              <a:xfrm rot="95227588">
                <a:off x="1837" y="935"/>
                <a:ext cx="229" cy="7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33" descr="water-34"/>
              <p:cNvPicPr>
                <a:picLocks noChangeAspect="1" noChangeArrowheads="1"/>
              </p:cNvPicPr>
              <p:nvPr/>
            </p:nvPicPr>
            <p:blipFill>
              <a:blip r:embed="rId13" cstate="print">
                <a:lum bright="-24000" contrast="4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335" r="39711" b="60532"/>
              <a:stretch>
                <a:fillRect/>
              </a:stretch>
            </p:blipFill>
            <p:spPr bwMode="auto">
              <a:xfrm rot="96490562">
                <a:off x="2245" y="1480"/>
                <a:ext cx="129" cy="4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34" descr="water-34"/>
              <p:cNvPicPr>
                <a:picLocks noChangeAspect="1" noChangeArrowheads="1"/>
              </p:cNvPicPr>
              <p:nvPr/>
            </p:nvPicPr>
            <p:blipFill>
              <a:blip r:embed="rId13" cstate="print">
                <a:lum bright="-24000" contrast="4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335" r="39711" b="60532"/>
              <a:stretch>
                <a:fillRect/>
              </a:stretch>
            </p:blipFill>
            <p:spPr bwMode="auto">
              <a:xfrm rot="95463677">
                <a:off x="1247" y="1480"/>
                <a:ext cx="129" cy="4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" name="Picture 35" descr="water-34"/>
              <p:cNvPicPr>
                <a:picLocks noChangeAspect="1" noChangeArrowheads="1"/>
              </p:cNvPicPr>
              <p:nvPr/>
            </p:nvPicPr>
            <p:blipFill>
              <a:blip r:embed="rId14" cstate="print">
                <a:lum bright="-24000" contrast="4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335" r="39711" b="60532"/>
              <a:stretch>
                <a:fillRect/>
              </a:stretch>
            </p:blipFill>
            <p:spPr bwMode="auto">
              <a:xfrm rot="93498794">
                <a:off x="529" y="2017"/>
                <a:ext cx="216" cy="6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4" name="Picture 36" descr="water-34"/>
              <p:cNvPicPr>
                <a:picLocks noChangeAspect="1" noChangeArrowheads="1"/>
              </p:cNvPicPr>
              <p:nvPr/>
            </p:nvPicPr>
            <p:blipFill>
              <a:blip r:embed="rId15" cstate="print">
                <a:lum bright="-24000" contrast="4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335" r="39711" b="60532"/>
              <a:stretch>
                <a:fillRect/>
              </a:stretch>
            </p:blipFill>
            <p:spPr bwMode="auto">
              <a:xfrm rot="16200000">
                <a:off x="4604" y="3022"/>
                <a:ext cx="129" cy="4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9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2200" y="3521"/>
              <a:ext cx="1361" cy="336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 dirty="0" err="1" smtClean="0">
                  <a:ln w="28575">
                    <a:solidFill>
                      <a:srgbClr val="00008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66FF"/>
                      </a:gs>
                      <a:gs pos="50000">
                        <a:srgbClr val="69DCD9"/>
                      </a:gs>
                      <a:gs pos="100000">
                        <a:srgbClr val="0066FF"/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Дніпро</a:t>
              </a:r>
              <a:endParaRPr lang="ru-RU" sz="3600" b="1" kern="10" dirty="0">
                <a:ln w="28575">
                  <a:solidFill>
                    <a:srgbClr val="0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66FF"/>
                    </a:gs>
                    <a:gs pos="50000">
                      <a:srgbClr val="69DCD9"/>
                    </a:gs>
                    <a:gs pos="100000">
                      <a:srgbClr val="0066FF"/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914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Юлия\Desktop\political-and-administrative-map-of-ukrai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680" y="0"/>
            <a:ext cx="91726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902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Юлия\Desktop\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Релаксація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258816" cy="4525963"/>
          </a:xfrm>
        </p:spPr>
        <p:txBody>
          <a:bodyPr>
            <a:normAutofit fontScale="62500" lnSpcReduction="20000"/>
          </a:bodyPr>
          <a:lstStyle/>
          <a:p>
            <a:pPr marL="11430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i="1" dirty="0">
                <a:latin typeface="Times New Roman"/>
                <a:ea typeface="Times New Roman"/>
              </a:rPr>
              <a:t>Д</a:t>
            </a:r>
            <a:r>
              <a:rPr lang="uk-UA" dirty="0">
                <a:latin typeface="Times New Roman"/>
                <a:ea typeface="Times New Roman"/>
              </a:rPr>
              <a:t>алеко річка ця біжить</a:t>
            </a:r>
            <a:endParaRPr lang="ru-RU" sz="2800" dirty="0">
              <a:latin typeface="Times New Roman"/>
              <a:ea typeface="Times New Roman"/>
            </a:endParaRPr>
          </a:p>
          <a:p>
            <a:pPr marL="11430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i="1" dirty="0">
                <a:latin typeface="Times New Roman"/>
                <a:ea typeface="Times New Roman"/>
              </a:rPr>
              <a:t>Н</a:t>
            </a:r>
            <a:r>
              <a:rPr lang="uk-UA" dirty="0">
                <a:latin typeface="Times New Roman"/>
                <a:ea typeface="Times New Roman"/>
              </a:rPr>
              <a:t>е бачити і краю</a:t>
            </a:r>
            <a:endParaRPr lang="ru-RU" sz="2800" dirty="0">
              <a:latin typeface="Times New Roman"/>
              <a:ea typeface="Times New Roman"/>
            </a:endParaRPr>
          </a:p>
          <a:p>
            <a:pPr marL="11430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i="1" dirty="0">
                <a:latin typeface="Times New Roman"/>
                <a:ea typeface="Times New Roman"/>
              </a:rPr>
              <a:t>І</a:t>
            </a:r>
            <a:r>
              <a:rPr lang="uk-UA" dirty="0">
                <a:latin typeface="Times New Roman"/>
                <a:ea typeface="Times New Roman"/>
              </a:rPr>
              <a:t> України краєвиди  </a:t>
            </a:r>
            <a:endParaRPr lang="ru-RU" sz="2800" dirty="0">
              <a:latin typeface="Times New Roman"/>
              <a:ea typeface="Times New Roman"/>
            </a:endParaRPr>
          </a:p>
          <a:p>
            <a:pPr marL="11430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i="1" dirty="0">
                <a:latin typeface="Times New Roman"/>
                <a:ea typeface="Times New Roman"/>
              </a:rPr>
              <a:t>П</a:t>
            </a:r>
            <a:r>
              <a:rPr lang="uk-UA" dirty="0">
                <a:latin typeface="Times New Roman"/>
                <a:ea typeface="Times New Roman"/>
              </a:rPr>
              <a:t>овсюди прикрашає. </a:t>
            </a:r>
            <a:endParaRPr lang="ru-RU" sz="2800" dirty="0">
              <a:latin typeface="Times New Roman"/>
              <a:ea typeface="Times New Roman"/>
            </a:endParaRPr>
          </a:p>
          <a:p>
            <a:pPr marL="11430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i="1" dirty="0">
                <a:latin typeface="Times New Roman"/>
                <a:ea typeface="Times New Roman"/>
              </a:rPr>
              <a:t>Р</a:t>
            </a:r>
            <a:r>
              <a:rPr lang="uk-UA" dirty="0">
                <a:latin typeface="Times New Roman"/>
                <a:ea typeface="Times New Roman"/>
              </a:rPr>
              <a:t>озлогі її береги серед луків та гаю. </a:t>
            </a:r>
            <a:endParaRPr lang="ru-RU" sz="2800" dirty="0">
              <a:latin typeface="Times New Roman"/>
              <a:ea typeface="Times New Roman"/>
            </a:endParaRPr>
          </a:p>
          <a:p>
            <a:pPr marL="11430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i="1" dirty="0">
                <a:latin typeface="Times New Roman"/>
                <a:ea typeface="Times New Roman"/>
              </a:rPr>
              <a:t>О</a:t>
            </a:r>
            <a:r>
              <a:rPr lang="uk-UA" dirty="0">
                <a:latin typeface="Times New Roman"/>
                <a:ea typeface="Times New Roman"/>
              </a:rPr>
              <a:t>дна з найбільших у Європі, в Чорне море впадає. </a:t>
            </a:r>
            <a:r>
              <a:rPr lang="uk-UA" dirty="0" smtClean="0">
                <a:latin typeface="Times New Roman"/>
                <a:ea typeface="Times New Roman"/>
              </a:rPr>
              <a:t>                                                           </a:t>
            </a:r>
            <a:r>
              <a:rPr lang="uk-UA" i="1" dirty="0">
                <a:latin typeface="Times New Roman"/>
                <a:ea typeface="Times New Roman"/>
              </a:rPr>
              <a:t>О.І. </a:t>
            </a:r>
            <a:r>
              <a:rPr lang="uk-UA" i="1" dirty="0" err="1">
                <a:latin typeface="Times New Roman"/>
                <a:ea typeface="Times New Roman"/>
              </a:rPr>
              <a:t>Бондаренок</a:t>
            </a:r>
            <a:endParaRPr lang="ru-RU" sz="2800" dirty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</a:rPr>
              <a:t> </a:t>
            </a:r>
            <a:endParaRPr lang="ru-RU" sz="28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508104" y="1700808"/>
            <a:ext cx="32403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</a:rPr>
              <a:t>А – червоний</a:t>
            </a:r>
            <a:endParaRPr lang="ru-RU" sz="1600" dirty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</a:rPr>
              <a:t>Е – помаранчевий</a:t>
            </a:r>
            <a:endParaRPr lang="ru-RU" sz="1600" dirty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</a:rPr>
              <a:t>0 – жовтий</a:t>
            </a:r>
            <a:endParaRPr lang="ru-RU" sz="1600" dirty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</a:rPr>
              <a:t>І – зелений</a:t>
            </a:r>
            <a:endParaRPr lang="ru-RU" sz="1600" dirty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</a:rPr>
              <a:t>И – блакитний</a:t>
            </a:r>
            <a:endParaRPr lang="ru-RU" sz="1600" dirty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</a:rPr>
              <a:t>Є – синій</a:t>
            </a:r>
            <a:endParaRPr lang="ru-RU" sz="1600" dirty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</a:rPr>
              <a:t>У - фіолетовий</a:t>
            </a:r>
            <a:endParaRPr lang="ru-RU" sz="1600" dirty="0">
              <a:latin typeface="Times New Roman"/>
              <a:ea typeface="Times New Roman"/>
            </a:endParaRPr>
          </a:p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</a:rPr>
              <a:t> 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3178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ЗУПИНКА.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Місто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Запоріжжя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Хвилинка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творчості</a:t>
            </a:r>
            <a:r>
              <a:rPr lang="ru-RU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Скласти</a:t>
            </a: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пригадати</a:t>
            </a: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художній</a:t>
            </a:r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твір</a:t>
            </a: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вірш</a:t>
            </a:r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твір-есе</a:t>
            </a: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сенкан</a:t>
            </a:r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 «</a:t>
            </a:r>
            <a:r>
              <a:rPr lang="ru-RU" sz="4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Дніпро</a:t>
            </a:r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4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використовуючи</a:t>
            </a: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складнопідрядні</a:t>
            </a: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речення</a:t>
            </a: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43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ЗУПИНКА.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Місто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Херсон.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5400" b="1" i="1" dirty="0">
                <a:latin typeface="Times New Roman"/>
                <a:ea typeface="Times New Roman"/>
              </a:rPr>
              <a:t>Розподілити </a:t>
            </a:r>
            <a:r>
              <a:rPr lang="uk-UA" sz="5400" b="1" i="1" dirty="0" smtClean="0">
                <a:latin typeface="Times New Roman"/>
                <a:ea typeface="Times New Roman"/>
              </a:rPr>
              <a:t>складнопідрядні речення </a:t>
            </a:r>
            <a:r>
              <a:rPr lang="uk-UA" sz="5400" b="1" i="1" dirty="0">
                <a:latin typeface="Times New Roman"/>
                <a:ea typeface="Times New Roman"/>
              </a:rPr>
              <a:t>за </a:t>
            </a:r>
            <a:r>
              <a:rPr lang="uk-UA" sz="5400" b="1" i="1" dirty="0" smtClean="0">
                <a:latin typeface="Times New Roman"/>
                <a:ea typeface="Times New Roman"/>
              </a:rPr>
              <a:t>приналежністю до </a:t>
            </a:r>
            <a:r>
              <a:rPr lang="uk-UA" sz="5400" b="1" i="1" dirty="0" err="1">
                <a:latin typeface="Times New Roman"/>
                <a:ea typeface="Times New Roman"/>
              </a:rPr>
              <a:t>притоків</a:t>
            </a:r>
            <a:r>
              <a:rPr lang="uk-UA" sz="5400" b="1" i="1" dirty="0">
                <a:latin typeface="Times New Roman"/>
                <a:ea typeface="Times New Roman"/>
              </a:rPr>
              <a:t> </a:t>
            </a:r>
            <a:r>
              <a:rPr lang="uk-UA" sz="5400" b="1" i="1" dirty="0" smtClean="0">
                <a:latin typeface="Times New Roman"/>
                <a:ea typeface="Times New Roman"/>
              </a:rPr>
              <a:t>Дніпра,  </a:t>
            </a:r>
            <a:r>
              <a:rPr lang="uk-UA" sz="5400" b="1" i="1" dirty="0">
                <a:latin typeface="Times New Roman"/>
                <a:ea typeface="Times New Roman"/>
              </a:rPr>
              <a:t>їх географічного положення (Правобережна Україна і Лівобережна Україна). </a:t>
            </a:r>
            <a:r>
              <a:rPr lang="uk-UA" sz="5400" b="1" i="1" dirty="0" smtClean="0">
                <a:latin typeface="Times New Roman"/>
                <a:ea typeface="Times New Roman"/>
              </a:rPr>
              <a:t>Вказати сполучники сурядності.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38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Юлия\Desktop\37088917_fcc60e045f2f38942a75bdf57be6a046_800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" y="0"/>
            <a:ext cx="643794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188640"/>
            <a:ext cx="64807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endParaRPr lang="uk-UA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56376" y="188640"/>
            <a:ext cx="936104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</a:p>
          <a:p>
            <a:pPr lvl="0"/>
            <a:r>
              <a:rPr lang="uk-UA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</a:p>
          <a:p>
            <a:pPr lvl="0"/>
            <a:r>
              <a:rPr lang="uk-UA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 lvl="0"/>
            <a:r>
              <a:rPr lang="uk-UA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lvl="0"/>
            <a:r>
              <a:rPr lang="uk-UA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</a:p>
          <a:p>
            <a:pPr lvl="0"/>
            <a:r>
              <a:rPr lang="uk-UA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  <a:p>
            <a:pPr lvl="0"/>
            <a:r>
              <a:rPr lang="uk-UA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lvl="0"/>
            <a:r>
              <a:rPr lang="uk-UA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  <a:p>
            <a:pPr lvl="0"/>
            <a:r>
              <a:rPr lang="uk-UA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</a:p>
          <a:p>
            <a:pPr lvl="0"/>
            <a:r>
              <a:rPr lang="uk-UA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  <a:p>
            <a:pPr lvl="0"/>
            <a:r>
              <a:rPr lang="uk-UA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lvl="0"/>
            <a:endParaRPr lang="uk-UA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</a:p>
          <a:p>
            <a:pPr lvl="0"/>
            <a:r>
              <a:rPr lang="uk-UA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  <a:p>
            <a:pPr lvl="0"/>
            <a:r>
              <a:rPr lang="uk-UA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lvl="0"/>
            <a:r>
              <a:rPr lang="uk-UA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lvl="0"/>
            <a:r>
              <a:rPr lang="uk-UA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</a:t>
            </a:r>
          </a:p>
          <a:p>
            <a:pPr lvl="0"/>
            <a:r>
              <a:rPr lang="uk-UA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  <a:p>
            <a:pPr lvl="0"/>
            <a:r>
              <a:rPr lang="uk-UA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33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Юлия\Desktop\vozdushnye_shary_prazdnik_torzhestvo_sinij_95546_2732x27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latin typeface="Times New Roman"/>
                <a:ea typeface="Times New Roman"/>
              </a:rPr>
              <a:t>Підсумок уроку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 з вами – д</a:t>
            </a:r>
            <a:r>
              <a:rPr lang="uk-UA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6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природи</a:t>
            </a:r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Тому я </a:t>
            </a:r>
            <a:r>
              <a:rPr lang="ru-RU" sz="6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бажаю</a:t>
            </a:r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вам: …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92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Юлия\Desktop\стенд\186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12328"/>
            <a:ext cx="4468312" cy="322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4515" y="260648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dirty="0">
                <a:latin typeface="Times New Roman"/>
                <a:ea typeface="Times New Roman"/>
              </a:rPr>
              <a:t>І. Організація класу.</a:t>
            </a:r>
            <a:r>
              <a:rPr lang="uk-UA" sz="2800" dirty="0">
                <a:latin typeface="Times New Roman"/>
                <a:ea typeface="Times New Roman"/>
              </a:rPr>
              <a:t> </a:t>
            </a:r>
            <a:endParaRPr lang="ru-RU" sz="2800" dirty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«</a:t>
            </a:r>
            <a:r>
              <a:rPr lang="ru-RU" dirty="0">
                <a:latin typeface="Times New Roman"/>
                <a:ea typeface="Times New Roman"/>
              </a:rPr>
              <a:t>Я </a:t>
            </a:r>
            <a:r>
              <a:rPr lang="ru-RU" dirty="0" err="1">
                <a:latin typeface="Times New Roman"/>
                <a:ea typeface="Times New Roman"/>
              </a:rPr>
              <a:t>вітаю</a:t>
            </a:r>
            <a:r>
              <a:rPr lang="ru-RU" dirty="0">
                <a:latin typeface="Times New Roman"/>
                <a:ea typeface="Times New Roman"/>
              </a:rPr>
              <a:t> тих ,</a:t>
            </a:r>
            <a:r>
              <a:rPr lang="ru-RU" dirty="0" err="1">
                <a:latin typeface="Times New Roman"/>
                <a:ea typeface="Times New Roman"/>
              </a:rPr>
              <a:t>хто</a:t>
            </a:r>
            <a:r>
              <a:rPr lang="ru-RU" dirty="0">
                <a:latin typeface="Times New Roman"/>
                <a:ea typeface="Times New Roman"/>
              </a:rPr>
              <a:t>…</a:t>
            </a:r>
            <a:r>
              <a:rPr lang="ru-RU" dirty="0" err="1">
                <a:latin typeface="Times New Roman"/>
                <a:ea typeface="Times New Roman"/>
              </a:rPr>
              <a:t>вже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прокинувся</a:t>
            </a:r>
            <a:r>
              <a:rPr lang="ru-RU" dirty="0" smtClean="0">
                <a:latin typeface="Times New Roman"/>
                <a:ea typeface="Times New Roman"/>
              </a:rPr>
              <a:t>»;</a:t>
            </a:r>
            <a:endParaRPr lang="ru-RU" sz="2800" dirty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</a:rPr>
              <a:t>«Я </a:t>
            </a:r>
            <a:r>
              <a:rPr lang="ru-RU" dirty="0" err="1">
                <a:latin typeface="Times New Roman"/>
                <a:ea typeface="Times New Roman"/>
              </a:rPr>
              <a:t>вітаю</a:t>
            </a:r>
            <a:r>
              <a:rPr lang="ru-RU" dirty="0">
                <a:latin typeface="Times New Roman"/>
                <a:ea typeface="Times New Roman"/>
              </a:rPr>
              <a:t> тих ,</a:t>
            </a:r>
            <a:r>
              <a:rPr lang="ru-RU" dirty="0" err="1">
                <a:latin typeface="Times New Roman"/>
                <a:ea typeface="Times New Roman"/>
              </a:rPr>
              <a:t>хто</a:t>
            </a:r>
            <a:r>
              <a:rPr lang="ru-RU" dirty="0">
                <a:latin typeface="Times New Roman"/>
                <a:ea typeface="Times New Roman"/>
              </a:rPr>
              <a:t>…</a:t>
            </a:r>
            <a:r>
              <a:rPr lang="ru-RU" dirty="0" err="1">
                <a:latin typeface="Times New Roman"/>
                <a:ea typeface="Times New Roman"/>
              </a:rPr>
              <a:t>хоче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працювати</a:t>
            </a:r>
            <a:r>
              <a:rPr lang="ru-RU" dirty="0" smtClean="0">
                <a:latin typeface="Times New Roman"/>
                <a:ea typeface="Times New Roman"/>
              </a:rPr>
              <a:t>»;</a:t>
            </a:r>
            <a:endParaRPr lang="ru-RU" sz="2800" dirty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</a:rPr>
              <a:t>«Я </a:t>
            </a:r>
            <a:r>
              <a:rPr lang="ru-RU" dirty="0" err="1">
                <a:latin typeface="Times New Roman"/>
                <a:ea typeface="Times New Roman"/>
              </a:rPr>
              <a:t>вітаю</a:t>
            </a:r>
            <a:r>
              <a:rPr lang="ru-RU" dirty="0">
                <a:latin typeface="Times New Roman"/>
                <a:ea typeface="Times New Roman"/>
              </a:rPr>
              <a:t> тих ,</a:t>
            </a:r>
            <a:r>
              <a:rPr lang="ru-RU" dirty="0" err="1">
                <a:latin typeface="Times New Roman"/>
                <a:ea typeface="Times New Roman"/>
              </a:rPr>
              <a:t>хто</a:t>
            </a:r>
            <a:r>
              <a:rPr lang="ru-RU" dirty="0">
                <a:latin typeface="Times New Roman"/>
                <a:ea typeface="Times New Roman"/>
              </a:rPr>
              <a:t>…в доброму </a:t>
            </a:r>
            <a:r>
              <a:rPr lang="ru-RU" dirty="0" err="1" smtClean="0">
                <a:latin typeface="Times New Roman"/>
                <a:ea typeface="Times New Roman"/>
              </a:rPr>
              <a:t>гуморі</a:t>
            </a:r>
            <a:r>
              <a:rPr lang="ru-RU" dirty="0" smtClean="0">
                <a:latin typeface="Times New Roman"/>
                <a:ea typeface="Times New Roman"/>
              </a:rPr>
              <a:t>»;</a:t>
            </a:r>
            <a:endParaRPr lang="ru-RU" sz="2800" dirty="0">
              <a:latin typeface="Times New Roman"/>
              <a:ea typeface="Times New Roman"/>
            </a:endParaRPr>
          </a:p>
          <a:p>
            <a:pPr marL="0" indent="0" algn="r">
              <a:buNone/>
            </a:pPr>
            <a:r>
              <a:rPr lang="ru-RU" dirty="0" smtClean="0">
                <a:latin typeface="Times New Roman"/>
                <a:ea typeface="Times New Roman"/>
              </a:rPr>
              <a:t>                         «</a:t>
            </a:r>
            <a:r>
              <a:rPr lang="ru-RU" dirty="0">
                <a:latin typeface="Times New Roman"/>
                <a:ea typeface="Times New Roman"/>
              </a:rPr>
              <a:t>Я </a:t>
            </a:r>
            <a:r>
              <a:rPr lang="ru-RU" dirty="0" err="1">
                <a:latin typeface="Times New Roman"/>
                <a:ea typeface="Times New Roman"/>
              </a:rPr>
              <a:t>вітаю</a:t>
            </a:r>
            <a:r>
              <a:rPr lang="ru-RU" dirty="0">
                <a:latin typeface="Times New Roman"/>
                <a:ea typeface="Times New Roman"/>
              </a:rPr>
              <a:t> тих ,</a:t>
            </a:r>
            <a:r>
              <a:rPr lang="ru-RU" dirty="0" err="1">
                <a:latin typeface="Times New Roman"/>
                <a:ea typeface="Times New Roman"/>
              </a:rPr>
              <a:t>хто</a:t>
            </a:r>
            <a:r>
              <a:rPr lang="ru-RU" dirty="0">
                <a:latin typeface="Times New Roman"/>
                <a:ea typeface="Times New Roman"/>
              </a:rPr>
              <a:t>…</a:t>
            </a:r>
            <a:r>
              <a:rPr lang="ru-RU" dirty="0" err="1">
                <a:latin typeface="Times New Roman"/>
                <a:ea typeface="Times New Roman"/>
              </a:rPr>
              <a:t>хотів</a:t>
            </a:r>
            <a:r>
              <a:rPr lang="ru-RU" dirty="0">
                <a:latin typeface="Times New Roman"/>
                <a:ea typeface="Times New Roman"/>
              </a:rPr>
              <a:t> би </a:t>
            </a:r>
            <a:r>
              <a:rPr lang="ru-RU" dirty="0" smtClean="0">
                <a:latin typeface="Times New Roman"/>
                <a:ea typeface="Times New Roman"/>
              </a:rPr>
              <a:t>      </a:t>
            </a:r>
            <a:r>
              <a:rPr lang="ru-RU" dirty="0" err="1" smtClean="0">
                <a:latin typeface="Times New Roman"/>
                <a:ea typeface="Times New Roman"/>
              </a:rPr>
              <a:t>дізнатися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</a:rPr>
              <a:t>про </a:t>
            </a:r>
            <a:r>
              <a:rPr lang="ru-RU" dirty="0" err="1">
                <a:latin typeface="Times New Roman"/>
                <a:ea typeface="Times New Roman"/>
              </a:rPr>
              <a:t>щось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нове</a:t>
            </a:r>
            <a:r>
              <a:rPr lang="ru-RU" dirty="0" smtClean="0">
                <a:latin typeface="Times New Roman"/>
                <a:ea typeface="Times New Roman"/>
              </a:rPr>
              <a:t>»;</a:t>
            </a:r>
            <a:endParaRPr lang="ru-RU" sz="2800" dirty="0"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</a:rPr>
              <a:t>«Я </a:t>
            </a:r>
            <a:r>
              <a:rPr lang="ru-RU" dirty="0" err="1">
                <a:latin typeface="Times New Roman"/>
                <a:ea typeface="Times New Roman"/>
              </a:rPr>
              <a:t>вітаю</a:t>
            </a:r>
            <a:r>
              <a:rPr lang="ru-RU" dirty="0">
                <a:latin typeface="Times New Roman"/>
                <a:ea typeface="Times New Roman"/>
              </a:rPr>
              <a:t> тих ,</a:t>
            </a:r>
            <a:r>
              <a:rPr lang="ru-RU" dirty="0" err="1">
                <a:latin typeface="Times New Roman"/>
                <a:ea typeface="Times New Roman"/>
              </a:rPr>
              <a:t>хто</a:t>
            </a:r>
            <a:r>
              <a:rPr lang="ru-RU" dirty="0" smtClean="0">
                <a:latin typeface="Times New Roman"/>
                <a:ea typeface="Times New Roman"/>
              </a:rPr>
              <a:t>…</a:t>
            </a:r>
          </a:p>
          <a:p>
            <a:pPr marL="0" indent="0" algn="r">
              <a:spcAft>
                <a:spcPts val="0"/>
              </a:spcAft>
              <a:buNone/>
            </a:pPr>
            <a:r>
              <a:rPr lang="ru-RU" dirty="0" err="1" smtClean="0">
                <a:latin typeface="Times New Roman"/>
                <a:ea typeface="Times New Roman"/>
              </a:rPr>
              <a:t>хоче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спілкуватися</a:t>
            </a:r>
            <a:r>
              <a:rPr lang="ru-RU" dirty="0" smtClean="0">
                <a:latin typeface="Times New Roman"/>
                <a:ea typeface="Times New Roman"/>
              </a:rPr>
              <a:t>».</a:t>
            </a:r>
            <a:endParaRPr lang="ru-RU" sz="28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902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Юлия\Desktop\стенд\Dnep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16" y="3448"/>
            <a:ext cx="9124216" cy="6854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772400" cy="1470025"/>
          </a:xfr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</a:pPr>
            <a:r>
              <a:rPr lang="ru-RU" sz="5400" b="1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Епіграф</a:t>
            </a: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уроку</a:t>
            </a:r>
            <a:r>
              <a:rPr lang="ru-RU" sz="5400" dirty="0">
                <a:solidFill>
                  <a:prstClr val="black">
                    <a:tint val="7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5400" dirty="0">
                <a:solidFill>
                  <a:prstClr val="black">
                    <a:tint val="7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196752"/>
            <a:ext cx="8568952" cy="4442048"/>
          </a:xfrm>
        </p:spPr>
        <p:txBody>
          <a:bodyPr>
            <a:normAutofit/>
          </a:bodyPr>
          <a:lstStyle/>
          <a:p>
            <a:r>
              <a:rPr lang="ru-RU" sz="40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Збережімо</a:t>
            </a:r>
            <a:r>
              <a:rPr lang="ru-RU" sz="4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річку</a:t>
            </a:r>
            <a:r>
              <a:rPr lang="ru-RU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40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криницю</a:t>
            </a:r>
            <a:r>
              <a:rPr lang="ru-RU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40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Пізнаваймо</a:t>
            </a:r>
            <a:r>
              <a:rPr lang="ru-RU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глибше</a:t>
            </a:r>
            <a:r>
              <a:rPr lang="ru-RU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 </a:t>
            </a:r>
            <a:r>
              <a:rPr lang="ru-RU" sz="40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пуття</a:t>
            </a:r>
            <a:r>
              <a:rPr lang="ru-RU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40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Відкриваймо</a:t>
            </a:r>
            <a:r>
              <a:rPr lang="ru-RU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кожну</a:t>
            </a:r>
            <a:r>
              <a:rPr lang="ru-RU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таємницю</a:t>
            </a:r>
            <a:r>
              <a:rPr lang="ru-RU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sz="40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зберігаймо</a:t>
            </a:r>
            <a:r>
              <a:rPr lang="ru-RU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воду і </a:t>
            </a:r>
            <a:r>
              <a:rPr lang="ru-RU" sz="40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П. Усенко</a:t>
            </a:r>
          </a:p>
          <a:p>
            <a:endParaRPr lang="ru-RU" sz="40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82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Юлия\Desktop\стенд\44046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8" y="0"/>
            <a:ext cx="9133862" cy="6865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7744" y="476672"/>
            <a:ext cx="6419056" cy="5649491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dirty="0">
                <a:latin typeface="Times New Roman"/>
                <a:ea typeface="Times New Roman"/>
              </a:rPr>
              <a:t>Мета уроку: </a:t>
            </a:r>
            <a:r>
              <a:rPr lang="uk-UA" dirty="0" smtClean="0">
                <a:latin typeface="Times New Roman"/>
                <a:ea typeface="Times New Roman"/>
              </a:rPr>
              <a:t>Закріпити знання, уміння та навички по складному реченню з різними видами зв‘язку</a:t>
            </a:r>
            <a:r>
              <a:rPr lang="uk-UA" dirty="0">
                <a:latin typeface="Times New Roman"/>
                <a:ea typeface="Times New Roman"/>
              </a:rPr>
              <a:t>, познайомити учнів з </a:t>
            </a:r>
            <a:r>
              <a:rPr lang="uk-UA" dirty="0" smtClean="0">
                <a:latin typeface="Times New Roman"/>
                <a:ea typeface="Times New Roman"/>
              </a:rPr>
              <a:t>географічним положенням річки Дніпро, </a:t>
            </a:r>
            <a:r>
              <a:rPr lang="uk-UA" dirty="0">
                <a:latin typeface="Times New Roman"/>
                <a:ea typeface="Times New Roman"/>
              </a:rPr>
              <a:t>загальними рисами гідрологічного режиму </a:t>
            </a:r>
            <a:r>
              <a:rPr lang="uk-UA" dirty="0" smtClean="0">
                <a:latin typeface="Times New Roman"/>
                <a:ea typeface="Times New Roman"/>
              </a:rPr>
              <a:t>річки, вивчити притоки Дніпра;</a:t>
            </a: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dirty="0" smtClean="0">
                <a:latin typeface="Times New Roman"/>
                <a:ea typeface="Times New Roman"/>
              </a:rPr>
              <a:t>розвити </a:t>
            </a:r>
            <a:r>
              <a:rPr lang="uk-UA" dirty="0">
                <a:latin typeface="Times New Roman"/>
                <a:ea typeface="Times New Roman"/>
              </a:rPr>
              <a:t>в учнів комунікативні компетенції під час використання Інтернет ресурсів, розвити у дітей уміння застосувати отриманні знання на практиці для досягнення необхідного результату, виховати у школярів людські якості спілкування у парі, групі при поділі ролей, виховати бажання бути </a:t>
            </a:r>
            <a:r>
              <a:rPr lang="uk-UA" dirty="0" smtClean="0">
                <a:latin typeface="Times New Roman"/>
                <a:ea typeface="Times New Roman"/>
              </a:rPr>
              <a:t>успішним, любов до рідного краю.</a:t>
            </a:r>
            <a:endParaRPr lang="ru-RU" sz="28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59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Юлия\Desktop\стенд\b8a46f855e44ca4ff6c15fe6f34cd06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ДНІПРО</a:t>
            </a:r>
            <a:endParaRPr lang="ru-RU" sz="7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58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endParaRPr lang="en-US" dirty="0"/>
          </a:p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§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опрацювати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впр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367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Робота на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сайті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en-US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LearningApps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Визначення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усіх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типів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речень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тексті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диктанту». 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Виконати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зошиті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Розробити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сайті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en-US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LearningApps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 - «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Типи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складних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речень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різними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видами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зв'язку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використовуючи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відомості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річку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Дніпро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664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Юлия\Desktop\стенд\44046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8" y="0"/>
            <a:ext cx="9133862" cy="6865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6419056" cy="1143000"/>
          </a:xfrm>
        </p:spPr>
        <p:txBody>
          <a:bodyPr>
            <a:noAutofit/>
          </a:bodyPr>
          <a:lstStyle/>
          <a:p>
            <a:pPr marL="342900" lvl="0" indent="-342900" algn="l">
              <a:spcBef>
                <a:spcPct val="20000"/>
              </a:spcBef>
            </a:pPr>
            <a:r>
              <a:rPr lang="ru-RU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Актуалізація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опорних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знань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умінь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і </a:t>
            </a:r>
            <a:r>
              <a:rPr lang="ru-RU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навичок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b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Бесіда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b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1600200"/>
            <a:ext cx="6408712" cy="4525963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Поновімо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пам’яті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яке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речення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називається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складним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Назвіть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складного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речення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Яке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речення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називається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складносурядним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Назвіть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сполучники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сурядності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49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63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1187624" y="1772816"/>
            <a:ext cx="720080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755576" y="4581128"/>
            <a:ext cx="792088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2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2195736" y="3645024"/>
            <a:ext cx="720080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3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4067944" y="2708920"/>
            <a:ext cx="792088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4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6444208" y="3861048"/>
            <a:ext cx="720080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5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3923928" y="5733256"/>
            <a:ext cx="648072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6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5364088" y="1556792"/>
            <a:ext cx="792088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8172400" y="1556792"/>
            <a:ext cx="720080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2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7740352" y="2996952"/>
            <a:ext cx="936104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3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5364088" y="2852936"/>
            <a:ext cx="792088" cy="5946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4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7164288" y="4905164"/>
            <a:ext cx="792088" cy="6120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5</a:t>
            </a: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3923928" y="6309320"/>
            <a:ext cx="720080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6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1763688" y="1268760"/>
            <a:ext cx="2484276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 команда</a:t>
            </a: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5220072" y="1052736"/>
            <a:ext cx="2988332" cy="4680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2 команда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366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3175"/>
            <a:ext cx="91328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76056" y="1237617"/>
            <a:ext cx="1755310" cy="527245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оле 22"/>
          <p:cNvSpPr txBox="1"/>
          <p:nvPr/>
        </p:nvSpPr>
        <p:spPr>
          <a:xfrm>
            <a:off x="3075806" y="1223329"/>
            <a:ext cx="2000250" cy="666750"/>
          </a:xfrm>
          <a:prstGeom prst="rect">
            <a:avLst/>
          </a:prstGeom>
          <a:noFill/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uk-UA" sz="1200" dirty="0">
                <a:effectLst/>
                <a:latin typeface="Times New Roman"/>
                <a:ea typeface="Times New Roman"/>
              </a:rPr>
              <a:t>Правильна відповідь</a:t>
            </a:r>
            <a:endParaRPr lang="ru-RU" sz="1200" dirty="0">
              <a:effectLst/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sz="1200" dirty="0">
                <a:effectLst/>
                <a:latin typeface="Times New Roman"/>
                <a:ea typeface="Times New Roman"/>
              </a:rPr>
              <a:t>2 бали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6" name="Поле 23"/>
          <p:cNvSpPr txBox="1"/>
          <p:nvPr/>
        </p:nvSpPr>
        <p:spPr>
          <a:xfrm>
            <a:off x="5031141" y="1237617"/>
            <a:ext cx="1800225" cy="638175"/>
          </a:xfrm>
          <a:prstGeom prst="rect">
            <a:avLst/>
          </a:prstGeom>
          <a:noFill/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uk-UA" sz="1200" dirty="0">
                <a:effectLst/>
                <a:latin typeface="Times New Roman"/>
                <a:ea typeface="Times New Roman"/>
              </a:rPr>
              <a:t>Неповна відповідь</a:t>
            </a:r>
            <a:endParaRPr lang="ru-RU" sz="1200" dirty="0">
              <a:effectLst/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sz="1200" dirty="0">
                <a:effectLst/>
                <a:latin typeface="Times New Roman"/>
                <a:ea typeface="Times New Roman"/>
              </a:rPr>
              <a:t>1 бал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7" name="Поле 24"/>
          <p:cNvSpPr txBox="1"/>
          <p:nvPr/>
        </p:nvSpPr>
        <p:spPr>
          <a:xfrm>
            <a:off x="6818391" y="1237617"/>
            <a:ext cx="2084973" cy="62865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Неправильна відповідь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0 балів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7784" y="167207"/>
            <a:ext cx="62755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Т-схема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81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472</Words>
  <Application>Microsoft Office PowerPoint</Application>
  <PresentationFormat>Экран (4:3)</PresentationFormat>
  <Paragraphs>128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Інтегрований урок-квест з української мови та географії </vt:lpstr>
      <vt:lpstr>Презентация PowerPoint</vt:lpstr>
      <vt:lpstr>Епіграф уроку </vt:lpstr>
      <vt:lpstr>Презентация PowerPoint</vt:lpstr>
      <vt:lpstr>ДНІПРО</vt:lpstr>
      <vt:lpstr>Домашнє Завдання </vt:lpstr>
      <vt:lpstr>Актуалізація опорних знань, умінь і навичок.  Бесіда. </vt:lpstr>
      <vt:lpstr>Презентация PowerPoint</vt:lpstr>
      <vt:lpstr>Презентация PowerPoint</vt:lpstr>
      <vt:lpstr>Презентация PowerPoint</vt:lpstr>
      <vt:lpstr> Проведення квесту. </vt:lpstr>
      <vt:lpstr>2 ЗУПИНКА.  Місто Черкаси </vt:lpstr>
      <vt:lpstr> 3 ЗУПИНКА. Місто Дніпро.  </vt:lpstr>
      <vt:lpstr>Презентация PowerPoint</vt:lpstr>
      <vt:lpstr>Релаксація</vt:lpstr>
      <vt:lpstr>4 ЗУПИНКА. Місто Запоріжжя. Хвилинка творчості.</vt:lpstr>
      <vt:lpstr>5 ЗУПИНКА.  Місто Херсон.</vt:lpstr>
      <vt:lpstr>Презентация PowerPoint</vt:lpstr>
      <vt:lpstr>Підсумок уроку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Інтегрований урок-квест з української мови та географії</dc:title>
  <dc:creator>Юлия</dc:creator>
  <cp:lastModifiedBy>Юлия</cp:lastModifiedBy>
  <cp:revision>40</cp:revision>
  <dcterms:created xsi:type="dcterms:W3CDTF">2018-03-12T20:03:35Z</dcterms:created>
  <dcterms:modified xsi:type="dcterms:W3CDTF">2018-03-21T20:14:57Z</dcterms:modified>
</cp:coreProperties>
</file>