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sldIdLst>
    <p:sldId id="256" r:id="rId2"/>
    <p:sldId id="257" r:id="rId3"/>
    <p:sldId id="258" r:id="rId4"/>
    <p:sldId id="260" r:id="rId5"/>
    <p:sldId id="261" r:id="rId6"/>
    <p:sldId id="262" r:id="rId7"/>
    <p:sldId id="278" r:id="rId8"/>
    <p:sldId id="264" r:id="rId9"/>
    <p:sldId id="266" r:id="rId10"/>
    <p:sldId id="267" r:id="rId11"/>
    <p:sldId id="269" r:id="rId12"/>
    <p:sldId id="270" r:id="rId13"/>
    <p:sldId id="271" r:id="rId14"/>
    <p:sldId id="272" r:id="rId15"/>
    <p:sldId id="273" r:id="rId16"/>
    <p:sldId id="274" r:id="rId17"/>
    <p:sldId id="275" r:id="rId18"/>
    <p:sldId id="276" r:id="rId19"/>
    <p:sldId id="277" r:id="rId20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660"/>
  </p:normalViewPr>
  <p:slideViewPr>
    <p:cSldViewPr snapToGrid="0">
      <p:cViewPr varScale="1">
        <p:scale>
          <a:sx n="92" d="100"/>
          <a:sy n="92" d="100"/>
        </p:scale>
        <p:origin x="1374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11/22/2018</a:t>
            </a:fld>
            <a:endParaRPr lang="en-US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11/22/2018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11/22/2018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11/22/2018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11/22/2018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11/22/2018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11/22/2018</a:t>
            </a:fld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11/22/2018</a:t>
            </a:fld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11/22/2018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11/22/2018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11/22/2018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11/22/2018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6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12" Type="http://schemas.openxmlformats.org/officeDocument/2006/relationships/image" Target="../media/image1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jpeg"/><Relationship Id="rId11" Type="http://schemas.openxmlformats.org/officeDocument/2006/relationships/image" Target="../media/image13.jpeg"/><Relationship Id="rId5" Type="http://schemas.openxmlformats.org/officeDocument/2006/relationships/image" Target="../media/image7.jpeg"/><Relationship Id="rId10" Type="http://schemas.openxmlformats.org/officeDocument/2006/relationships/image" Target="../media/image12.jpeg"/><Relationship Id="rId4" Type="http://schemas.openxmlformats.org/officeDocument/2006/relationships/image" Target="../media/image6.jpeg"/><Relationship Id="rId9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7" Type="http://schemas.openxmlformats.org/officeDocument/2006/relationships/image" Target="../media/image19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2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uk-UA" dirty="0"/>
          </a:p>
        </p:txBody>
      </p:sp>
      <p:pic>
        <p:nvPicPr>
          <p:cNvPr id="1026" name="Picture 2" descr="D:\Плужник\УРОК ЗИМА\Презентація\03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9154769" cy="6858000"/>
          </a:xfrm>
          <a:prstGeom prst="rect">
            <a:avLst/>
          </a:prstGeom>
          <a:noFill/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</p:pic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990600" y="1676400"/>
            <a:ext cx="7490833" cy="1692771"/>
          </a:xfrm>
          <a:prstGeom prst="rect">
            <a:avLst/>
          </a:prstGeom>
          <a:ln>
            <a:headEnd/>
            <a:tailEnd/>
          </a:ln>
          <a:effectLst>
            <a:glow rad="228600">
              <a:schemeClr val="accent3">
                <a:satMod val="175000"/>
                <a:alpha val="40000"/>
              </a:schemeClr>
            </a:glow>
            <a:outerShdw blurRad="130000" dist="101600" dir="2700000" algn="tl" rotWithShape="0">
              <a:srgbClr val="000000">
                <a:alpha val="35000"/>
              </a:srgb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32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Інтегрований</a:t>
            </a:r>
            <a:r>
              <a:rPr kumimoji="0" lang="uk-UA" sz="3200" b="1" i="0" u="none" strike="noStrike" cap="none" normalizeH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урок на т</a:t>
            </a:r>
            <a:r>
              <a:rPr kumimoji="0" lang="uk-UA" sz="32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ему: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sz="32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4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uk-UA" sz="4000" b="1" i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Прийшла зима. Зима і здоров</a:t>
            </a:r>
            <a:r>
              <a:rPr kumimoji="0" lang="uk-UA" sz="4000" b="1" i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Times New Roman" pitchFamily="18" charset="0"/>
                <a:cs typeface="Times New Roman" pitchFamily="18" charset="0"/>
              </a:rPr>
              <a:t>’</a:t>
            </a:r>
            <a:r>
              <a:rPr kumimoji="0" lang="uk-UA" sz="4000" b="1" i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я.</a:t>
            </a:r>
            <a:endParaRPr kumimoji="0" lang="uk-UA" sz="4000" b="0" i="1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D:\Плужник\УРОК ЗИМА\Презентація\f10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Rectangle 6"/>
          <p:cNvSpPr>
            <a:spLocks noChangeArrowheads="1"/>
          </p:cNvSpPr>
          <p:nvPr/>
        </p:nvSpPr>
        <p:spPr bwMode="auto">
          <a:xfrm>
            <a:off x="0" y="381000"/>
            <a:ext cx="5786136" cy="584775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 w="9525">
            <a:noFill/>
            <a:miter lim="800000"/>
            <a:headEnd/>
            <a:tailEnd/>
          </a:ln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uk-UA" sz="3200" b="1" dirty="0" smtClean="0">
                <a:solidFill>
                  <a:schemeClr val="bg1"/>
                </a:solidFill>
              </a:rPr>
              <a:t>Вправа «Асоціативний кущ»</a:t>
            </a:r>
            <a:r>
              <a:rPr kumimoji="0" lang="uk-UA" sz="3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</a:t>
            </a:r>
            <a:endParaRPr kumimoji="0" lang="uk-UA" sz="30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Рисунок 4" descr="D:\Плужник\УРОК ЗИМА\hello_html_23096598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981200" y="1295400"/>
            <a:ext cx="5181600" cy="49970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D:\Плужник\УРОК ЗИМА\Презентація\f10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Rectangle 6"/>
          <p:cNvSpPr>
            <a:spLocks noChangeArrowheads="1"/>
          </p:cNvSpPr>
          <p:nvPr/>
        </p:nvSpPr>
        <p:spPr bwMode="auto">
          <a:xfrm>
            <a:off x="0" y="381000"/>
            <a:ext cx="2990883" cy="584775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 w="9525">
            <a:noFill/>
            <a:miter lim="800000"/>
            <a:headEnd/>
            <a:tailEnd/>
          </a:ln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uk-UA" sz="3200" b="1" dirty="0" smtClean="0">
                <a:solidFill>
                  <a:schemeClr val="bg1"/>
                </a:solidFill>
              </a:rPr>
              <a:t>Командна гра</a:t>
            </a:r>
            <a:r>
              <a:rPr kumimoji="0" lang="uk-UA" sz="3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</a:t>
            </a:r>
            <a:endParaRPr kumimoji="0" lang="uk-UA" sz="30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54278" name="Picture 6" descr="Ð ÐµÐ·ÑÐ»ÑÑÐ°Ñ Ð¿Ð¾ÑÑÐºÑ Ð·Ð¾Ð±ÑÐ°Ð¶ÐµÐ½Ñ Ð·Ð° Ð·Ð°Ð¿Ð¸ÑÐ¾Ð¼ &quot;Ð·Ð¸Ð¼Ð¾Ð²Ñ ÑÐ³ÑÐ¸ ÑÐ¾ÐºÐµÐ¹ Ð¼Ð°Ð»ÑÐ½Ð¾Ðº&quot;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447800"/>
            <a:ext cx="4762500" cy="4762500"/>
          </a:xfrm>
          <a:prstGeom prst="rect">
            <a:avLst/>
          </a:prstGeom>
          <a:noFill/>
        </p:spPr>
      </p:pic>
      <p:pic>
        <p:nvPicPr>
          <p:cNvPr id="54280" name="Picture 8" descr="ÐÐ¾Ð²âÑÐ·Ð°Ð½Ðµ Ð·Ð¾Ð±ÑÐ°Ð¶ÐµÐ½Ð½Ñ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800600" y="990600"/>
            <a:ext cx="4114800" cy="4114800"/>
          </a:xfrm>
          <a:prstGeom prst="rect">
            <a:avLst/>
          </a:prstGeom>
          <a:noFill/>
        </p:spPr>
      </p:pic>
      <p:pic>
        <p:nvPicPr>
          <p:cNvPr id="8" name="Picture 4" descr="ÐÐ¾Ð²âÑÐ·Ð°Ð½Ðµ Ð·Ð¾Ð±ÑÐ°Ð¶ÐµÐ½Ð½Ñ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400800" y="4955083"/>
            <a:ext cx="2514600" cy="190291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42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542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D:\Плужник\УРОК ЗИМА\Презентація\f10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Rectangle 6"/>
          <p:cNvSpPr>
            <a:spLocks noChangeArrowheads="1"/>
          </p:cNvSpPr>
          <p:nvPr/>
        </p:nvSpPr>
        <p:spPr bwMode="auto">
          <a:xfrm>
            <a:off x="0" y="381000"/>
            <a:ext cx="9221114" cy="584775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 w="9525">
            <a:noFill/>
            <a:miter lim="800000"/>
            <a:headEnd/>
            <a:tailEnd/>
          </a:ln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uk-UA" sz="3200" b="1" dirty="0" smtClean="0">
                <a:solidFill>
                  <a:schemeClr val="bg1"/>
                </a:solidFill>
              </a:rPr>
              <a:t>Математична </a:t>
            </a:r>
            <a:r>
              <a:rPr lang="uk-UA" sz="3200" b="1" dirty="0" err="1" smtClean="0">
                <a:solidFill>
                  <a:schemeClr val="bg1"/>
                </a:solidFill>
              </a:rPr>
              <a:t>фізкультхвилинка</a:t>
            </a:r>
            <a:r>
              <a:rPr lang="uk-UA" sz="3200" b="1" dirty="0" smtClean="0">
                <a:solidFill>
                  <a:schemeClr val="bg1"/>
                </a:solidFill>
              </a:rPr>
              <a:t>. Гра в сніжки.</a:t>
            </a:r>
            <a:endParaRPr kumimoji="0" lang="uk-UA" sz="30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53250" name="Picture 2" descr="ÐÐ¾Ð²âÑÐ·Ð°Ð½Ðµ Ð·Ð¾Ð±ÑÐ°Ð¶ÐµÐ½Ð½Ñ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52600" y="1447800"/>
            <a:ext cx="5562600" cy="489398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D:\Плужник\УРОК ЗИМА\Презентація\f10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Rectangle 6"/>
          <p:cNvSpPr>
            <a:spLocks noChangeArrowheads="1"/>
          </p:cNvSpPr>
          <p:nvPr/>
        </p:nvSpPr>
        <p:spPr bwMode="auto">
          <a:xfrm>
            <a:off x="0" y="381000"/>
            <a:ext cx="7809895" cy="584775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 w="9525">
            <a:noFill/>
            <a:miter lim="800000"/>
            <a:headEnd/>
            <a:tailEnd/>
          </a:ln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uk-UA" sz="3200" b="1" dirty="0" smtClean="0">
                <a:solidFill>
                  <a:schemeClr val="bg1"/>
                </a:solidFill>
              </a:rPr>
              <a:t>Вправа «Снігова куля». Групова робота</a:t>
            </a:r>
            <a:r>
              <a:rPr kumimoji="0" lang="uk-UA" sz="3000" b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ea typeface="Calibri" pitchFamily="34" charset="0"/>
                <a:cs typeface="Times New Roman" pitchFamily="18" charset="0"/>
              </a:rPr>
              <a:t>.</a:t>
            </a:r>
            <a:endParaRPr kumimoji="0" lang="uk-UA" sz="3000" b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cs typeface="Arial" pitchFamily="34" charset="0"/>
            </a:endParaRPr>
          </a:p>
        </p:txBody>
      </p:sp>
      <p:pic>
        <p:nvPicPr>
          <p:cNvPr id="52226" name="Picture 2" descr="ÐÐ¾Ð²âÑÐ·Ð°Ð½Ðµ Ð·Ð¾Ð±ÑÐ°Ð¶ÐµÐ½Ð½Ñ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flipH="1">
            <a:off x="4551680" y="2286000"/>
            <a:ext cx="4592320" cy="4572000"/>
          </a:xfrm>
          <a:prstGeom prst="rect">
            <a:avLst/>
          </a:prstGeom>
          <a:noFill/>
        </p:spPr>
      </p:pic>
      <p:sp>
        <p:nvSpPr>
          <p:cNvPr id="5" name="Скругленный прямоугольник 4"/>
          <p:cNvSpPr/>
          <p:nvPr/>
        </p:nvSpPr>
        <p:spPr>
          <a:xfrm>
            <a:off x="1752600" y="2133600"/>
            <a:ext cx="3733800" cy="1600200"/>
          </a:xfrm>
          <a:prstGeom prst="round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rgbClr val="0070C0"/>
            </a:solidFill>
          </a:ln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4800" b="1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БЕЗПЕКА!</a:t>
            </a:r>
            <a:endParaRPr lang="uk-UA" sz="4800" b="1" dirty="0">
              <a:solidFill>
                <a:schemeClr val="bg1">
                  <a:lumMod val="95000"/>
                  <a:lumOff val="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1" name="Picture 1" descr="D:\Плужник\УРОК ЗИМА\207-5-kartinki-po-bzhd-dlya-detej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57800" y="1524000"/>
            <a:ext cx="3704751" cy="2514600"/>
          </a:xfrm>
          <a:prstGeom prst="rect">
            <a:avLst/>
          </a:prstGeom>
          <a:noFill/>
        </p:spPr>
      </p:pic>
      <p:pic>
        <p:nvPicPr>
          <p:cNvPr id="51202" name="Picture 2" descr="D:\Плужник\УРОК ЗИМА\207-6-kartinki-po-bzhd-dlya-detej-330x225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71600" y="0"/>
            <a:ext cx="3241040" cy="2209800"/>
          </a:xfrm>
          <a:prstGeom prst="rect">
            <a:avLst/>
          </a:prstGeom>
          <a:noFill/>
        </p:spPr>
      </p:pic>
      <p:pic>
        <p:nvPicPr>
          <p:cNvPr id="51203" name="Picture 3" descr="D:\Плужник\УРОК ЗИМА\207-9-kartinki-po-bzhd-dlya-detej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28600" y="2438400"/>
            <a:ext cx="4031671" cy="2771774"/>
          </a:xfrm>
          <a:prstGeom prst="rect">
            <a:avLst/>
          </a:prstGeom>
          <a:noFill/>
        </p:spPr>
      </p:pic>
      <p:pic>
        <p:nvPicPr>
          <p:cNvPr id="51204" name="Picture 4" descr="D:\Плужник\УРОК ЗИМА\547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114800" y="4495800"/>
            <a:ext cx="5029200" cy="219456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298" name="Picture 2" descr="D:\Плужник\УРОК ЗИМА\images (3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75200" y="381000"/>
            <a:ext cx="4368800" cy="2590800"/>
          </a:xfrm>
          <a:prstGeom prst="rect">
            <a:avLst/>
          </a:prstGeom>
          <a:noFill/>
        </p:spPr>
      </p:pic>
      <p:pic>
        <p:nvPicPr>
          <p:cNvPr id="55299" name="Picture 3" descr="D:\Плужник\УРОК ЗИМА\orig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4648200" cy="3166586"/>
          </a:xfrm>
          <a:prstGeom prst="rect">
            <a:avLst/>
          </a:prstGeom>
          <a:noFill/>
        </p:spPr>
      </p:pic>
      <p:pic>
        <p:nvPicPr>
          <p:cNvPr id="55300" name="Picture 4" descr="D:\Плужник\УРОК ЗИМА\zimnie_zabavy_cr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447800" y="3157922"/>
            <a:ext cx="6553200" cy="370007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D:\Плужник\УРОК ЗИМА\Презентація\f10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447" y="0"/>
            <a:ext cx="9144000" cy="6858000"/>
          </a:xfrm>
          <a:prstGeom prst="rect">
            <a:avLst/>
          </a:prstGeom>
          <a:noFill/>
        </p:spPr>
      </p:pic>
      <p:sp>
        <p:nvSpPr>
          <p:cNvPr id="3" name="Rectangle 6"/>
          <p:cNvSpPr>
            <a:spLocks noChangeArrowheads="1"/>
          </p:cNvSpPr>
          <p:nvPr/>
        </p:nvSpPr>
        <p:spPr bwMode="auto">
          <a:xfrm>
            <a:off x="0" y="381000"/>
            <a:ext cx="3919278" cy="584775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 w="9525">
            <a:noFill/>
            <a:miter lim="800000"/>
            <a:headEnd/>
            <a:tailEnd/>
          </a:ln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uk-UA" sz="3200" b="1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Робота над віршем.</a:t>
            </a:r>
            <a:endParaRPr kumimoji="0" lang="uk-UA" sz="3000" b="0" i="0" u="none" strike="noStrike" cap="none" normalizeH="0" baseline="0" dirty="0" smtClean="0">
              <a:ln>
                <a:noFill/>
              </a:ln>
              <a:solidFill>
                <a:schemeClr val="bg1">
                  <a:lumMod val="95000"/>
                  <a:lumOff val="5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Rectangle 3"/>
          <p:cNvSpPr>
            <a:spLocks noChangeArrowheads="1"/>
          </p:cNvSpPr>
          <p:nvPr/>
        </p:nvSpPr>
        <p:spPr bwMode="auto">
          <a:xfrm>
            <a:off x="0" y="1295400"/>
            <a:ext cx="5334000" cy="5262979"/>
          </a:xfrm>
          <a:prstGeom prst="rect">
            <a:avLst/>
          </a:prstGeom>
          <a:ln>
            <a:headEnd/>
            <a:tailEnd/>
          </a:ln>
          <a:effectLst>
            <a:glow rad="228600">
              <a:schemeClr val="accent3">
                <a:satMod val="175000"/>
                <a:alpha val="40000"/>
              </a:schemeClr>
            </a:glow>
            <a:outerShdw blurRad="190500" dist="228600" dir="2700000" sy="90000" rotWithShape="0">
              <a:srgbClr val="000000">
                <a:alpha val="25500"/>
              </a:srgbClr>
            </a:outerShdw>
          </a:effectLst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uk-UA" sz="2800" b="1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Переплутав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endParaRPr lang="uk-UA" sz="2800" dirty="0" smtClean="0">
              <a:solidFill>
                <a:schemeClr val="bg1">
                  <a:lumMod val="95000"/>
                  <a:lumOff val="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uk-UA" sz="2800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Сніг, мороз, зима на дворі,</a:t>
            </a:r>
            <a:endParaRPr lang="uk-UA" sz="2800" dirty="0" smtClean="0">
              <a:solidFill>
                <a:schemeClr val="bg1">
                  <a:lumMod val="95000"/>
                  <a:lumOff val="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uk-UA" sz="2800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йде Андрій на ковзани.</a:t>
            </a:r>
            <a:endParaRPr lang="uk-UA" sz="2800" dirty="0" smtClean="0">
              <a:solidFill>
                <a:schemeClr val="bg1">
                  <a:lumMod val="95000"/>
                  <a:lumOff val="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uk-UA" sz="2800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Одягає босоніжки</a:t>
            </a:r>
            <a:endParaRPr lang="uk-UA" sz="2800" dirty="0" smtClean="0">
              <a:solidFill>
                <a:schemeClr val="bg1">
                  <a:lumMod val="95000"/>
                  <a:lumOff val="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uk-UA" sz="2800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і з футболкою штани.</a:t>
            </a:r>
            <a:endParaRPr lang="uk-UA" sz="2800" dirty="0" smtClean="0">
              <a:solidFill>
                <a:schemeClr val="bg1">
                  <a:lumMod val="95000"/>
                  <a:lumOff val="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uk-UA" sz="2800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- Ти куди зібрався, синку? –</a:t>
            </a:r>
            <a:endParaRPr lang="uk-UA" sz="2800" dirty="0" smtClean="0">
              <a:solidFill>
                <a:schemeClr val="bg1">
                  <a:lumMod val="95000"/>
                  <a:lumOff val="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uk-UA" sz="2800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здивувалися батьки.</a:t>
            </a:r>
            <a:endParaRPr lang="uk-UA" sz="2800" dirty="0" smtClean="0">
              <a:solidFill>
                <a:schemeClr val="bg1">
                  <a:lumMod val="95000"/>
                  <a:lumOff val="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uk-UA" sz="2800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Й ви, малята, поміркуйте:</a:t>
            </a:r>
            <a:endParaRPr lang="uk-UA" sz="2800" dirty="0" smtClean="0">
              <a:solidFill>
                <a:schemeClr val="bg1">
                  <a:lumMod val="95000"/>
                  <a:lumOff val="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uk-UA" sz="2800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що зробив він навпаки?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uk-UA" sz="2800" dirty="0" smtClean="0">
              <a:solidFill>
                <a:schemeClr val="bg1">
                  <a:lumMod val="95000"/>
                  <a:lumOff val="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uk-UA" sz="2000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                                               </a:t>
            </a:r>
            <a:r>
              <a:rPr lang="uk-UA" sz="2000" i="1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Леся Вознюк</a:t>
            </a:r>
            <a:endParaRPr lang="uk-UA" sz="2000" dirty="0" smtClean="0">
              <a:solidFill>
                <a:schemeClr val="bg1">
                  <a:lumMod val="95000"/>
                  <a:lumOff val="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8" name="Picture 2" descr="Ð ÐµÐ·ÑÐ»ÑÑÐ°Ñ Ð¿Ð¾ÑÑÐºÑ Ð·Ð¾Ð±ÑÐ°Ð¶ÐµÐ½Ñ Ð·Ð° Ð·Ð°Ð¿Ð¸ÑÐ¾Ð¼ &quot;Ð»ÐµÑÑ Ð²Ð¾Ð·Ð½ÑÐº Ð²ÑÑÑ Ð¿ÐµÑÐµÐ¿Ð»ÑÑÐ°Ð²&quot;"/>
          <p:cNvPicPr>
            <a:picLocks noChangeAspect="1" noChangeArrowheads="1"/>
          </p:cNvPicPr>
          <p:nvPr/>
        </p:nvPicPr>
        <p:blipFill>
          <a:blip r:embed="rId3"/>
          <a:srcRect l="7495" t="37895" r="1066" b="21054"/>
          <a:stretch>
            <a:fillRect/>
          </a:stretch>
        </p:blipFill>
        <p:spPr bwMode="auto">
          <a:xfrm>
            <a:off x="4967750" y="2667000"/>
            <a:ext cx="4176250" cy="4191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D:\Плужник\УРОК ЗИМА\Презентація\f10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Rectangle 6"/>
          <p:cNvSpPr>
            <a:spLocks noChangeArrowheads="1"/>
          </p:cNvSpPr>
          <p:nvPr/>
        </p:nvSpPr>
        <p:spPr bwMode="auto">
          <a:xfrm>
            <a:off x="0" y="381000"/>
            <a:ext cx="6037935" cy="553998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 w="9525">
            <a:noFill/>
            <a:miter lim="800000"/>
            <a:headEnd/>
            <a:tailEnd/>
          </a:ln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uk-UA" sz="3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Як правильно одягатися взимку.</a:t>
            </a:r>
            <a:endParaRPr kumimoji="0" lang="uk-UA" sz="30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05473" name="Picture 1" descr="D:\Плужник\УРОК ЗИМА\Презентація\7_1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676400" y="1219200"/>
            <a:ext cx="5400675" cy="54006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D:\Плужник\УРОК ЗИМА\Презентація\f10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07521" name="Rectangle 1"/>
          <p:cNvSpPr>
            <a:spLocks noChangeArrowheads="1"/>
          </p:cNvSpPr>
          <p:nvPr/>
        </p:nvSpPr>
        <p:spPr bwMode="auto">
          <a:xfrm>
            <a:off x="0" y="0"/>
            <a:ext cx="229550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uk-UA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07522" name="Picture 2" descr="D:\Плужник\УРОК ЗИМА\Презентація\lt_3_8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743200" y="1676400"/>
            <a:ext cx="3810000" cy="4019550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685800" y="609600"/>
            <a:ext cx="7620000" cy="830997"/>
          </a:xfrm>
          <a:prstGeom prst="rect">
            <a:avLst/>
          </a:prstGeom>
          <a:effectLst>
            <a:glow rad="228600">
              <a:schemeClr val="accent5">
                <a:satMod val="175000"/>
                <a:alpha val="40000"/>
              </a:schemeClr>
            </a:glow>
            <a:outerShdw blurRad="130000" dist="101600" dir="27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uk-UA" sz="2400" b="1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Що потрібно робити, якщо ваш одяг став мокрим?</a:t>
            </a:r>
          </a:p>
          <a:p>
            <a:endParaRPr lang="uk-UA" sz="2400" b="1" dirty="0">
              <a:solidFill>
                <a:schemeClr val="bg1">
                  <a:lumMod val="95000"/>
                  <a:lumOff val="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8546" name="Picture 2" descr="D:\Плужник\УРОК ЗИМА\Презентація\zima-snegovik-0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228600" y="2133600"/>
            <a:ext cx="3733800" cy="1292662"/>
          </a:xfrm>
          <a:prstGeom prst="rect">
            <a:avLst/>
          </a:prstGeom>
          <a:ln>
            <a:headEnd/>
            <a:tailEnd/>
          </a:ln>
          <a:effectLst>
            <a:glow rad="228600">
              <a:schemeClr val="accent3">
                <a:satMod val="175000"/>
                <a:alpha val="40000"/>
              </a:schemeClr>
            </a:glow>
            <a:outerShdw blurRad="190500" dist="228600" dir="2700000" sy="90000" rotWithShape="0">
              <a:srgbClr val="000000">
                <a:alpha val="25500"/>
              </a:srgbClr>
            </a:outerShdw>
          </a:effectLst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uk-UA" sz="3200" dirty="0" smtClean="0">
                <a:solidFill>
                  <a:srgbClr val="00000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Урок був…</a:t>
            </a:r>
            <a:endParaRPr lang="uk-UA" sz="14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uk-UA" sz="3200" dirty="0" smtClean="0">
                <a:solidFill>
                  <a:srgbClr val="00000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На цьому уроці я…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uk-UA" sz="14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52400" y="5105400"/>
            <a:ext cx="4572000" cy="646331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uk-UA" dirty="0" smtClean="0">
                <a:solidFill>
                  <a:srgbClr val="00000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Оцініть свою роботу на уроці і свої враження за допомогою </a:t>
            </a:r>
            <a:r>
              <a:rPr lang="uk-UA" dirty="0" err="1" smtClean="0">
                <a:solidFill>
                  <a:srgbClr val="00000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смайлика</a:t>
            </a:r>
            <a:r>
              <a:rPr lang="uk-UA" dirty="0" smtClean="0">
                <a:solidFill>
                  <a:srgbClr val="00000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.</a:t>
            </a:r>
            <a:endParaRPr lang="uk-UA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Rectangle 6"/>
          <p:cNvSpPr>
            <a:spLocks noChangeArrowheads="1"/>
          </p:cNvSpPr>
          <p:nvPr/>
        </p:nvSpPr>
        <p:spPr bwMode="auto">
          <a:xfrm>
            <a:off x="0" y="381000"/>
            <a:ext cx="6139886" cy="584775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 w="9525">
            <a:noFill/>
            <a:miter lim="800000"/>
            <a:headEnd/>
            <a:tailEnd/>
          </a:ln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uk-UA" sz="3200" b="1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Рефлексія. Вправа «Мікрофон».</a:t>
            </a:r>
            <a:endParaRPr lang="uk-UA" sz="3200" dirty="0">
              <a:solidFill>
                <a:schemeClr val="bg1">
                  <a:lumMod val="95000"/>
                  <a:lumOff val="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D:\Плужник\УРОК ЗИМА\Презентація\f10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6630" name="Rectangle 6"/>
          <p:cNvSpPr>
            <a:spLocks noChangeArrowheads="1"/>
          </p:cNvSpPr>
          <p:nvPr/>
        </p:nvSpPr>
        <p:spPr bwMode="auto">
          <a:xfrm>
            <a:off x="0" y="381000"/>
            <a:ext cx="6159315" cy="553998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 w="9525">
            <a:noFill/>
            <a:miter lim="800000"/>
            <a:headEnd/>
            <a:tailEnd/>
          </a:ln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uk-UA" sz="3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Створення позитивного настрою.</a:t>
            </a:r>
            <a:endParaRPr kumimoji="0" lang="uk-UA" sz="30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Rectangle 3"/>
          <p:cNvSpPr>
            <a:spLocks noChangeArrowheads="1"/>
          </p:cNvSpPr>
          <p:nvPr/>
        </p:nvSpPr>
        <p:spPr bwMode="auto">
          <a:xfrm>
            <a:off x="2057400" y="1905000"/>
            <a:ext cx="4495800" cy="3046988"/>
          </a:xfrm>
          <a:prstGeom prst="rect">
            <a:avLst/>
          </a:prstGeom>
          <a:ln>
            <a:headEnd/>
            <a:tailEnd/>
          </a:ln>
          <a:effectLst>
            <a:glow rad="228600">
              <a:schemeClr val="accent3">
                <a:satMod val="175000"/>
                <a:alpha val="40000"/>
              </a:schemeClr>
            </a:glow>
            <a:outerShdw blurRad="190500" dist="228600" dir="2700000" sy="90000" rotWithShape="0">
              <a:srgbClr val="000000">
                <a:alpha val="25500"/>
              </a:srgbClr>
            </a:outerShdw>
          </a:effectLst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4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Дзвоник пролунав веселий,</a:t>
            </a:r>
            <a:endParaRPr kumimoji="0" lang="uk-UA" sz="24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4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Дружно всіх він кличе в клас.</a:t>
            </a:r>
            <a:endParaRPr kumimoji="0" lang="uk-UA" sz="24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4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І цікаве на уроці</a:t>
            </a:r>
            <a:endParaRPr kumimoji="0" lang="uk-UA" sz="24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4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Пропоную я для вас.</a:t>
            </a:r>
            <a:endParaRPr kumimoji="0" lang="uk-UA" sz="24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4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Посідаємо тихенько,</a:t>
            </a:r>
            <a:endParaRPr kumimoji="0" lang="uk-UA" sz="24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4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Спинки підтягли рівненько,</a:t>
            </a:r>
            <a:endParaRPr kumimoji="0" lang="uk-UA" sz="24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4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Один одному всміхнулись</a:t>
            </a:r>
            <a:endParaRPr kumimoji="0" lang="uk-UA" sz="24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4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І до мене повернулись.</a:t>
            </a:r>
            <a:endParaRPr kumimoji="0" lang="uk-UA" sz="24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8" name="Picture 7" descr="D:\Плужник\УРОК ЗИМА\Презентація\9e4afd15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181600" y="3143250"/>
            <a:ext cx="4181475" cy="37147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D:\Плужник\УРОК ЗИМА\Презентація\f10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Rectangle 6"/>
          <p:cNvSpPr>
            <a:spLocks noChangeArrowheads="1"/>
          </p:cNvSpPr>
          <p:nvPr/>
        </p:nvSpPr>
        <p:spPr bwMode="auto">
          <a:xfrm>
            <a:off x="0" y="381000"/>
            <a:ext cx="7162800" cy="553998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 w="9525">
            <a:noFill/>
            <a:miter lim="800000"/>
            <a:headEnd/>
            <a:tailEnd/>
          </a:ln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uk-UA" sz="3000" b="1" dirty="0" smtClean="0">
                <a:solidFill>
                  <a:schemeClr val="bg1"/>
                </a:solidFill>
              </a:rPr>
              <a:t>Хвилинка календаря. Гра «Мікрофон»</a:t>
            </a:r>
            <a:endParaRPr kumimoji="0" lang="uk-UA" sz="30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2286000" y="2362200"/>
            <a:ext cx="4572000" cy="1938992"/>
          </a:xfrm>
          <a:prstGeom prst="rect">
            <a:avLst/>
          </a:prstGeom>
          <a:ln>
            <a:headEnd/>
            <a:tailEnd/>
          </a:ln>
          <a:effectLst>
            <a:glow rad="228600">
              <a:schemeClr val="accent3">
                <a:satMod val="175000"/>
                <a:alpha val="40000"/>
              </a:schemeClr>
            </a:glow>
            <a:outerShdw blurRad="190500" dist="228600" dir="2700000" sy="90000" rotWithShape="0">
              <a:srgbClr val="000000">
                <a:alpha val="25500"/>
              </a:srgbClr>
            </a:outerShdw>
          </a:effectLst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uk-UA" sz="2400" dirty="0" smtClean="0">
                <a:solidFill>
                  <a:schemeClr val="bg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Який сьогодні число?</a:t>
            </a:r>
            <a:endParaRPr lang="uk-UA" sz="11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uk-UA" sz="2400" dirty="0" smtClean="0">
                <a:solidFill>
                  <a:schemeClr val="bg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Який сьогодні день тижня?</a:t>
            </a:r>
            <a:endParaRPr lang="uk-UA" sz="11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uk-UA" sz="2400" dirty="0" smtClean="0">
                <a:solidFill>
                  <a:schemeClr val="bg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Сьогодні тепло чи холодно?</a:t>
            </a:r>
            <a:endParaRPr lang="uk-UA" sz="11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uk-UA" sz="2400" dirty="0" smtClean="0">
                <a:solidFill>
                  <a:schemeClr val="bg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Який стан неба?</a:t>
            </a:r>
            <a:endParaRPr lang="uk-UA" sz="11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uk-UA" sz="2400" dirty="0" smtClean="0">
                <a:solidFill>
                  <a:schemeClr val="bg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Чи були сьогодні опади?</a:t>
            </a:r>
            <a:endParaRPr lang="uk-UA" sz="32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3686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" y="1371600"/>
            <a:ext cx="1238250" cy="1247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6867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590800" y="990600"/>
            <a:ext cx="1085850" cy="1095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6868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876800" y="1066800"/>
            <a:ext cx="1333297" cy="971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6869" name="Picture 5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162800" y="1447800"/>
            <a:ext cx="1200150" cy="1228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6870" name="Picture 6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7315200" y="3276600"/>
            <a:ext cx="1238250" cy="1181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6871" name="Picture 7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3276600" y="5181600"/>
            <a:ext cx="1200150" cy="120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6872" name="Picture 8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5334000" y="5029200"/>
            <a:ext cx="1228725" cy="1257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6873" name="Picture 9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1219200" y="4724400"/>
            <a:ext cx="1209675" cy="1133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6874" name="Picture 10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381000" y="3200400"/>
            <a:ext cx="1274838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6875" name="Picture 11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6934200" y="4583680"/>
            <a:ext cx="2209800" cy="2274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D:\Плужник\УРОК ЗИМА\Презентація\f10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4817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95400" y="1981200"/>
            <a:ext cx="1524000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4820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724400" y="1981200"/>
            <a:ext cx="1533525" cy="133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4821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400800" y="1981200"/>
            <a:ext cx="1543050" cy="1362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4822" name="Picture 6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971800" y="1981200"/>
            <a:ext cx="1562100" cy="1343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Rectangle 6"/>
          <p:cNvSpPr>
            <a:spLocks noChangeArrowheads="1"/>
          </p:cNvSpPr>
          <p:nvPr/>
        </p:nvSpPr>
        <p:spPr bwMode="auto">
          <a:xfrm>
            <a:off x="0" y="381000"/>
            <a:ext cx="2988960" cy="584775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 w="9525">
            <a:noFill/>
            <a:miter lim="800000"/>
            <a:headEnd/>
            <a:tailEnd/>
          </a:ln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uk-UA" sz="3200" b="1" dirty="0" smtClean="0">
                <a:solidFill>
                  <a:schemeClr val="bg1"/>
                </a:solidFill>
              </a:rPr>
              <a:t>Розшифровка.</a:t>
            </a:r>
            <a:endParaRPr kumimoji="0" lang="uk-UA" sz="30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2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24400" y="1981200"/>
            <a:ext cx="1524000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" name="Picture 6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295400" y="1981200"/>
            <a:ext cx="1562100" cy="1343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4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971800" y="1981200"/>
            <a:ext cx="1543050" cy="1362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5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400800" y="1981200"/>
            <a:ext cx="1533525" cy="133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4823" name="Picture 7" descr="D:\Плужник\УРОК ЗИМА\Презентація\snegovik.png"/>
          <p:cNvPicPr>
            <a:picLocks noChangeAspect="1" noChangeArrowheads="1"/>
          </p:cNvPicPr>
          <p:nvPr/>
        </p:nvPicPr>
        <p:blipFill>
          <a:blip r:embed="rId7">
            <a:lum/>
          </a:blip>
          <a:srcRect/>
          <a:stretch>
            <a:fillRect/>
          </a:stretch>
        </p:blipFill>
        <p:spPr bwMode="auto">
          <a:xfrm flipH="1">
            <a:off x="4191000" y="3415665"/>
            <a:ext cx="4953000" cy="344233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D:\Плужник\УРОК ЗИМА\Презентація\f10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Rectangle 6"/>
          <p:cNvSpPr>
            <a:spLocks noChangeArrowheads="1"/>
          </p:cNvSpPr>
          <p:nvPr/>
        </p:nvSpPr>
        <p:spPr bwMode="auto">
          <a:xfrm>
            <a:off x="0" y="381000"/>
            <a:ext cx="8209363" cy="584775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 w="9525">
            <a:noFill/>
            <a:miter lim="800000"/>
            <a:headEnd/>
            <a:tailEnd/>
          </a:ln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uk-UA" sz="3200" b="1" dirty="0" smtClean="0">
                <a:solidFill>
                  <a:schemeClr val="bg1"/>
                </a:solidFill>
              </a:rPr>
              <a:t>Робота з ілюстрацією з елементами бесіди.</a:t>
            </a:r>
            <a:endParaRPr lang="uk-UA" sz="3200" dirty="0" smtClean="0">
              <a:solidFill>
                <a:schemeClr val="bg1"/>
              </a:solidFill>
            </a:endParaRPr>
          </a:p>
        </p:txBody>
      </p:sp>
      <p:pic>
        <p:nvPicPr>
          <p:cNvPr id="4" name="Рисунок 3" descr="C:\Users\Сергей\AppData\Local\Microsoft\Windows\Temporary Internet Files\Content.Word\ef78f23ea7a1ee1594d4bf828f2e88cd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24000" y="1219200"/>
            <a:ext cx="6324600" cy="563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D:\Плужник\УРОК ЗИМА\Презентація\f10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Rectangle 6"/>
          <p:cNvSpPr>
            <a:spLocks noChangeArrowheads="1"/>
          </p:cNvSpPr>
          <p:nvPr/>
        </p:nvSpPr>
        <p:spPr bwMode="auto">
          <a:xfrm>
            <a:off x="1" y="381000"/>
            <a:ext cx="9144000" cy="584775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 w="9525">
            <a:noFill/>
            <a:miter lim="800000"/>
            <a:headEnd/>
            <a:tailEnd/>
          </a:ln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>
              <a:buFont typeface="Arial" pitchFamily="34" charset="0"/>
              <a:buChar char="•"/>
            </a:pPr>
            <a:r>
              <a:rPr lang="uk-UA" sz="3200" b="1" dirty="0" smtClean="0">
                <a:solidFill>
                  <a:schemeClr val="bg1"/>
                </a:solidFill>
              </a:rPr>
              <a:t>Вправа на звуконаслідування.</a:t>
            </a:r>
            <a:endParaRPr lang="uk-UA" sz="3200" dirty="0">
              <a:solidFill>
                <a:schemeClr val="bg1"/>
              </a:solidFill>
            </a:endParaRPr>
          </a:p>
        </p:txBody>
      </p:sp>
      <p:sp>
        <p:nvSpPr>
          <p:cNvPr id="32769" name="Rectangle 1"/>
          <p:cNvSpPr>
            <a:spLocks noChangeArrowheads="1"/>
          </p:cNvSpPr>
          <p:nvPr/>
        </p:nvSpPr>
        <p:spPr bwMode="auto">
          <a:xfrm>
            <a:off x="609600" y="2514600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1600200" y="1828800"/>
            <a:ext cx="5334000" cy="3046988"/>
          </a:xfrm>
          <a:prstGeom prst="rect">
            <a:avLst/>
          </a:prstGeom>
          <a:ln>
            <a:headEnd/>
            <a:tailEnd/>
          </a:ln>
          <a:effectLst>
            <a:glow rad="228600">
              <a:schemeClr val="accent3">
                <a:satMod val="175000"/>
                <a:alpha val="40000"/>
              </a:schemeClr>
            </a:glow>
            <a:outerShdw blurRad="190500" dist="228600" dir="2700000" sy="90000" rotWithShape="0">
              <a:srgbClr val="000000">
                <a:alpha val="25500"/>
              </a:srgbClr>
            </a:outerShdw>
          </a:effectLst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  <a:buFontTx/>
              <a:buChar char="-"/>
            </a:pPr>
            <a:r>
              <a:rPr lang="uk-UA" sz="2400" dirty="0" smtClean="0">
                <a:solidFill>
                  <a:schemeClr val="bg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Як ми швидко спускаємося з гірки? 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uk-UA" sz="2400" b="1" dirty="0" smtClean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(</a:t>
            </a:r>
            <a:r>
              <a:rPr lang="uk-UA" sz="2400" b="1" dirty="0" err="1" smtClean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Шу-у-ух</a:t>
            </a:r>
            <a:r>
              <a:rPr lang="uk-UA" sz="2400" b="1" dirty="0" smtClean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)</a:t>
            </a:r>
            <a:endParaRPr lang="uk-UA" sz="1100" b="1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-"/>
            </a:pPr>
            <a:r>
              <a:rPr lang="uk-UA" sz="2400" dirty="0" smtClean="0">
                <a:solidFill>
                  <a:schemeClr val="bg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Як під нашими ніжками рипить сніг?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uk-UA" sz="2400" b="1" dirty="0" smtClean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(Рип-рип) </a:t>
            </a:r>
            <a:endParaRPr lang="uk-UA" sz="1100" b="1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-"/>
            </a:pPr>
            <a:r>
              <a:rPr lang="uk-UA" sz="2400" dirty="0" smtClean="0">
                <a:solidFill>
                  <a:schemeClr val="bg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Як вітер шумить у наших вухах?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uk-UA" sz="2400" b="1" dirty="0" smtClean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(</a:t>
            </a:r>
            <a:r>
              <a:rPr lang="uk-UA" sz="2400" b="1" dirty="0" err="1" smtClean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Шу-у</a:t>
            </a:r>
            <a:r>
              <a:rPr lang="uk-UA" sz="2400" b="1" dirty="0" smtClean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) </a:t>
            </a:r>
            <a:endParaRPr lang="uk-UA" sz="1100" b="1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-"/>
            </a:pPr>
            <a:r>
              <a:rPr lang="uk-UA" sz="2400" dirty="0" smtClean="0">
                <a:solidFill>
                  <a:schemeClr val="bg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Як стрибаємо від задоволення?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uk-UA" sz="2400" b="1" dirty="0" smtClean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(Туп-туп) </a:t>
            </a:r>
            <a:endParaRPr lang="uk-UA" sz="3200" b="1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6"/>
          <p:cNvSpPr>
            <a:spLocks noChangeArrowheads="1"/>
          </p:cNvSpPr>
          <p:nvPr/>
        </p:nvSpPr>
        <p:spPr bwMode="auto">
          <a:xfrm>
            <a:off x="0" y="381000"/>
            <a:ext cx="7039619" cy="553998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 w="9525">
            <a:noFill/>
            <a:miter lim="800000"/>
            <a:headEnd/>
            <a:tailEnd/>
          </a:ln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uk-UA" sz="3000" b="1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Фізкультхвилинка.Танець</a:t>
            </a:r>
            <a:r>
              <a:rPr kumimoji="0" lang="uk-UA" sz="3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uk-UA" sz="3000" b="1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сніговичка</a:t>
            </a:r>
            <a:r>
              <a:rPr kumimoji="0" lang="uk-UA" sz="3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</a:t>
            </a:r>
            <a:endParaRPr kumimoji="0" lang="uk-UA" sz="30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videoplayback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433919" y="1267692"/>
            <a:ext cx="6302142" cy="5041034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D:\Плужник\УРОК ЗИМА\Презентація\f10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3505200" y="304800"/>
            <a:ext cx="2768515" cy="553998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 w="9525">
            <a:noFill/>
            <a:miter lim="800000"/>
            <a:headEnd/>
            <a:tailEnd/>
          </a:ln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uk-UA" sz="3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Зимові</a:t>
            </a:r>
            <a:r>
              <a:rPr kumimoji="0" lang="uk-UA" sz="3000" b="1" i="0" u="none" strike="noStrike" cap="none" normalizeH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місяці</a:t>
            </a:r>
            <a:r>
              <a:rPr kumimoji="0" lang="uk-UA" sz="3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</a:t>
            </a:r>
            <a:endParaRPr kumimoji="0" lang="uk-UA" sz="30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0725" name="Picture 5" descr="D:\Плужник\УРОК ЗИМА\Презентація\winter_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457325"/>
            <a:ext cx="6858000" cy="5400675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 rot="224692">
            <a:off x="5198206" y="4997850"/>
            <a:ext cx="1391471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3000" b="1" dirty="0" smtClean="0">
                <a:solidFill>
                  <a:schemeClr val="bg1"/>
                </a:solidFill>
              </a:rPr>
              <a:t>Лютий</a:t>
            </a:r>
            <a:endParaRPr lang="uk-UA" sz="3000" b="1" dirty="0">
              <a:solidFill>
                <a:schemeClr val="bg1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 rot="330691">
            <a:off x="708375" y="1682640"/>
            <a:ext cx="1743334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3000" b="1" dirty="0" smtClean="0">
                <a:solidFill>
                  <a:schemeClr val="bg1"/>
                </a:solidFill>
              </a:rPr>
              <a:t>Грудень</a:t>
            </a:r>
            <a:endParaRPr lang="uk-UA" sz="3000" b="1" dirty="0">
              <a:solidFill>
                <a:schemeClr val="bg1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 rot="327656">
            <a:off x="3680546" y="2965943"/>
            <a:ext cx="150473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3000" b="1" dirty="0" smtClean="0">
                <a:solidFill>
                  <a:schemeClr val="bg1"/>
                </a:solidFill>
              </a:rPr>
              <a:t>Січень</a:t>
            </a:r>
            <a:endParaRPr lang="uk-UA" sz="30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  <p:bldP spid="1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D:\Плужник\УРОК ЗИМА\Презентація\f10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Rectangle 6"/>
          <p:cNvSpPr>
            <a:spLocks noChangeArrowheads="1"/>
          </p:cNvSpPr>
          <p:nvPr/>
        </p:nvSpPr>
        <p:spPr bwMode="auto">
          <a:xfrm>
            <a:off x="0" y="381000"/>
            <a:ext cx="4605556" cy="584775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 w="9525">
            <a:noFill/>
            <a:miter lim="800000"/>
            <a:headEnd/>
            <a:tailEnd/>
          </a:ln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uk-UA" sz="3200" b="1" dirty="0" smtClean="0">
                <a:solidFill>
                  <a:schemeClr val="bg1"/>
                </a:solidFill>
              </a:rPr>
              <a:t>Гра «Самий уважний»</a:t>
            </a:r>
            <a:r>
              <a:rPr kumimoji="0" lang="uk-UA" sz="3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</a:t>
            </a:r>
            <a:endParaRPr kumimoji="0" lang="uk-UA" sz="30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609600" y="1524000"/>
            <a:ext cx="7086600" cy="2554545"/>
          </a:xfrm>
          <a:prstGeom prst="rect">
            <a:avLst/>
          </a:prstGeom>
          <a:ln>
            <a:headEnd/>
            <a:tailEnd/>
          </a:ln>
          <a:effectLst>
            <a:glow rad="228600">
              <a:schemeClr val="accent3">
                <a:satMod val="175000"/>
                <a:alpha val="40000"/>
              </a:schemeClr>
            </a:glow>
            <a:outerShdw blurRad="190500" dist="228600" dir="2700000" sy="90000" rotWithShape="0">
              <a:srgbClr val="000000">
                <a:alpha val="25500"/>
              </a:srgbClr>
            </a:outerShdw>
          </a:effectLst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uk-UA" sz="3200" dirty="0" smtClean="0">
                <a:solidFill>
                  <a:schemeClr val="bg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Грудень </a:t>
            </a:r>
            <a:r>
              <a:rPr lang="uk-UA" sz="3200" dirty="0" smtClean="0">
                <a:solidFill>
                  <a:schemeClr val="bg1"/>
                </a:solidFill>
                <a:latin typeface="Calibri"/>
                <a:ea typeface="Times New Roman" pitchFamily="18" charset="0"/>
                <a:cs typeface="Times New Roman" pitchFamily="18" charset="0"/>
              </a:rPr>
              <a:t>–</a:t>
            </a:r>
            <a:r>
              <a:rPr lang="uk-UA" sz="3200" dirty="0" smtClean="0">
                <a:solidFill>
                  <a:schemeClr val="bg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останній місяць року.</a:t>
            </a:r>
            <a:endParaRPr lang="uk-UA" sz="14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uk-UA" sz="3200" dirty="0" smtClean="0">
                <a:solidFill>
                  <a:schemeClr val="bg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Лютий </a:t>
            </a:r>
            <a:r>
              <a:rPr lang="uk-UA" sz="3200" dirty="0" smtClean="0">
                <a:solidFill>
                  <a:schemeClr val="bg1"/>
                </a:solidFill>
                <a:latin typeface="Calibri"/>
                <a:ea typeface="Times New Roman" pitchFamily="18" charset="0"/>
                <a:cs typeface="Times New Roman" pitchFamily="18" charset="0"/>
              </a:rPr>
              <a:t>–</a:t>
            </a:r>
            <a:r>
              <a:rPr lang="uk-UA" sz="3200" dirty="0" smtClean="0">
                <a:solidFill>
                  <a:schemeClr val="bg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перший місяць зими.</a:t>
            </a:r>
            <a:endParaRPr lang="uk-UA" sz="14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uk-UA" sz="3200" dirty="0" smtClean="0">
                <a:solidFill>
                  <a:schemeClr val="bg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Січень </a:t>
            </a:r>
            <a:r>
              <a:rPr lang="uk-UA" sz="3200" dirty="0" smtClean="0">
                <a:solidFill>
                  <a:schemeClr val="bg1"/>
                </a:solidFill>
                <a:latin typeface="Calibri"/>
                <a:ea typeface="Times New Roman" pitchFamily="18" charset="0"/>
                <a:cs typeface="Times New Roman" pitchFamily="18" charset="0"/>
              </a:rPr>
              <a:t>–</a:t>
            </a:r>
            <a:r>
              <a:rPr lang="uk-UA" sz="3200" dirty="0" smtClean="0">
                <a:solidFill>
                  <a:schemeClr val="bg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лютує.</a:t>
            </a:r>
            <a:endParaRPr lang="uk-UA" sz="14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uk-UA" sz="3200" dirty="0" smtClean="0">
                <a:solidFill>
                  <a:schemeClr val="bg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Назви місяців пишуться з маленької літери. </a:t>
            </a:r>
            <a:endParaRPr lang="uk-UA" sz="40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7" name="Picture 1" descr="D:\Плужник\УРОК ЗИМА\Презентація\images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flipH="1">
            <a:off x="4724400" y="3990804"/>
            <a:ext cx="4419600" cy="2867196"/>
          </a:xfrm>
          <a:prstGeom prst="rect">
            <a:avLst/>
          </a:prstGeom>
          <a:noFill/>
        </p:spPr>
      </p:pic>
      <p:sp>
        <p:nvSpPr>
          <p:cNvPr id="10" name="Блок-схема: узел 9"/>
          <p:cNvSpPr/>
          <p:nvPr/>
        </p:nvSpPr>
        <p:spPr>
          <a:xfrm>
            <a:off x="6324600" y="1676400"/>
            <a:ext cx="381000" cy="381000"/>
          </a:xfrm>
          <a:prstGeom prst="flowChartConnector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1" name="Блок-схема: узел 10"/>
          <p:cNvSpPr/>
          <p:nvPr/>
        </p:nvSpPr>
        <p:spPr>
          <a:xfrm>
            <a:off x="6324600" y="2133600"/>
            <a:ext cx="381000" cy="381000"/>
          </a:xfrm>
          <a:prstGeom prst="flowChartConnector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2" name="Блок-схема: узел 11"/>
          <p:cNvSpPr/>
          <p:nvPr/>
        </p:nvSpPr>
        <p:spPr>
          <a:xfrm>
            <a:off x="6324600" y="2590800"/>
            <a:ext cx="381000" cy="381000"/>
          </a:xfrm>
          <a:prstGeom prst="flowChartConnector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3" name="Блок-схема: узел 12"/>
          <p:cNvSpPr/>
          <p:nvPr/>
        </p:nvSpPr>
        <p:spPr>
          <a:xfrm>
            <a:off x="7086600" y="3124200"/>
            <a:ext cx="381000" cy="381000"/>
          </a:xfrm>
          <a:prstGeom prst="flowChartConnector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288</Words>
  <Application>Microsoft Office PowerPoint</Application>
  <PresentationFormat>Экран (4:3)</PresentationFormat>
  <Paragraphs>64</Paragraphs>
  <Slides>19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8" baseType="lpstr">
      <vt:lpstr>Arial</vt:lpstr>
      <vt:lpstr>Book Antiqua</vt:lpstr>
      <vt:lpstr>Calibri</vt:lpstr>
      <vt:lpstr>Lucida Sans</vt:lpstr>
      <vt:lpstr>Times New Roman</vt:lpstr>
      <vt:lpstr>Wingdings</vt:lpstr>
      <vt:lpstr>Wingdings 2</vt:lpstr>
      <vt:lpstr>Wingdings 3</vt:lpstr>
      <vt:lpstr>Апекс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Администратор</dc:creator>
  <cp:lastModifiedBy>user</cp:lastModifiedBy>
  <cp:revision>1</cp:revision>
  <dcterms:modified xsi:type="dcterms:W3CDTF">2018-11-22T12:48:09Z</dcterms:modified>
</cp:coreProperties>
</file>