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2" r:id="rId16"/>
    <p:sldId id="273" r:id="rId17"/>
    <p:sldId id="274" r:id="rId18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CF6FF-E8B3-4B6D-A0F0-EC4D41F4767B}" type="datetimeFigureOut">
              <a:rPr lang="uk-UA" smtClean="0"/>
              <a:t>20.11.2018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49E2A-4927-48A8-8039-9AACA10B253C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CF6FF-E8B3-4B6D-A0F0-EC4D41F4767B}" type="datetimeFigureOut">
              <a:rPr lang="uk-UA" smtClean="0"/>
              <a:t>20.11.2018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49E2A-4927-48A8-8039-9AACA10B253C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CF6FF-E8B3-4B6D-A0F0-EC4D41F4767B}" type="datetimeFigureOut">
              <a:rPr lang="uk-UA" smtClean="0"/>
              <a:t>20.11.2018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49E2A-4927-48A8-8039-9AACA10B253C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CF6FF-E8B3-4B6D-A0F0-EC4D41F4767B}" type="datetimeFigureOut">
              <a:rPr lang="uk-UA" smtClean="0"/>
              <a:t>20.11.2018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49E2A-4927-48A8-8039-9AACA10B253C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CF6FF-E8B3-4B6D-A0F0-EC4D41F4767B}" type="datetimeFigureOut">
              <a:rPr lang="uk-UA" smtClean="0"/>
              <a:t>20.11.2018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49E2A-4927-48A8-8039-9AACA10B253C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CF6FF-E8B3-4B6D-A0F0-EC4D41F4767B}" type="datetimeFigureOut">
              <a:rPr lang="uk-UA" smtClean="0"/>
              <a:t>20.11.2018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49E2A-4927-48A8-8039-9AACA10B253C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CF6FF-E8B3-4B6D-A0F0-EC4D41F4767B}" type="datetimeFigureOut">
              <a:rPr lang="uk-UA" smtClean="0"/>
              <a:t>20.11.2018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49E2A-4927-48A8-8039-9AACA10B253C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CF6FF-E8B3-4B6D-A0F0-EC4D41F4767B}" type="datetimeFigureOut">
              <a:rPr lang="uk-UA" smtClean="0"/>
              <a:t>20.11.2018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49E2A-4927-48A8-8039-9AACA10B253C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CF6FF-E8B3-4B6D-A0F0-EC4D41F4767B}" type="datetimeFigureOut">
              <a:rPr lang="uk-UA" smtClean="0"/>
              <a:t>20.11.2018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49E2A-4927-48A8-8039-9AACA10B253C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CF6FF-E8B3-4B6D-A0F0-EC4D41F4767B}" type="datetimeFigureOut">
              <a:rPr lang="uk-UA" smtClean="0"/>
              <a:t>20.11.2018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49E2A-4927-48A8-8039-9AACA10B253C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CF6FF-E8B3-4B6D-A0F0-EC4D41F4767B}" type="datetimeFigureOut">
              <a:rPr lang="uk-UA" smtClean="0"/>
              <a:t>20.11.2018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49E2A-4927-48A8-8039-9AACA10B253C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2CF6FF-E8B3-4B6D-A0F0-EC4D41F4767B}" type="datetimeFigureOut">
              <a:rPr lang="uk-UA" smtClean="0"/>
              <a:t>20.11.2018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49E2A-4927-48A8-8039-9AACA10B253C}" type="slidenum">
              <a:rPr lang="uk-UA" smtClean="0"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11" Type="http://schemas.openxmlformats.org/officeDocument/2006/relationships/image" Target="../media/image39.jpe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 descr="Ð ÐµÐ·ÑÐ»ÑÑÐ°Ñ Ð¿Ð¾ÑÑÐºÑ Ð·Ð¾Ð±ÑÐ°Ð¶ÐµÐ½Ñ Ð·Ð° Ð·Ð°Ð¿Ð¸ÑÐ¾Ð¼ &quot;ÑÐ¾Ð½ Ð´Ð»Ñ Ð¿ÑÐµÐ·ÐµÐ½ÑÐ°ÑÐ¸Ð¸ Ð²Ð¾Ð´Ð°&quot;"/>
          <p:cNvPicPr>
            <a:picLocks noChangeAspect="1" noChangeArrowheads="1"/>
          </p:cNvPicPr>
          <p:nvPr/>
        </p:nvPicPr>
        <p:blipFill>
          <a:blip r:embed="rId2"/>
          <a:srcRect r="-198" b="3043"/>
          <a:stretch>
            <a:fillRect/>
          </a:stretch>
        </p:blipFill>
        <p:spPr bwMode="auto">
          <a:xfrm>
            <a:off x="0" y="214290"/>
            <a:ext cx="9123914" cy="664371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1285860"/>
            <a:ext cx="7643866" cy="2625985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3200" b="1" dirty="0" smtClean="0"/>
              <a:t>Інтегрований урок на тему: </a:t>
            </a:r>
          </a:p>
          <a:p>
            <a:endParaRPr lang="uk-UA" sz="3200" b="1" dirty="0" smtClean="0"/>
          </a:p>
          <a:p>
            <a:pPr algn="ctr"/>
            <a:r>
              <a:rPr lang="uk-UA" sz="3200" b="1" dirty="0" smtClean="0"/>
              <a:t>Вода </a:t>
            </a:r>
            <a:r>
              <a:rPr lang="uk-UA" sz="3200" b="1" dirty="0" smtClean="0"/>
              <a:t> в </a:t>
            </a:r>
            <a:r>
              <a:rPr lang="uk-UA" sz="3200" b="1" dirty="0"/>
              <a:t>нашому житті. Де живе вода. Досліджуємо стани води. Вода в житті людини.</a:t>
            </a:r>
            <a:endParaRPr lang="uk-UA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571480"/>
            <a:ext cx="5550174" cy="523220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uk-UA" sz="2800" b="1" dirty="0" smtClean="0"/>
              <a:t> Досліджуємо </a:t>
            </a:r>
            <a:r>
              <a:rPr lang="uk-UA" sz="2800" b="1" dirty="0"/>
              <a:t>властивості води. </a:t>
            </a:r>
            <a:endParaRPr kumimoji="0" lang="uk-UA" sz="28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285860"/>
            <a:ext cx="220928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1279245"/>
            <a:ext cx="2098340" cy="2292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36" y="1214422"/>
            <a:ext cx="2097342" cy="2200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71604" y="3786190"/>
            <a:ext cx="2814141" cy="2452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29256" y="3714752"/>
            <a:ext cx="2546920" cy="2533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8" name="Picture 6" descr="D:\Плужник\УРОК ВОДА\1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47108" y="0"/>
            <a:ext cx="1096892" cy="20696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571480"/>
            <a:ext cx="3563861" cy="523220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Властивості води.</a:t>
            </a:r>
          </a:p>
        </p:txBody>
      </p:sp>
      <p:pic>
        <p:nvPicPr>
          <p:cNvPr id="22532" name="Picture 4" descr="ÐÐ¾Ð²âÑÐ·Ð°Ð½Ðµ Ð·Ð¾Ð±ÑÐ°Ð¶ÐµÐ½Ð½Ñ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702" y="500042"/>
            <a:ext cx="1905000" cy="1724025"/>
          </a:xfrm>
          <a:prstGeom prst="rect">
            <a:avLst/>
          </a:prstGeom>
          <a:noFill/>
        </p:spPr>
      </p:pic>
      <p:pic>
        <p:nvPicPr>
          <p:cNvPr id="22534" name="Picture 6" descr="ÐÐ¾Ð²âÑÐ·Ð°Ð½Ðµ Ð·Ð¾Ð±ÑÐ°Ð¶ÐµÐ½Ð½Ñ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333768"/>
            <a:ext cx="2643174" cy="3524232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571736" y="1643050"/>
            <a:ext cx="4500594" cy="2554545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3200" dirty="0"/>
              <a:t>Дивовижна рідина,</a:t>
            </a:r>
          </a:p>
          <a:p>
            <a:r>
              <a:rPr lang="uk-UA" sz="3200" dirty="0"/>
              <a:t>Майже всюди є вона,</a:t>
            </a:r>
          </a:p>
          <a:p>
            <a:r>
              <a:rPr lang="uk-UA" sz="3200" dirty="0"/>
              <a:t>Запаху, смаку не має,</a:t>
            </a:r>
          </a:p>
          <a:p>
            <a:r>
              <a:rPr lang="uk-UA" sz="3200" dirty="0"/>
              <a:t>Стан із легкістю міняє.</a:t>
            </a:r>
          </a:p>
          <a:p>
            <a:endParaRPr lang="uk-UA" sz="3200" dirty="0"/>
          </a:p>
        </p:txBody>
      </p:sp>
      <p:pic>
        <p:nvPicPr>
          <p:cNvPr id="22536" name="Picture 8" descr="Ð ÐµÐ·ÑÐ»ÑÑÐ°Ñ Ð¿Ð¾ÑÑÐºÑ Ð·Ð¾Ð±ÑÐ°Ð¶ÐµÐ½Ñ Ð·Ð° Ð·Ð°Ð¿Ð¸ÑÐ¾Ð¼ &quot;ÐºÐ°Ð¿ÐµÐ»ÑÐºÐ¸&quot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480" y="4286232"/>
            <a:ext cx="2857520" cy="2571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571480"/>
            <a:ext cx="3820020" cy="523220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>
              <a:buFont typeface="Wingdings" pitchFamily="2" charset="2"/>
              <a:buChar char="Ø"/>
            </a:pPr>
            <a:r>
              <a:rPr lang="uk-UA" sz="2800" b="1" dirty="0" smtClean="0"/>
              <a:t> Гра </a:t>
            </a:r>
            <a:r>
              <a:rPr lang="uk-UA" sz="2800" b="1" dirty="0"/>
              <a:t>«Склади слова».</a:t>
            </a:r>
            <a:r>
              <a:rPr lang="uk-UA" sz="2800" dirty="0"/>
              <a:t> </a:t>
            </a:r>
          </a:p>
        </p:txBody>
      </p:sp>
      <p:pic>
        <p:nvPicPr>
          <p:cNvPr id="7" name="Рисунок 6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3071810"/>
            <a:ext cx="857256" cy="1209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500174"/>
            <a:ext cx="807114" cy="1209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1571612"/>
            <a:ext cx="785818" cy="1201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4714884"/>
            <a:ext cx="857256" cy="1201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1500174"/>
            <a:ext cx="785818" cy="1309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57422" y="1500174"/>
            <a:ext cx="714479" cy="1226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85852" y="2928934"/>
            <a:ext cx="857256" cy="1332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00364" y="3000372"/>
            <a:ext cx="928694" cy="1249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7158" y="3000372"/>
            <a:ext cx="857256" cy="1275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/>
          <p:cNvPicPr/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42910" y="4643446"/>
            <a:ext cx="857256" cy="1246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/>
          <p:cNvPicPr/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786050" y="4572008"/>
            <a:ext cx="785818" cy="1278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Прямоугольник 17"/>
          <p:cNvSpPr/>
          <p:nvPr/>
        </p:nvSpPr>
        <p:spPr>
          <a:xfrm>
            <a:off x="5000628" y="2000240"/>
            <a:ext cx="1214446" cy="523220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800" b="1" dirty="0"/>
              <a:t>Вода</a:t>
            </a:r>
          </a:p>
        </p:txBody>
      </p:sp>
      <p:sp>
        <p:nvSpPr>
          <p:cNvPr id="21" name="Стрелка вправо 20"/>
          <p:cNvSpPr/>
          <p:nvPr/>
        </p:nvSpPr>
        <p:spPr>
          <a:xfrm>
            <a:off x="4071934" y="2214554"/>
            <a:ext cx="642942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2" name="Стрелка вправо 21"/>
          <p:cNvSpPr/>
          <p:nvPr/>
        </p:nvSpPr>
        <p:spPr>
          <a:xfrm>
            <a:off x="4071934" y="3714752"/>
            <a:ext cx="642942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3" name="Стрелка вправо 22"/>
          <p:cNvSpPr/>
          <p:nvPr/>
        </p:nvSpPr>
        <p:spPr>
          <a:xfrm>
            <a:off x="4000496" y="5214950"/>
            <a:ext cx="642942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24" name="Рисунок 23" descr="C:\Users\Сергей\AppData\Local\Microsoft\Windows\Temporary Internet Files\Content.Word\1-95-638.jpg"/>
          <p:cNvPicPr/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286644" y="4714884"/>
            <a:ext cx="1571636" cy="84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Рисунок 25" descr="C:\Users\Сергей\AppData\Local\Microsoft\Windows\Temporary Internet Files\Content.Word\1-95-638.jpg"/>
          <p:cNvPicPr/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215206" y="1643050"/>
            <a:ext cx="1571636" cy="84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215206" y="3286124"/>
            <a:ext cx="1431930" cy="785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29" name="Соединительная линия уступом 28"/>
          <p:cNvCxnSpPr/>
          <p:nvPr/>
        </p:nvCxnSpPr>
        <p:spPr>
          <a:xfrm>
            <a:off x="5929322" y="4071942"/>
            <a:ext cx="1285884" cy="1071570"/>
          </a:xfrm>
          <a:prstGeom prst="bentConnector3">
            <a:avLst>
              <a:gd name="adj1" fmla="val 50000"/>
            </a:avLst>
          </a:prstGeom>
          <a:ln>
            <a:solidFill>
              <a:srgbClr val="002060"/>
            </a:solidFill>
            <a:tailEnd type="arrow"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4"/>
          <p:cNvSpPr/>
          <p:nvPr/>
        </p:nvSpPr>
        <p:spPr>
          <a:xfrm>
            <a:off x="5000628" y="3571876"/>
            <a:ext cx="1214446" cy="523220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800" b="1" dirty="0" smtClean="0"/>
              <a:t>Зима</a:t>
            </a:r>
            <a:endParaRPr lang="uk-UA" sz="2800" b="1" dirty="0"/>
          </a:p>
        </p:txBody>
      </p:sp>
      <p:cxnSp>
        <p:nvCxnSpPr>
          <p:cNvPr id="37" name="Соединительная линия уступом 36"/>
          <p:cNvCxnSpPr/>
          <p:nvPr/>
        </p:nvCxnSpPr>
        <p:spPr>
          <a:xfrm rot="5400000" flipH="1" flipV="1">
            <a:off x="6179355" y="4107661"/>
            <a:ext cx="1357322" cy="1285884"/>
          </a:xfrm>
          <a:prstGeom prst="bentConnector3">
            <a:avLst>
              <a:gd name="adj1" fmla="val 50000"/>
            </a:avLst>
          </a:prstGeom>
          <a:ln>
            <a:solidFill>
              <a:srgbClr val="002060"/>
            </a:solidFill>
            <a:tailEnd type="arrow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Прямоугольник 48"/>
          <p:cNvSpPr/>
          <p:nvPr/>
        </p:nvSpPr>
        <p:spPr>
          <a:xfrm>
            <a:off x="5000628" y="5072074"/>
            <a:ext cx="1214446" cy="523220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800" b="1" dirty="0" smtClean="0"/>
              <a:t>Лід</a:t>
            </a:r>
            <a:endParaRPr lang="uk-UA" sz="2800" b="1" dirty="0"/>
          </a:p>
        </p:txBody>
      </p:sp>
      <p:cxnSp>
        <p:nvCxnSpPr>
          <p:cNvPr id="53" name="Прямая со стрелкой 52"/>
          <p:cNvCxnSpPr/>
          <p:nvPr/>
        </p:nvCxnSpPr>
        <p:spPr>
          <a:xfrm>
            <a:off x="6357950" y="2214554"/>
            <a:ext cx="857256" cy="1588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 animBg="1"/>
      <p:bldP spid="22" grpId="0" animBg="1"/>
      <p:bldP spid="23" grpId="0" animBg="1"/>
      <p:bldP spid="35" grpId="0" animBg="1"/>
      <p:bldP spid="4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 descr="Ð ÐµÐ·ÑÐ»ÑÑÐ°Ñ Ð¿Ð¾ÑÑÐºÑ Ð·Ð¾Ð±ÑÐ°Ð¶ÐµÐ½Ñ Ð·Ð° Ð·Ð°Ð¿Ð¸ÑÐ¾Ð¼ &quot;ÑÐ¾Ð½ Ð´Ð»Ñ Ð¿ÑÐµÐ·ÐµÐ½ÑÐ°ÑÐ¸Ð¸ Ð²Ð¾Ð´Ð°&quot;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 r="-198" b="3043"/>
          <a:stretch>
            <a:fillRect/>
          </a:stretch>
        </p:blipFill>
        <p:spPr bwMode="auto">
          <a:xfrm>
            <a:off x="0" y="214290"/>
            <a:ext cx="9123914" cy="6643710"/>
          </a:xfrm>
          <a:prstGeom prst="rect">
            <a:avLst/>
          </a:prstGeom>
          <a:noFill/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571480"/>
            <a:ext cx="2410019" cy="954107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uk-UA" sz="2800" dirty="0" smtClean="0"/>
              <a:t> Вода </a:t>
            </a:r>
            <a:r>
              <a:rPr lang="uk-UA" sz="2800" dirty="0"/>
              <a:t>буває 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285992"/>
            <a:ext cx="2316095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8992" y="1120350"/>
            <a:ext cx="3071834" cy="3315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15140" y="2446668"/>
            <a:ext cx="2428860" cy="2885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0" y="571481"/>
            <a:ext cx="3357554" cy="954107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uk-UA" sz="2800" b="1" dirty="0" smtClean="0"/>
              <a:t> Робота </a:t>
            </a:r>
            <a:r>
              <a:rPr lang="uk-UA" sz="2800" b="1" dirty="0"/>
              <a:t>по рядах.</a:t>
            </a:r>
            <a:r>
              <a:rPr lang="uk-UA" sz="2800" dirty="0"/>
              <a:t>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 descr="Ð ÐµÐ·ÑÐ»ÑÑÐ°Ñ Ð¿Ð¾ÑÑÐºÑ Ð·Ð¾Ð±ÑÐ°Ð¶ÐµÐ½Ñ Ð·Ð° Ð·Ð°Ð¿Ð¸ÑÐ¾Ð¼ &quot;ÑÐ¾Ð½ Ð´Ð»Ñ Ð¿ÑÐµÐ·ÐµÐ½ÑÐ°ÑÐ¸Ð¸ Ð²Ð¾Ð´Ð°&quot;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 r="-198" b="3043"/>
          <a:stretch>
            <a:fillRect/>
          </a:stretch>
        </p:blipFill>
        <p:spPr bwMode="auto">
          <a:xfrm>
            <a:off x="0" y="214290"/>
            <a:ext cx="9123914" cy="664371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928794" y="1214422"/>
            <a:ext cx="5429288" cy="452431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3200" i="1" dirty="0"/>
              <a:t>Досить, діти, працювати,</a:t>
            </a:r>
            <a:endParaRPr lang="uk-UA" sz="3200" dirty="0"/>
          </a:p>
          <a:p>
            <a:r>
              <a:rPr lang="uk-UA" sz="3200" i="1" dirty="0"/>
              <a:t>можна трішки пострибати,</a:t>
            </a:r>
            <a:endParaRPr lang="uk-UA" sz="3200" dirty="0"/>
          </a:p>
          <a:p>
            <a:r>
              <a:rPr lang="uk-UA" sz="3200" i="1" dirty="0"/>
              <a:t>покрутитись, повертітись,</a:t>
            </a:r>
            <a:endParaRPr lang="uk-UA" sz="3200" dirty="0"/>
          </a:p>
          <a:p>
            <a:r>
              <a:rPr lang="uk-UA" sz="3200" i="1" dirty="0"/>
              <a:t>на сусіда подивитись.</a:t>
            </a:r>
            <a:endParaRPr lang="uk-UA" sz="3200" dirty="0"/>
          </a:p>
          <a:p>
            <a:r>
              <a:rPr lang="uk-UA" sz="3200" i="1" dirty="0"/>
              <a:t>Можна навіть походити,</a:t>
            </a:r>
            <a:endParaRPr lang="uk-UA" sz="3200" dirty="0"/>
          </a:p>
          <a:p>
            <a:r>
              <a:rPr lang="uk-UA" sz="3200" i="1" dirty="0"/>
              <a:t>ще й руками покрутити.</a:t>
            </a:r>
            <a:endParaRPr lang="uk-UA" sz="3200" dirty="0"/>
          </a:p>
          <a:p>
            <a:r>
              <a:rPr lang="uk-UA" sz="3200" i="1" dirty="0"/>
              <a:t>Відпочили всі, малята?</a:t>
            </a:r>
            <a:endParaRPr lang="uk-UA" sz="3200" dirty="0"/>
          </a:p>
          <a:p>
            <a:r>
              <a:rPr lang="uk-UA" sz="3200" i="1" dirty="0"/>
              <a:t>Нумо дружно працювати.</a:t>
            </a:r>
            <a:endParaRPr lang="uk-UA" sz="3200" dirty="0"/>
          </a:p>
          <a:p>
            <a:endParaRPr lang="uk-UA" sz="3200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571480"/>
            <a:ext cx="2885213" cy="523220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uk-UA" sz="2800" dirty="0" err="1"/>
              <a:t>Фізкультхвилинка</a:t>
            </a:r>
            <a:endParaRPr lang="uk-UA" sz="2800" dirty="0"/>
          </a:p>
        </p:txBody>
      </p:sp>
      <p:pic>
        <p:nvPicPr>
          <p:cNvPr id="19457" name="Picture 1" descr="D:\Плужник\УРОК ВОДА\a_911a0f1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97045" y="714356"/>
            <a:ext cx="1746955" cy="2000264"/>
          </a:xfrm>
          <a:prstGeom prst="rect">
            <a:avLst/>
          </a:prstGeom>
          <a:noFill/>
        </p:spPr>
      </p:pic>
      <p:pic>
        <p:nvPicPr>
          <p:cNvPr id="19458" name="Picture 2" descr="D:\Плужник\УРОК ВОДА\a_911a0f1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4000504"/>
            <a:ext cx="1905000" cy="2181225"/>
          </a:xfrm>
          <a:prstGeom prst="rect">
            <a:avLst/>
          </a:prstGeom>
          <a:noFill/>
        </p:spPr>
      </p:pic>
      <p:pic>
        <p:nvPicPr>
          <p:cNvPr id="19459" name="Picture 3" descr="D:\Плужник\УРОК ВОДА\hello_html_2b06fa5d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6929454" y="4643446"/>
            <a:ext cx="1928813" cy="2003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 descr="Ð ÐµÐ·ÑÐ»ÑÑÐ°Ñ Ð¿Ð¾ÑÑÐºÑ Ð·Ð¾Ð±ÑÐ°Ð¶ÐµÐ½Ñ Ð·Ð° Ð·Ð°Ð¿Ð¸ÑÐ¾Ð¼ &quot;ÑÐ¾Ð½ Ð´Ð»Ñ Ð¿ÑÐµÐ·ÐµÐ½ÑÐ°ÑÐ¸Ð¸ Ð²Ð¾Ð´Ð°&quot;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 r="-198" b="3043"/>
          <a:stretch>
            <a:fillRect/>
          </a:stretch>
        </p:blipFill>
        <p:spPr bwMode="auto">
          <a:xfrm>
            <a:off x="0" y="214290"/>
            <a:ext cx="9123914" cy="6643710"/>
          </a:xfrm>
          <a:prstGeom prst="rect">
            <a:avLst/>
          </a:prstGeom>
          <a:noFill/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571481"/>
            <a:ext cx="3357554" cy="954107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uk-UA" sz="2800" b="1" dirty="0" smtClean="0"/>
              <a:t> Робота </a:t>
            </a:r>
            <a:r>
              <a:rPr lang="uk-UA" sz="2800" b="1" dirty="0"/>
              <a:t>по рядах.</a:t>
            </a:r>
            <a:r>
              <a:rPr lang="uk-UA" sz="2800" dirty="0"/>
              <a:t>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D:\Плужник\УРОК ВОДА\id064-0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57364"/>
            <a:ext cx="4500562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Сергей\AppData\Local\Microsoft\Windows\Temporary Internet Files\Content.Word\gilberg-priroda-p1ukr-35-638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1142984"/>
            <a:ext cx="4286280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 descr="Ð ÐµÐ·ÑÐ»ÑÑÐ°Ñ Ð¿Ð¾ÑÑÐºÑ Ð·Ð¾Ð±ÑÐ°Ð¶ÐµÐ½Ñ Ð·Ð° Ð·Ð°Ð¿Ð¸ÑÐ¾Ð¼ &quot;ÑÐ¾Ð½ Ð´Ð»Ñ Ð¿ÑÐµÐ·ÐµÐ½ÑÐ°ÑÐ¸Ð¸ Ð²Ð¾Ð´Ð°&quot;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 r="-198" b="3043"/>
          <a:stretch>
            <a:fillRect/>
          </a:stretch>
        </p:blipFill>
        <p:spPr bwMode="auto">
          <a:xfrm>
            <a:off x="0" y="214290"/>
            <a:ext cx="9123914" cy="6643710"/>
          </a:xfrm>
          <a:prstGeom prst="rect">
            <a:avLst/>
          </a:prstGeom>
          <a:noFill/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571480"/>
            <a:ext cx="3893310" cy="523220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uk-UA" sz="2800" b="1" dirty="0"/>
              <a:t>Розгляньте малюнки. 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C:\Users\Сергей\AppData\Local\Microsoft\Windows\Temporary Internet Files\Content.Word\1-59-638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6357950" y="3857628"/>
            <a:ext cx="1928827" cy="1913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Сергей\AppData\Local\Microsoft\Windows\Temporary Internet Files\Content.Word\1-59-638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54" y="3857628"/>
            <a:ext cx="2307285" cy="195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Сергей\AppData\Local\Microsoft\Windows\Temporary Internet Files\Content.Word\1-59-638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68" y="1428736"/>
            <a:ext cx="2401582" cy="212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Сергей\AppData\Local\Microsoft\Windows\Temporary Internet Files\Content.Word\1-59-638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642910" y="3857628"/>
            <a:ext cx="2071702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Сергей\AppData\Local\Microsoft\Windows\Temporary Internet Files\Content.Word\1-59-638.jpg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72264" y="1500174"/>
            <a:ext cx="2000264" cy="2052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Users\Сергей\AppData\Local\Microsoft\Windows\Temporary Internet Files\Content.Word\1-59-638.jpg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28662" y="1357298"/>
            <a:ext cx="2000264" cy="2226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 descr="Ð ÐµÐ·ÑÐ»ÑÑÐ°Ñ Ð¿Ð¾ÑÑÐºÑ Ð·Ð¾Ð±ÑÐ°Ð¶ÐµÐ½Ñ Ð·Ð° Ð·Ð°Ð¿Ð¸ÑÐ¾Ð¼ &quot;ÑÐ¾Ð½ Ð´Ð»Ñ Ð¿ÑÐµÐ·ÐµÐ½ÑÐ°ÑÐ¸Ð¸ Ð²Ð¾Ð´Ð°&quot;"/>
          <p:cNvPicPr>
            <a:picLocks noChangeAspect="1" noChangeArrowheads="1"/>
          </p:cNvPicPr>
          <p:nvPr/>
        </p:nvPicPr>
        <p:blipFill>
          <a:blip r:embed="rId2"/>
          <a:srcRect r="-198" b="3043"/>
          <a:stretch>
            <a:fillRect/>
          </a:stretch>
        </p:blipFill>
        <p:spPr bwMode="auto">
          <a:xfrm>
            <a:off x="0" y="214290"/>
            <a:ext cx="9123914" cy="664371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1571612"/>
            <a:ext cx="2643206" cy="5847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3200" dirty="0"/>
              <a:t>Я дізнався…. </a:t>
            </a: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571480"/>
            <a:ext cx="5050100" cy="523220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Рефлексія.</a:t>
            </a:r>
            <a:r>
              <a:rPr kumimoji="0" lang="uk-UA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Гра </a:t>
            </a:r>
            <a:r>
              <a:rPr kumimoji="0" lang="uk-UA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“Мікрофон”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57224" y="2571744"/>
            <a:ext cx="2643206" cy="5847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3200" dirty="0"/>
              <a:t>Я навчився </a:t>
            </a:r>
            <a:r>
              <a:rPr lang="uk-UA" sz="3200" dirty="0" smtClean="0"/>
              <a:t>…. </a:t>
            </a:r>
            <a:endParaRPr lang="uk-UA" sz="3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71292" y="3438217"/>
            <a:ext cx="2643206" cy="5847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3200" dirty="0"/>
              <a:t>Я зрозумів </a:t>
            </a:r>
            <a:r>
              <a:rPr lang="uk-UA" sz="3200" dirty="0" smtClean="0"/>
              <a:t>…. </a:t>
            </a:r>
            <a:endParaRPr lang="uk-UA" sz="3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57224" y="4429132"/>
            <a:ext cx="2643206" cy="5847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3200" dirty="0"/>
              <a:t>Я зможу </a:t>
            </a:r>
            <a:r>
              <a:rPr lang="uk-UA" sz="3200" dirty="0" smtClean="0"/>
              <a:t>…. </a:t>
            </a:r>
            <a:endParaRPr lang="uk-UA" sz="3200" dirty="0"/>
          </a:p>
        </p:txBody>
      </p:sp>
      <p:pic>
        <p:nvPicPr>
          <p:cNvPr id="29698" name="Picture 2" descr="D:\Плужник\УРОК ВОДА\avatar_blog_lisenok-i-kapelk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64" y="357166"/>
            <a:ext cx="1785937" cy="2730500"/>
          </a:xfrm>
          <a:prstGeom prst="rect">
            <a:avLst/>
          </a:prstGeom>
          <a:noFill/>
        </p:spPr>
      </p:pic>
      <p:pic>
        <p:nvPicPr>
          <p:cNvPr id="29699" name="Picture 3" descr="D:\Плужник\УРОК ВОДА\24566724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2571744"/>
            <a:ext cx="4000498" cy="40004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 descr="Ð ÐµÐ·ÑÐ»ÑÑÐ°Ñ Ð¿Ð¾ÑÑÐºÑ Ð·Ð¾Ð±ÑÐ°Ð¶ÐµÐ½Ñ Ð·Ð° Ð·Ð°Ð¿Ð¸ÑÐ¾Ð¼ &quot;ÑÐ¾Ð½ Ð´Ð»Ñ Ð¿ÑÐµÐ·ÐµÐ½ÑÐ°ÑÐ¸Ð¸ Ð²Ð¾Ð´Ð°&quot;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 r="-198" b="3043"/>
          <a:stretch>
            <a:fillRect/>
          </a:stretch>
        </p:blipFill>
        <p:spPr bwMode="auto">
          <a:xfrm>
            <a:off x="0" y="214290"/>
            <a:ext cx="9123914" cy="664371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857356" y="1571612"/>
            <a:ext cx="5500726" cy="4031873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3200" dirty="0"/>
              <a:t>На небі сонце сяє,</a:t>
            </a:r>
            <a:br>
              <a:rPr lang="uk-UA" sz="3200" dirty="0"/>
            </a:br>
            <a:r>
              <a:rPr lang="uk-UA" sz="3200" dirty="0"/>
              <a:t>Хмаринки мерехтять.</a:t>
            </a:r>
            <a:br>
              <a:rPr lang="uk-UA" sz="3200" dirty="0"/>
            </a:br>
            <a:r>
              <a:rPr lang="uk-UA" sz="3200" dirty="0"/>
              <a:t>Дзвінок у клас скликає</a:t>
            </a:r>
            <a:br>
              <a:rPr lang="uk-UA" sz="3200" dirty="0"/>
            </a:br>
            <a:r>
              <a:rPr lang="uk-UA" sz="3200" dirty="0" err="1"/>
              <a:t>Цікавинки</a:t>
            </a:r>
            <a:r>
              <a:rPr lang="uk-UA" sz="3200" dirty="0"/>
              <a:t> </a:t>
            </a:r>
            <a:r>
              <a:rPr lang="uk-UA" sz="3200" dirty="0" err="1"/>
              <a:t>пізнать</a:t>
            </a:r>
            <a:r>
              <a:rPr lang="uk-UA" sz="3200" dirty="0"/>
              <a:t>.</a:t>
            </a:r>
            <a:br>
              <a:rPr lang="uk-UA" sz="3200" dirty="0"/>
            </a:br>
            <a:r>
              <a:rPr lang="uk-UA" sz="3200" dirty="0"/>
              <a:t>Сьогодні разом з нами</a:t>
            </a:r>
            <a:br>
              <a:rPr lang="uk-UA" sz="3200" dirty="0"/>
            </a:br>
            <a:r>
              <a:rPr lang="uk-UA" sz="3200" dirty="0"/>
              <a:t>Краплинки – мандрівниці</a:t>
            </a:r>
          </a:p>
          <a:p>
            <a:r>
              <a:rPr lang="uk-UA" sz="3200" dirty="0"/>
              <a:t>У подорож – дослідження </a:t>
            </a:r>
          </a:p>
          <a:p>
            <a:r>
              <a:rPr lang="uk-UA" sz="3200" dirty="0"/>
              <a:t>Разом полетять.</a:t>
            </a: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571480"/>
            <a:ext cx="5735929" cy="523220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Створення позитивного настрою.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7" name="Picture 3" descr="ÐÐ¾Ð²âÑÐ·Ð°Ð½Ðµ Ð·Ð¾Ð±ÑÐ°Ð¶ÐµÐ½Ð½Ñ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9520" y="571480"/>
            <a:ext cx="1357322" cy="2075360"/>
          </a:xfrm>
          <a:prstGeom prst="rect">
            <a:avLst/>
          </a:prstGeom>
          <a:noFill/>
        </p:spPr>
      </p:pic>
      <p:pic>
        <p:nvPicPr>
          <p:cNvPr id="6148" name="Picture 4" descr="D:\Плужник\УРОК ВОДА\hello_html_2b06fa5d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143380"/>
            <a:ext cx="1928646" cy="2003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 descr="Ð ÐµÐ·ÑÐ»ÑÑÐ°Ñ Ð¿Ð¾ÑÑÐºÑ Ð·Ð¾Ð±ÑÐ°Ð¶ÐµÐ½Ñ Ð·Ð° Ð·Ð°Ð¿Ð¸ÑÐ¾Ð¼ &quot;ÑÐ¾Ð½ Ð´Ð»Ñ Ð¿ÑÐµÐ·ÐµÐ½ÑÐ°ÑÐ¸Ð¸ Ð²Ð¾Ð´Ð°&quot;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 r="-198" b="3043"/>
          <a:stretch>
            <a:fillRect/>
          </a:stretch>
        </p:blipFill>
        <p:spPr bwMode="auto">
          <a:xfrm>
            <a:off x="0" y="214290"/>
            <a:ext cx="9123914" cy="664371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42910" y="1428736"/>
            <a:ext cx="7215238" cy="2123658"/>
          </a:xfrm>
          <a:prstGeom prst="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uk-UA" sz="2200" dirty="0"/>
              <a:t>Яке сьогодні число?</a:t>
            </a:r>
          </a:p>
          <a:p>
            <a:pPr lvl="0">
              <a:buFont typeface="Arial" pitchFamily="34" charset="0"/>
              <a:buChar char="•"/>
            </a:pPr>
            <a:r>
              <a:rPr lang="uk-UA" sz="2200" dirty="0"/>
              <a:t>Який місяць?</a:t>
            </a:r>
          </a:p>
          <a:p>
            <a:pPr lvl="0">
              <a:buFont typeface="Arial" pitchFamily="34" charset="0"/>
              <a:buChar char="•"/>
            </a:pPr>
            <a:r>
              <a:rPr lang="uk-UA" sz="2200" dirty="0"/>
              <a:t>Яка температура повітря? </a:t>
            </a:r>
          </a:p>
          <a:p>
            <a:pPr lvl="0">
              <a:buFont typeface="Arial" pitchFamily="34" charset="0"/>
              <a:buChar char="•"/>
            </a:pPr>
            <a:r>
              <a:rPr lang="uk-UA" sz="2200" dirty="0"/>
              <a:t>Який стан неба?</a:t>
            </a:r>
          </a:p>
          <a:p>
            <a:pPr lvl="0">
              <a:buFont typeface="Arial" pitchFamily="34" charset="0"/>
              <a:buChar char="•"/>
            </a:pPr>
            <a:r>
              <a:rPr lang="uk-UA" sz="2200" dirty="0"/>
              <a:t>Чи є сьогодні опади, а вітер? Якщо так, то опишіть який він</a:t>
            </a:r>
            <a:r>
              <a:rPr lang="uk-UA" sz="2200" dirty="0" smtClean="0"/>
              <a:t>?</a:t>
            </a:r>
            <a:endParaRPr lang="uk-UA" sz="2200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571480"/>
            <a:ext cx="3916970" cy="523220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>
              <a:buFont typeface="Wingdings" pitchFamily="2" charset="2"/>
              <a:buChar char="Ø"/>
            </a:pPr>
            <a:r>
              <a:rPr lang="uk-UA" sz="2800" b="1" dirty="0" smtClean="0"/>
              <a:t> Хвилинка </a:t>
            </a:r>
            <a:r>
              <a:rPr lang="uk-UA" sz="2800" b="1" dirty="0"/>
              <a:t>календаря.</a:t>
            </a:r>
            <a:endParaRPr lang="uk-UA" sz="2800" dirty="0"/>
          </a:p>
        </p:txBody>
      </p:sp>
      <p:pic>
        <p:nvPicPr>
          <p:cNvPr id="5124" name="Picture 4" descr="D:\Плужник\УРОК ВОДА\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29454" y="-214338"/>
            <a:ext cx="2044508" cy="3857652"/>
          </a:xfrm>
          <a:prstGeom prst="rect">
            <a:avLst/>
          </a:prstGeom>
          <a:noFill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3714752"/>
            <a:ext cx="3189610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28926" y="4714884"/>
            <a:ext cx="3434896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86489" y="5786454"/>
            <a:ext cx="3357511" cy="1071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 descr="Ð ÐµÐ·ÑÐ»ÑÑÐ°Ñ Ð¿Ð¾ÑÑÐºÑ Ð·Ð¾Ð±ÑÐ°Ð¶ÐµÐ½Ñ Ð·Ð° Ð·Ð°Ð¿Ð¸ÑÐ¾Ð¼ &quot;ÑÐ¾Ð½ Ð´Ð»Ñ Ð¿ÑÐµÐ·ÐµÐ½ÑÐ°ÑÐ¸Ð¸ Ð²Ð¾Ð´Ð°&quot;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 r="-198" b="3043"/>
          <a:stretch>
            <a:fillRect/>
          </a:stretch>
        </p:blipFill>
        <p:spPr bwMode="auto">
          <a:xfrm>
            <a:off x="0" y="214290"/>
            <a:ext cx="9123914" cy="664371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00166" y="1500174"/>
            <a:ext cx="5357850" cy="255454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В</a:t>
            </a:r>
            <a:r>
              <a:rPr lang="uk-UA" sz="3200" dirty="0" smtClean="0"/>
              <a:t>ода </a:t>
            </a:r>
            <a:r>
              <a:rPr lang="uk-UA" sz="3200" dirty="0"/>
              <a:t>на Землі в усьому.</a:t>
            </a:r>
          </a:p>
          <a:p>
            <a:r>
              <a:rPr lang="uk-UA" sz="3200" b="1" dirty="0">
                <a:solidFill>
                  <a:srgbClr val="C00000"/>
                </a:solidFill>
              </a:rPr>
              <a:t>О</a:t>
            </a:r>
            <a:r>
              <a:rPr lang="uk-UA" sz="3200" dirty="0"/>
              <a:t>н в небі хмаркою летить.</a:t>
            </a:r>
          </a:p>
          <a:p>
            <a:r>
              <a:rPr lang="uk-UA" sz="3200" b="1" dirty="0">
                <a:solidFill>
                  <a:srgbClr val="C00000"/>
                </a:solidFill>
              </a:rPr>
              <a:t>Д</a:t>
            </a:r>
            <a:r>
              <a:rPr lang="uk-UA" sz="3200" dirty="0"/>
              <a:t>ає життя всьому живому.</a:t>
            </a:r>
          </a:p>
          <a:p>
            <a:r>
              <a:rPr lang="uk-UA" sz="3200" b="1" dirty="0">
                <a:solidFill>
                  <a:srgbClr val="C00000"/>
                </a:solidFill>
              </a:rPr>
              <a:t>А</a:t>
            </a:r>
            <a:r>
              <a:rPr lang="uk-UA" sz="3200" dirty="0"/>
              <a:t> ось без неї нам не </a:t>
            </a:r>
            <a:r>
              <a:rPr lang="uk-UA" sz="3200" dirty="0" err="1"/>
              <a:t>жить</a:t>
            </a:r>
            <a:r>
              <a:rPr lang="uk-UA" sz="3200" dirty="0"/>
              <a:t>.</a:t>
            </a:r>
          </a:p>
          <a:p>
            <a:endParaRPr lang="uk-UA" sz="3200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571480"/>
            <a:ext cx="3639779" cy="523220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>
              <a:buFont typeface="Wingdings" pitchFamily="2" charset="2"/>
              <a:buChar char="Ø"/>
            </a:pPr>
            <a:r>
              <a:rPr lang="uk-UA" sz="2800" b="1" dirty="0" smtClean="0"/>
              <a:t> Робота </a:t>
            </a:r>
            <a:r>
              <a:rPr lang="uk-UA" sz="2800" b="1" dirty="0"/>
              <a:t>над віршем.</a:t>
            </a:r>
            <a:endParaRPr lang="uk-UA" sz="2800" dirty="0"/>
          </a:p>
        </p:txBody>
      </p:sp>
      <p:pic>
        <p:nvPicPr>
          <p:cNvPr id="4098" name="Picture 2" descr="Ð ÐµÐ·ÑÐ»ÑÑÐ°Ñ Ð¿Ð¾ÑÑÐºÑ Ð·Ð¾Ð±ÑÐ°Ð¶ÐµÐ½Ñ Ð·Ð° Ð·Ð°Ð¿Ð¸ÑÐ¾Ð¼ &quot;ÐºÑÐ°Ð¿Ð»Ð¸Ð½ÐºÐ¸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3071810"/>
            <a:ext cx="1334504" cy="20955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 descr="Ð ÐµÐ·ÑÐ»ÑÑÐ°Ñ Ð¿Ð¾ÑÑÐºÑ Ð·Ð¾Ð±ÑÐ°Ð¶ÐµÐ½Ñ Ð·Ð° Ð·Ð°Ð¿Ð¸ÑÐ¾Ð¼ &quot;ÑÐ¾Ð½ Ð´Ð»Ñ Ð¿ÑÐµÐ·ÐµÐ½ÑÐ°ÑÐ¸Ð¸ Ð²Ð¾Ð´Ð°&quot;"/>
          <p:cNvPicPr>
            <a:picLocks noChangeAspect="1" noChangeArrowheads="1"/>
          </p:cNvPicPr>
          <p:nvPr/>
        </p:nvPicPr>
        <p:blipFill>
          <a:blip r:embed="rId2">
            <a:lum bright="30000" contrast="20000"/>
          </a:blip>
          <a:srcRect r="-198" b="3043"/>
          <a:stretch>
            <a:fillRect/>
          </a:stretch>
        </p:blipFill>
        <p:spPr bwMode="auto">
          <a:xfrm>
            <a:off x="0" y="214290"/>
            <a:ext cx="9123914" cy="6643710"/>
          </a:xfrm>
          <a:prstGeom prst="rect">
            <a:avLst/>
          </a:prstGeom>
          <a:noFill/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571480"/>
            <a:ext cx="8368894" cy="523220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uk-UA" sz="2800" b="1" dirty="0" smtClean="0"/>
              <a:t> Мовленнєва розминка. </a:t>
            </a:r>
            <a:r>
              <a:rPr lang="uk-UA" sz="2800" b="1" u="sng" dirty="0" smtClean="0"/>
              <a:t>Гра </a:t>
            </a:r>
            <a:r>
              <a:rPr lang="uk-UA" sz="2800" b="1" u="sng" dirty="0"/>
              <a:t>«Піймай краплинку». 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5891" y="2468872"/>
            <a:ext cx="3637280" cy="2722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2714620"/>
            <a:ext cx="1000132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 rot="752640">
            <a:off x="6313367" y="5439743"/>
            <a:ext cx="864245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 rot="21021904">
            <a:off x="1643042" y="1428736"/>
            <a:ext cx="807724" cy="1157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 rot="20431428">
            <a:off x="1428728" y="5429264"/>
            <a:ext cx="714380" cy="1014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 rot="20801746">
            <a:off x="3428992" y="1428736"/>
            <a:ext cx="862969" cy="1111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358082" y="4286256"/>
            <a:ext cx="791531" cy="968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43240" y="5357826"/>
            <a:ext cx="1000132" cy="1059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 rot="1325427">
            <a:off x="5166236" y="1765776"/>
            <a:ext cx="857256" cy="1048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84754" y="1527697"/>
            <a:ext cx="811534" cy="1121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 rot="1876924">
            <a:off x="1379322" y="3595217"/>
            <a:ext cx="932871" cy="126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/>
          <p:cNvPicPr/>
          <p:nvPr/>
        </p:nvPicPr>
        <p:blipFill>
          <a:blip r:embed="rId9"/>
          <a:srcRect/>
          <a:stretch>
            <a:fillRect/>
          </a:stretch>
        </p:blipFill>
        <p:spPr bwMode="auto">
          <a:xfrm rot="816354">
            <a:off x="7270604" y="2721906"/>
            <a:ext cx="809468" cy="1174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/>
          <p:cNvPicPr/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000628" y="5786454"/>
            <a:ext cx="532765" cy="763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 descr="Ð ÐµÐ·ÑÐ»ÑÑÐ°Ñ Ð¿Ð¾ÑÑÐºÑ Ð·Ð¾Ð±ÑÐ°Ð¶ÐµÐ½Ñ Ð·Ð° Ð·Ð°Ð¿Ð¸ÑÐ¾Ð¼ &quot;ÑÐ¾Ð½ Ð´Ð»Ñ Ð¿ÑÐµÐ·ÐµÐ½ÑÐ°ÑÐ¸Ð¸ Ð²Ð¾Ð´Ð°&quot;"/>
          <p:cNvPicPr>
            <a:picLocks noChangeAspect="1" noChangeArrowheads="1"/>
          </p:cNvPicPr>
          <p:nvPr/>
        </p:nvPicPr>
        <p:blipFill>
          <a:blip r:embed="rId2"/>
          <a:srcRect r="-198" b="3043"/>
          <a:stretch>
            <a:fillRect/>
          </a:stretch>
        </p:blipFill>
        <p:spPr bwMode="auto">
          <a:xfrm>
            <a:off x="0" y="214290"/>
            <a:ext cx="9123914" cy="6643710"/>
          </a:xfrm>
          <a:prstGeom prst="rect">
            <a:avLst/>
          </a:prstGeom>
          <a:noFill/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571480"/>
            <a:ext cx="4479047" cy="954107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uk-UA" sz="2800" b="1" dirty="0" smtClean="0"/>
              <a:t>  Вода </a:t>
            </a:r>
            <a:r>
              <a:rPr lang="uk-UA" sz="2800" b="1" dirty="0"/>
              <a:t>– це основа життя. </a:t>
            </a:r>
            <a:endParaRPr lang="uk-UA" sz="2800" dirty="0"/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7650" name="Picture 2" descr="ÐÐ¾Ð²âÑÐ·Ð°Ð½Ðµ Ð·Ð¾Ð±ÑÐ°Ð¶ÐµÐ½Ð½Ñ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1857364"/>
            <a:ext cx="5857916" cy="40948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 descr="Ð ÐµÐ·ÑÐ»ÑÑÐ°Ñ Ð¿Ð¾ÑÑÐºÑ Ð·Ð¾Ð±ÑÐ°Ð¶ÐµÐ½Ñ Ð·Ð° Ð·Ð°Ð¿Ð¸ÑÐ¾Ð¼ &quot;ÑÐ¾Ð½ Ð´Ð»Ñ Ð¿ÑÐµÐ·ÐµÐ½ÑÐ°ÑÐ¸Ð¸ Ð²Ð¾Ð´Ð°&quot;"/>
          <p:cNvPicPr>
            <a:picLocks noChangeAspect="1" noChangeArrowheads="1"/>
          </p:cNvPicPr>
          <p:nvPr/>
        </p:nvPicPr>
        <p:blipFill>
          <a:blip r:embed="rId2"/>
          <a:srcRect r="-198" b="3043"/>
          <a:stretch>
            <a:fillRect/>
          </a:stretch>
        </p:blipFill>
        <p:spPr bwMode="auto">
          <a:xfrm>
            <a:off x="0" y="214290"/>
            <a:ext cx="9123914" cy="664371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428596" y="3143248"/>
            <a:ext cx="4357718" cy="304698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3200" dirty="0"/>
              <a:t>Краплинки водички </a:t>
            </a:r>
          </a:p>
          <a:p>
            <a:r>
              <a:rPr lang="uk-UA" sz="3200" dirty="0"/>
              <a:t>Маленькі сестрички </a:t>
            </a:r>
          </a:p>
          <a:p>
            <a:r>
              <a:rPr lang="uk-UA" sz="3200" dirty="0"/>
              <a:t>Світом гуляють, </a:t>
            </a:r>
          </a:p>
          <a:p>
            <a:r>
              <a:rPr lang="uk-UA" sz="3200" dirty="0"/>
              <a:t>Усіх напувають,</a:t>
            </a:r>
          </a:p>
          <a:p>
            <a:r>
              <a:rPr lang="uk-UA" sz="3200" dirty="0"/>
              <a:t> А де живуть не знають. </a:t>
            </a:r>
          </a:p>
          <a:p>
            <a:endParaRPr lang="uk-UA" sz="3200" dirty="0"/>
          </a:p>
        </p:txBody>
      </p:sp>
      <p:pic>
        <p:nvPicPr>
          <p:cNvPr id="12" name="Picture 6" descr="D:\Плужник\УРОК ВОДА\1_1.png"/>
          <p:cNvPicPr>
            <a:picLocks noChangeAspect="1" noChangeArrowheads="1"/>
          </p:cNvPicPr>
          <p:nvPr/>
        </p:nvPicPr>
        <p:blipFill>
          <a:blip r:embed="rId3"/>
          <a:srcRect t="5952" r="7422"/>
          <a:stretch>
            <a:fillRect/>
          </a:stretch>
        </p:blipFill>
        <p:spPr bwMode="auto">
          <a:xfrm>
            <a:off x="3500430" y="1071546"/>
            <a:ext cx="5643570" cy="2257424"/>
          </a:xfrm>
          <a:prstGeom prst="rect">
            <a:avLst/>
          </a:prstGeom>
          <a:noFill/>
        </p:spPr>
      </p:pic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0" y="428604"/>
            <a:ext cx="5817618" cy="954107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uk-UA" sz="2800" b="1" dirty="0" smtClean="0"/>
              <a:t> Дидактична </a:t>
            </a:r>
            <a:r>
              <a:rPr lang="uk-UA" sz="2800" b="1" dirty="0"/>
              <a:t>гра «Де живе вода?»</a:t>
            </a:r>
            <a:endParaRPr lang="uk-UA" sz="2800" dirty="0"/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571480"/>
            <a:ext cx="6904069" cy="954107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uk-UA" sz="2800" b="1" dirty="0" smtClean="0"/>
              <a:t> Розповідь </a:t>
            </a:r>
            <a:r>
              <a:rPr lang="uk-UA" sz="2800" b="1" dirty="0"/>
              <a:t>вчителя з елементами бесіди.</a:t>
            </a:r>
            <a:endParaRPr lang="uk-UA" sz="2800" dirty="0"/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5604" name="Picture 4" descr="ÐÐ¾Ð²âÑÐ·Ð°Ð½Ðµ Ð·Ð¾Ð±ÑÐ°Ð¶ÐµÐ½Ð½Ñ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785926"/>
            <a:ext cx="6591859" cy="48893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 descr="Ð ÐµÐ·ÑÐ»ÑÑÐ°Ñ Ð¿Ð¾ÑÑÐºÑ Ð·Ð¾Ð±ÑÐ°Ð¶ÐµÐ½Ñ Ð·Ð° Ð·Ð°Ð¿Ð¸ÑÐ¾Ð¼ &quot;ÑÐ¾Ð½ Ð´Ð»Ñ Ð¿ÑÐµÐ·ÐµÐ½ÑÐ°ÑÐ¸Ð¸ Ð²Ð¾Ð´Ð°&quot;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 r="-198" b="3043"/>
          <a:stretch>
            <a:fillRect/>
          </a:stretch>
        </p:blipFill>
        <p:spPr bwMode="auto">
          <a:xfrm>
            <a:off x="0" y="214290"/>
            <a:ext cx="9123914" cy="664371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214546" y="1285860"/>
            <a:ext cx="4643470" cy="452431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dirty="0" err="1"/>
              <a:t>Щось</a:t>
            </a:r>
            <a:r>
              <a:rPr lang="ru-RU" sz="3200" dirty="0"/>
              <a:t> не </a:t>
            </a:r>
            <a:r>
              <a:rPr lang="ru-RU" sz="3200" dirty="0" err="1"/>
              <a:t>хочеться</a:t>
            </a:r>
            <a:r>
              <a:rPr lang="ru-RU" sz="3200" dirty="0"/>
              <a:t> </a:t>
            </a:r>
            <a:r>
              <a:rPr lang="ru-RU" sz="3200" dirty="0" err="1"/>
              <a:t>сидіти</a:t>
            </a:r>
            <a:r>
              <a:rPr lang="ru-RU" sz="3200" dirty="0"/>
              <a:t>,</a:t>
            </a:r>
          </a:p>
          <a:p>
            <a:r>
              <a:rPr lang="ru-RU" sz="3200" dirty="0"/>
              <a:t>Треба </a:t>
            </a:r>
            <a:r>
              <a:rPr lang="ru-RU" sz="3200" dirty="0" err="1"/>
              <a:t>трохи</a:t>
            </a:r>
            <a:r>
              <a:rPr lang="ru-RU" sz="3200" dirty="0"/>
              <a:t> </a:t>
            </a:r>
            <a:r>
              <a:rPr lang="ru-RU" sz="3200" dirty="0" err="1"/>
              <a:t>відпочити</a:t>
            </a:r>
            <a:r>
              <a:rPr lang="ru-RU" sz="3200" dirty="0"/>
              <a:t>.</a:t>
            </a:r>
          </a:p>
          <a:p>
            <a:r>
              <a:rPr lang="ru-RU" sz="3200" dirty="0"/>
              <a:t>Руки </a:t>
            </a:r>
            <a:r>
              <a:rPr lang="ru-RU" sz="3200" dirty="0" err="1"/>
              <a:t>вгору</a:t>
            </a:r>
            <a:r>
              <a:rPr lang="ru-RU" sz="3200" dirty="0"/>
              <a:t>, </a:t>
            </a:r>
            <a:r>
              <a:rPr lang="ru-RU" sz="3200" dirty="0" err="1"/>
              <a:t>руки</a:t>
            </a:r>
            <a:r>
              <a:rPr lang="ru-RU" sz="3200" dirty="0"/>
              <a:t> вниз,</a:t>
            </a:r>
          </a:p>
          <a:p>
            <a:r>
              <a:rPr lang="ru-RU" sz="3200" dirty="0"/>
              <a:t>Руки в боки, руки так,</a:t>
            </a:r>
          </a:p>
          <a:p>
            <a:r>
              <a:rPr lang="ru-RU" sz="3200" dirty="0"/>
              <a:t>Руки </a:t>
            </a:r>
            <a:r>
              <a:rPr lang="ru-RU" sz="3200" dirty="0" err="1"/>
              <a:t>вгору</a:t>
            </a:r>
            <a:r>
              <a:rPr lang="ru-RU" sz="3200" dirty="0"/>
              <a:t>, як </a:t>
            </a:r>
            <a:r>
              <a:rPr lang="ru-RU" sz="3200" dirty="0" err="1"/>
              <a:t>вітряк</a:t>
            </a:r>
            <a:r>
              <a:rPr lang="ru-RU" sz="3200" dirty="0"/>
              <a:t>.</a:t>
            </a:r>
          </a:p>
          <a:p>
            <a:r>
              <a:rPr lang="ru-RU" sz="3200" dirty="0" err="1"/>
              <a:t>Вище</a:t>
            </a:r>
            <a:r>
              <a:rPr lang="ru-RU" sz="3200" dirty="0"/>
              <a:t> руки </a:t>
            </a:r>
            <a:r>
              <a:rPr lang="ru-RU" sz="3200" dirty="0" err="1"/>
              <a:t>підніміть</a:t>
            </a:r>
            <a:endParaRPr lang="ru-RU" sz="3200" dirty="0"/>
          </a:p>
          <a:p>
            <a:r>
              <a:rPr lang="ru-RU" sz="3200" dirty="0"/>
              <a:t>І </a:t>
            </a:r>
            <a:r>
              <a:rPr lang="ru-RU" sz="3200" dirty="0" err="1"/>
              <a:t>спокійно</a:t>
            </a:r>
            <a:r>
              <a:rPr lang="ru-RU" sz="3200" dirty="0"/>
              <a:t> </a:t>
            </a:r>
            <a:r>
              <a:rPr lang="ru-RU" sz="3200" dirty="0" err="1"/>
              <a:t>опустіть</a:t>
            </a:r>
            <a:r>
              <a:rPr lang="ru-RU" sz="3200" dirty="0"/>
              <a:t>.</a:t>
            </a:r>
          </a:p>
          <a:p>
            <a:r>
              <a:rPr lang="ru-RU" sz="3200" dirty="0" err="1"/>
              <a:t>Плесніть</a:t>
            </a:r>
            <a:r>
              <a:rPr lang="ru-RU" sz="3200" dirty="0"/>
              <a:t>, </a:t>
            </a:r>
            <a:r>
              <a:rPr lang="ru-RU" sz="3200" dirty="0" err="1"/>
              <a:t>діти</a:t>
            </a:r>
            <a:r>
              <a:rPr lang="ru-RU" sz="3200" dirty="0"/>
              <a:t>, </a:t>
            </a:r>
            <a:r>
              <a:rPr lang="ru-RU" sz="3200" dirty="0" err="1"/>
              <a:t>кілька</a:t>
            </a:r>
            <a:r>
              <a:rPr lang="ru-RU" sz="3200" dirty="0"/>
              <a:t> раз.</a:t>
            </a:r>
          </a:p>
          <a:p>
            <a:r>
              <a:rPr lang="ru-RU" sz="3200" dirty="0"/>
              <a:t>За роботу, все </a:t>
            </a:r>
            <a:r>
              <a:rPr lang="ru-RU" sz="3200" dirty="0" err="1"/>
              <a:t>гаразд</a:t>
            </a:r>
            <a:r>
              <a:rPr lang="ru-RU" sz="3200" dirty="0"/>
              <a:t>!</a:t>
            </a: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571480"/>
            <a:ext cx="3602205" cy="523220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uk-UA" sz="2800" b="1" i="1" dirty="0" smtClean="0"/>
              <a:t> </a:t>
            </a:r>
            <a:r>
              <a:rPr lang="uk-UA" sz="2800" b="1" i="1" dirty="0" err="1" smtClean="0"/>
              <a:t>Фізкультхвилинка</a:t>
            </a:r>
            <a:r>
              <a:rPr lang="uk-UA" sz="2800" b="1" i="1" dirty="0"/>
              <a:t>.</a:t>
            </a:r>
            <a:endParaRPr lang="uk-UA" sz="2800" dirty="0"/>
          </a:p>
        </p:txBody>
      </p:sp>
      <p:pic>
        <p:nvPicPr>
          <p:cNvPr id="24582" name="Picture 6" descr="Ð ÐµÐ·ÑÐ»ÑÑÐ°Ñ Ð¿Ð¾ÑÑÐºÑ Ð·Ð¾Ð±ÑÐ°Ð¶ÐµÐ½Ñ Ð·Ð° Ð·Ð°Ð¿Ð¸ÑÐ¾Ð¼ &quot;ÐºÐ°Ð¿ÐµÐ»ÑÐºÐ¸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357694"/>
            <a:ext cx="2105025" cy="2171701"/>
          </a:xfrm>
          <a:prstGeom prst="rect">
            <a:avLst/>
          </a:prstGeom>
          <a:noFill/>
        </p:spPr>
      </p:pic>
      <p:pic>
        <p:nvPicPr>
          <p:cNvPr id="24583" name="Picture 7" descr="D:\Плужник\УРОК ВОДА\a_911a0f1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00892" y="785794"/>
            <a:ext cx="1905000" cy="2181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307</Words>
  <Application>Microsoft Office PowerPoint</Application>
  <PresentationFormat>Экран (4:3)</PresentationFormat>
  <Paragraphs>65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Сергей</dc:creator>
  <cp:lastModifiedBy>Сергей</cp:lastModifiedBy>
  <cp:revision>18</cp:revision>
  <dcterms:created xsi:type="dcterms:W3CDTF">2018-11-20T18:30:25Z</dcterms:created>
  <dcterms:modified xsi:type="dcterms:W3CDTF">2018-11-20T21:24:20Z</dcterms:modified>
</cp:coreProperties>
</file>