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1152127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</a:rPr>
              <a:t>Звуки ми …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628800"/>
            <a:ext cx="7848872" cy="432048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" name="Рисунок 5" descr="ро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1772816"/>
            <a:ext cx="3816424" cy="3240360"/>
          </a:xfrm>
          <a:prstGeom prst="rect">
            <a:avLst/>
          </a:prstGeom>
        </p:spPr>
      </p:pic>
      <p:pic>
        <p:nvPicPr>
          <p:cNvPr id="9" name="Рисунок 8" descr="ухо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1628800"/>
            <a:ext cx="3672408" cy="338437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</a:rPr>
              <a:t>Букви ми…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мальчик пишет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916832"/>
            <a:ext cx="3816424" cy="4320480"/>
          </a:xfrm>
        </p:spPr>
      </p:pic>
      <p:pic>
        <p:nvPicPr>
          <p:cNvPr id="5" name="Рисунок 4" descr="читает книгу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988840"/>
            <a:ext cx="3888432" cy="374441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00B050"/>
                </a:solidFill>
              </a:rPr>
              <a:t>Українська абетка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4" name="Содержимое 3" descr="абетк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196752"/>
            <a:ext cx="7920880" cy="496855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</a:rPr>
              <a:t>Загадка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 algn="ctr">
              <a:buNone/>
            </a:pPr>
            <a:r>
              <a:rPr lang="uk-UA" sz="3600" b="1" i="1" dirty="0" smtClean="0"/>
              <a:t>Давно вже визнали всі люди</a:t>
            </a:r>
          </a:p>
          <a:p>
            <a:pPr marL="514350" indent="-514350" algn="ctr">
              <a:buNone/>
            </a:pPr>
            <a:r>
              <a:rPr lang="uk-UA" sz="3600" b="1" i="1" dirty="0" smtClean="0"/>
              <a:t>ЇЇ главою всіх наук.</a:t>
            </a:r>
          </a:p>
          <a:p>
            <a:pPr marL="514350" indent="-514350" algn="ctr">
              <a:buNone/>
            </a:pPr>
            <a:r>
              <a:rPr lang="uk-UA" sz="3600" b="1" i="1" dirty="0" smtClean="0"/>
              <a:t>Вона потрібна всім і всюди – </a:t>
            </a:r>
          </a:p>
          <a:p>
            <a:pPr marL="514350" indent="-514350" algn="ctr">
              <a:buNone/>
            </a:pPr>
            <a:r>
              <a:rPr lang="uk-UA" sz="3600" b="1" i="1" dirty="0" smtClean="0"/>
              <a:t>Без неї ми , немов без рук</a:t>
            </a:r>
            <a:r>
              <a:rPr lang="uk-UA" sz="3600" i="1" dirty="0" smtClean="0"/>
              <a:t>…</a:t>
            </a:r>
          </a:p>
        </p:txBody>
      </p:sp>
      <p:pic>
        <p:nvPicPr>
          <p:cNvPr id="4" name="Рисунок 3" descr="циф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2160" y="4293096"/>
            <a:ext cx="2664296" cy="194421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3600" b="1" dirty="0" smtClean="0">
                <a:solidFill>
                  <a:srgbClr val="FF0000"/>
                </a:solidFill>
              </a:rPr>
              <a:t>Наголос </a:t>
            </a:r>
            <a:r>
              <a:rPr lang="uk-UA" sz="3600" b="1" dirty="0" smtClean="0"/>
              <a:t>– виділення складу у слові посиленням голосу</a:t>
            </a:r>
            <a:endParaRPr lang="ru-RU" sz="3600" b="1" dirty="0"/>
          </a:p>
        </p:txBody>
      </p:sp>
      <p:pic>
        <p:nvPicPr>
          <p:cNvPr id="4" name="Содержимое 3" descr="image0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707904" y="3212976"/>
            <a:ext cx="2160240" cy="1475447"/>
          </a:xfrm>
        </p:spPr>
      </p:pic>
      <p:pic>
        <p:nvPicPr>
          <p:cNvPr id="5" name="Рисунок 4" descr="image0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2132856"/>
            <a:ext cx="1836420" cy="1368152"/>
          </a:xfrm>
          <a:prstGeom prst="rect">
            <a:avLst/>
          </a:prstGeom>
        </p:spPr>
      </p:pic>
      <p:pic>
        <p:nvPicPr>
          <p:cNvPr id="6" name="Рисунок 5" descr="image0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44208" y="2348880"/>
            <a:ext cx="1773932" cy="1152128"/>
          </a:xfrm>
          <a:prstGeom prst="rect">
            <a:avLst/>
          </a:prstGeom>
        </p:spPr>
      </p:pic>
      <p:pic>
        <p:nvPicPr>
          <p:cNvPr id="7" name="Рисунок 6" descr="image03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59632" y="4437112"/>
            <a:ext cx="1728192" cy="1311776"/>
          </a:xfrm>
          <a:prstGeom prst="rect">
            <a:avLst/>
          </a:prstGeom>
        </p:spPr>
      </p:pic>
      <p:pic>
        <p:nvPicPr>
          <p:cNvPr id="8" name="Рисунок 7" descr="image03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72200" y="4653136"/>
            <a:ext cx="1656184" cy="109232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</a:rPr>
              <a:t>Склад</a:t>
            </a:r>
            <a:r>
              <a:rPr lang="uk-UA" sz="3200" b="1" dirty="0" smtClean="0"/>
              <a:t> – це частина слова,яка вимовляється одним поштовхом видихуваного повітря</a:t>
            </a:r>
            <a:endParaRPr lang="ru-RU" sz="3200" b="1" dirty="0"/>
          </a:p>
        </p:txBody>
      </p:sp>
      <p:pic>
        <p:nvPicPr>
          <p:cNvPr id="4" name="Содержимое 3" descr="си- ни ця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988840"/>
            <a:ext cx="4307208" cy="3589859"/>
          </a:xfrm>
        </p:spPr>
      </p:pic>
      <p:pic>
        <p:nvPicPr>
          <p:cNvPr id="6" name="Рисунок 5" descr="па-пуг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3140968"/>
            <a:ext cx="3744416" cy="295768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600" b="1" dirty="0" smtClean="0">
                <a:solidFill>
                  <a:srgbClr val="C00000"/>
                </a:solidFill>
              </a:rPr>
              <a:t>Пальчикова гімнастика</a:t>
            </a:r>
            <a:endParaRPr lang="ru-RU" sz="3600" b="1" dirty="0">
              <a:solidFill>
                <a:srgbClr val="C00000"/>
              </a:solidFill>
            </a:endParaRPr>
          </a:p>
        </p:txBody>
      </p:sp>
      <p:pic>
        <p:nvPicPr>
          <p:cNvPr id="4" name="Содержимое 3" descr="пальчик.г.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9" y="1412777"/>
            <a:ext cx="5003824" cy="4645918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600" b="1" dirty="0" smtClean="0">
                <a:solidFill>
                  <a:srgbClr val="C00000"/>
                </a:solidFill>
              </a:rPr>
              <a:t>Робота за підручником</a:t>
            </a:r>
            <a:endParaRPr lang="ru-RU" sz="3600" b="1" dirty="0">
              <a:solidFill>
                <a:srgbClr val="C00000"/>
              </a:solidFill>
            </a:endParaRPr>
          </a:p>
        </p:txBody>
      </p:sp>
      <p:pic>
        <p:nvPicPr>
          <p:cNvPr id="4" name="Содержимое 3" descr="учебник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3" y="1916832"/>
            <a:ext cx="6192689" cy="4209331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000" b="1" dirty="0" smtClean="0">
                <a:solidFill>
                  <a:srgbClr val="FF0000"/>
                </a:solidFill>
              </a:rPr>
              <a:t>Частини задачі: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5400" b="1" dirty="0" smtClean="0">
                <a:solidFill>
                  <a:srgbClr val="0070C0"/>
                </a:solidFill>
              </a:rPr>
              <a:t>Умова</a:t>
            </a:r>
          </a:p>
          <a:p>
            <a:r>
              <a:rPr lang="uk-UA" sz="5400" b="1" dirty="0" smtClean="0">
                <a:solidFill>
                  <a:srgbClr val="0070C0"/>
                </a:solidFill>
              </a:rPr>
              <a:t>Запитання</a:t>
            </a:r>
          </a:p>
          <a:p>
            <a:r>
              <a:rPr lang="uk-UA" sz="5400" b="1" dirty="0" err="1" smtClean="0">
                <a:solidFill>
                  <a:srgbClr val="0070C0"/>
                </a:solidFill>
              </a:rPr>
              <a:t>Розв</a:t>
            </a:r>
            <a:r>
              <a:rPr lang="en-US" sz="5400" b="1" dirty="0" smtClean="0">
                <a:solidFill>
                  <a:srgbClr val="0070C0"/>
                </a:solidFill>
              </a:rPr>
              <a:t>’</a:t>
            </a:r>
            <a:r>
              <a:rPr lang="uk-UA" sz="5400" b="1" dirty="0" smtClean="0">
                <a:solidFill>
                  <a:srgbClr val="0070C0"/>
                </a:solidFill>
              </a:rPr>
              <a:t> </a:t>
            </a:r>
            <a:r>
              <a:rPr lang="uk-UA" sz="5400" b="1" dirty="0" err="1" smtClean="0">
                <a:solidFill>
                  <a:srgbClr val="0070C0"/>
                </a:solidFill>
              </a:rPr>
              <a:t>язання</a:t>
            </a:r>
            <a:r>
              <a:rPr lang="uk-UA" sz="5400" b="1" dirty="0" smtClean="0">
                <a:solidFill>
                  <a:srgbClr val="0070C0"/>
                </a:solidFill>
              </a:rPr>
              <a:t> </a:t>
            </a:r>
          </a:p>
          <a:p>
            <a:r>
              <a:rPr lang="uk-UA" sz="5400" b="1" dirty="0" smtClean="0">
                <a:solidFill>
                  <a:srgbClr val="0070C0"/>
                </a:solidFill>
              </a:rPr>
              <a:t>Відповідь</a:t>
            </a:r>
          </a:p>
          <a:p>
            <a:endParaRPr lang="ru-RU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Греки і чебуреки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4" name="Содержимое 3" descr="грек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196752"/>
            <a:ext cx="4202134" cy="3033539"/>
          </a:xfrm>
        </p:spPr>
      </p:pic>
      <p:pic>
        <p:nvPicPr>
          <p:cNvPr id="5" name="Рисунок 4" descr="чебуреки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3429000"/>
            <a:ext cx="4752528" cy="295232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chemeClr val="accent6"/>
                </a:solidFill>
              </a:rPr>
              <a:t>Вироби з тіста</a:t>
            </a:r>
            <a:endParaRPr lang="ru-RU" b="1" dirty="0">
              <a:solidFill>
                <a:schemeClr val="accent6"/>
              </a:solidFill>
            </a:endParaRPr>
          </a:p>
        </p:txBody>
      </p:sp>
      <p:pic>
        <p:nvPicPr>
          <p:cNvPr id="4" name="Содержимое 3" descr="хлебобул.изд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2204864"/>
            <a:ext cx="4402585" cy="3417243"/>
          </a:xfrm>
        </p:spPr>
      </p:pic>
      <p:pic>
        <p:nvPicPr>
          <p:cNvPr id="5" name="Рисунок 4" descr="тесто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0" y="1206500"/>
            <a:ext cx="7620000" cy="4445000"/>
          </a:xfrm>
          <a:prstGeom prst="rect">
            <a:avLst/>
          </a:prstGeom>
        </p:spPr>
      </p:pic>
      <p:pic>
        <p:nvPicPr>
          <p:cNvPr id="6" name="Рисунок 5" descr="тесто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1196752"/>
            <a:ext cx="7620000" cy="4445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chemeClr val="accent6"/>
                </a:solidFill>
              </a:rPr>
              <a:t>Вироби з тіста</a:t>
            </a:r>
            <a:endParaRPr lang="ru-RU" b="1" dirty="0">
              <a:solidFill>
                <a:schemeClr val="accent6"/>
              </a:solidFill>
            </a:endParaRPr>
          </a:p>
        </p:txBody>
      </p:sp>
      <p:pic>
        <p:nvPicPr>
          <p:cNvPr id="4" name="Содержимое 3" descr="вареник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412776"/>
            <a:ext cx="3384376" cy="3096345"/>
          </a:xfrm>
        </p:spPr>
      </p:pic>
      <p:pic>
        <p:nvPicPr>
          <p:cNvPr id="5" name="Рисунок 4" descr="хлебобул.изд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3573016"/>
            <a:ext cx="4464496" cy="280831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err="1" smtClean="0">
                <a:solidFill>
                  <a:srgbClr val="C00000"/>
                </a:solidFill>
              </a:rPr>
              <a:t>Фізкультхвилинка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4" name="Содержимое 3" descr="фізкультхв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62000" y="1815306"/>
            <a:ext cx="7620000" cy="409575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Каліграфічна хвилинка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4" name="Содержимое 3" descr="рука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31740" y="2060848"/>
            <a:ext cx="4608512" cy="3456384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b="1" dirty="0" err="1" smtClean="0">
                <a:solidFill>
                  <a:srgbClr val="FF0000"/>
                </a:solidFill>
              </a:rPr>
              <a:t>Сенкан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uk-UA" dirty="0" smtClean="0"/>
              <a:t>Іменник</a:t>
            </a:r>
          </a:p>
          <a:p>
            <a:pPr marL="514350" indent="-514350">
              <a:buFont typeface="+mj-lt"/>
              <a:buAutoNum type="arabicPeriod"/>
            </a:pPr>
            <a:r>
              <a:rPr lang="uk-UA" dirty="0" smtClean="0"/>
              <a:t>Два прикметники</a:t>
            </a:r>
          </a:p>
          <a:p>
            <a:pPr marL="514350" indent="-514350">
              <a:buFont typeface="+mj-lt"/>
              <a:buAutoNum type="arabicPeriod"/>
            </a:pPr>
            <a:r>
              <a:rPr lang="uk-UA" dirty="0" smtClean="0"/>
              <a:t>Три дієслова</a:t>
            </a:r>
          </a:p>
          <a:p>
            <a:pPr marL="514350" indent="-514350">
              <a:buFont typeface="+mj-lt"/>
              <a:buAutoNum type="arabicPeriod"/>
            </a:pPr>
            <a:r>
              <a:rPr lang="uk-UA" dirty="0" smtClean="0"/>
              <a:t>Речення з чотирьох слів</a:t>
            </a:r>
          </a:p>
          <a:p>
            <a:pPr marL="514350" indent="-514350">
              <a:buFont typeface="+mj-lt"/>
              <a:buAutoNum type="arabicPeriod"/>
            </a:pPr>
            <a:r>
              <a:rPr lang="uk-UA" dirty="0" smtClean="0"/>
              <a:t>Синонім до іменника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uk-UA" dirty="0" smtClean="0"/>
              <a:t>Задача</a:t>
            </a:r>
          </a:p>
          <a:p>
            <a:pPr marL="514350" indent="-514350">
              <a:buFont typeface="+mj-lt"/>
              <a:buAutoNum type="arabicPeriod"/>
            </a:pPr>
            <a:r>
              <a:rPr lang="uk-UA" dirty="0" smtClean="0"/>
              <a:t>Проста, складена</a:t>
            </a:r>
          </a:p>
          <a:p>
            <a:pPr marL="514350" indent="-514350">
              <a:buFont typeface="+mj-lt"/>
              <a:buAutoNum type="arabicPeriod"/>
            </a:pPr>
            <a:r>
              <a:rPr lang="uk-UA" dirty="0" smtClean="0"/>
              <a:t>Прочитати, записати, </a:t>
            </a:r>
            <a:r>
              <a:rPr lang="uk-UA" dirty="0" err="1" smtClean="0"/>
              <a:t>розв</a:t>
            </a:r>
            <a:r>
              <a:rPr lang="en-US" dirty="0" smtClean="0"/>
              <a:t>’</a:t>
            </a:r>
            <a:r>
              <a:rPr lang="uk-UA" dirty="0" err="1" smtClean="0"/>
              <a:t>язати</a:t>
            </a:r>
            <a:endParaRPr lang="uk-UA" dirty="0" smtClean="0"/>
          </a:p>
          <a:p>
            <a:pPr marL="514350" indent="-514350">
              <a:buFont typeface="+mj-lt"/>
              <a:buAutoNum type="arabicPeriod"/>
            </a:pPr>
            <a:r>
              <a:rPr lang="uk-UA" dirty="0" smtClean="0"/>
              <a:t>Задача розвиває моє мислення</a:t>
            </a:r>
          </a:p>
          <a:p>
            <a:pPr marL="514350" indent="-514350">
              <a:buFont typeface="+mj-lt"/>
              <a:buAutoNum type="arabicPeriod"/>
            </a:pPr>
            <a:r>
              <a:rPr lang="uk-UA" dirty="0" smtClean="0"/>
              <a:t>Загадка</a:t>
            </a:r>
          </a:p>
          <a:p>
            <a:pPr marL="514350" indent="-514350">
              <a:buFont typeface="+mj-lt"/>
              <a:buAutoNum type="arabicPeriod"/>
            </a:pPr>
            <a:endParaRPr lang="uk-UA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106</Words>
  <Application>Microsoft Office PowerPoint</Application>
  <PresentationFormat>Экран (4:3)</PresentationFormat>
  <Paragraphs>33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Звуки ми …</vt:lpstr>
      <vt:lpstr>Букви ми…</vt:lpstr>
      <vt:lpstr>Українська абетка</vt:lpstr>
      <vt:lpstr>Загадка</vt:lpstr>
      <vt:lpstr>Наголос – виділення складу у слові посиленням голосу</vt:lpstr>
      <vt:lpstr>Склад – це частина слова,яка вимовляється одним поштовхом видихуваного повітря</vt:lpstr>
      <vt:lpstr>Пальчикова гімнастика</vt:lpstr>
      <vt:lpstr>Робота за підручником</vt:lpstr>
      <vt:lpstr>Частини задачі:</vt:lpstr>
      <vt:lpstr>Греки і чебуреки</vt:lpstr>
      <vt:lpstr>Вироби з тіста</vt:lpstr>
      <vt:lpstr>Вироби з тіста</vt:lpstr>
      <vt:lpstr>Фізкультхвилинка</vt:lpstr>
      <vt:lpstr>Каліграфічна хвилинка</vt:lpstr>
      <vt:lpstr>Сенкан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Звуки ми …</dc:title>
  <dc:creator>Alban Berg</dc:creator>
  <cp:lastModifiedBy>Alban Berg</cp:lastModifiedBy>
  <cp:revision>41</cp:revision>
  <dcterms:created xsi:type="dcterms:W3CDTF">2018-08-23T16:31:15Z</dcterms:created>
  <dcterms:modified xsi:type="dcterms:W3CDTF">2019-01-04T16:13:11Z</dcterms:modified>
</cp:coreProperties>
</file>