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92" r:id="rId8"/>
    <p:sldId id="293" r:id="rId9"/>
    <p:sldId id="291" r:id="rId10"/>
    <p:sldId id="263" r:id="rId11"/>
    <p:sldId id="296" r:id="rId12"/>
    <p:sldId id="264" r:id="rId13"/>
    <p:sldId id="266" r:id="rId14"/>
    <p:sldId id="267" r:id="rId15"/>
    <p:sldId id="268" r:id="rId16"/>
    <p:sldId id="269" r:id="rId17"/>
    <p:sldId id="271" r:id="rId18"/>
    <p:sldId id="272" r:id="rId19"/>
    <p:sldId id="270" r:id="rId20"/>
    <p:sldId id="277" r:id="rId21"/>
    <p:sldId id="275" r:id="rId22"/>
    <p:sldId id="283" r:id="rId23"/>
    <p:sldId id="274" r:id="rId24"/>
    <p:sldId id="284" r:id="rId25"/>
    <p:sldId id="285" r:id="rId26"/>
    <p:sldId id="289" r:id="rId27"/>
    <p:sldId id="286" r:id="rId28"/>
    <p:sldId id="297" r:id="rId29"/>
    <p:sldId id="278" r:id="rId30"/>
    <p:sldId id="287" r:id="rId31"/>
    <p:sldId id="288" r:id="rId32"/>
    <p:sldId id="280" r:id="rId33"/>
    <p:sldId id="281" r:id="rId34"/>
    <p:sldId id="294" r:id="rId35"/>
    <p:sldId id="295" r:id="rId36"/>
    <p:sldId id="282" r:id="rId37"/>
    <p:sldId id="298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t>01.11.2019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t>01.11.2019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t>01.11.2019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t>01.11.2019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t>01.11.2019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t>01.11.2019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t>01.11.2019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t>01.11.2019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t>01.11.2019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t>01.11.2019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t>01.11.2019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70C0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8C5CAD-927B-4DAA-97C7-94AE60FB3C0B}" type="datetimeFigureOut">
              <a:rPr lang="ru-RU" smtClean="0"/>
              <a:t>01.11.2019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EE90A7-963A-4965-B91F-F37D68380D0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2.wav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7563" y="3429000"/>
            <a:ext cx="7848872" cy="1470025"/>
          </a:xfrm>
        </p:spPr>
        <p:txBody>
          <a:bodyPr>
            <a:normAutofit fontScale="90000"/>
          </a:bodyPr>
          <a:lstStyle/>
          <a:p>
            <a:r>
              <a:rPr lang="uk-UA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Вороний </a:t>
            </a:r>
            <a:r>
              <a:rPr lang="uk-UA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«Євшан-зілля». Роль слова, пісні, історії в житті людини. Краса природи рідного краю.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95736" y="2348880"/>
            <a:ext cx="4414846" cy="838592"/>
          </a:xfrm>
        </p:spPr>
        <p:txBody>
          <a:bodyPr>
            <a:normAutofit/>
          </a:bodyPr>
          <a:lstStyle/>
          <a:p>
            <a:r>
              <a:rPr lang="uk-UA" sz="3600" b="1" dirty="0" smtClean="0"/>
              <a:t>Інтегрований урок</a:t>
            </a:r>
            <a:endParaRPr lang="ru-RU" sz="3600" b="1" dirty="0"/>
          </a:p>
        </p:txBody>
      </p:sp>
      <p:pic>
        <p:nvPicPr>
          <p:cNvPr id="1026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0" y="-142900"/>
            <a:ext cx="7000892" cy="2643183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027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1854600" y="4069164"/>
            <a:ext cx="934236" cy="4643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6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6390882" y="4104882"/>
            <a:ext cx="934236" cy="4572001"/>
          </a:xfrm>
          <a:prstGeom prst="rect">
            <a:avLst/>
          </a:prstGeom>
          <a:noFill/>
          <a:effectLst>
            <a:softEdge rad="3175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836712"/>
            <a:ext cx="6900882" cy="1143000"/>
          </a:xfrm>
        </p:spPr>
        <p:txBody>
          <a:bodyPr/>
          <a:lstStyle/>
          <a:p>
            <a:r>
              <a:rPr lang="uk-UA" dirty="0" smtClean="0"/>
              <a:t>Власне українські слова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857356" y="2204864"/>
            <a:ext cx="6829444" cy="392129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3600" dirty="0"/>
              <a:t>Б</a:t>
            </a:r>
            <a:r>
              <a:rPr lang="uk-UA" sz="3600" dirty="0" smtClean="0"/>
              <a:t>агаття</a:t>
            </a:r>
            <a:r>
              <a:rPr lang="uk-UA" sz="3600" dirty="0"/>
              <a:t>, будинок, вареник, виховання</a:t>
            </a:r>
            <a:r>
              <a:rPr lang="uk-UA" sz="3600" dirty="0" smtClean="0"/>
              <a:t>, гай, гречка, громада, жнива, лелека, мрія, освіта, паляниця, підручник</a:t>
            </a:r>
            <a:r>
              <a:rPr lang="uk-UA" sz="3600" dirty="0"/>
              <a:t>, промова, садиба, смуга, суниці</a:t>
            </a:r>
            <a:r>
              <a:rPr lang="uk-UA" sz="3600" dirty="0" smtClean="0"/>
              <a:t>, цап</a:t>
            </a:r>
            <a:r>
              <a:rPr lang="uk-UA" sz="3600" dirty="0"/>
              <a:t>, чарувати, черевики, чоботи</a:t>
            </a:r>
            <a:endParaRPr lang="ru-RU" sz="3600" b="1" dirty="0"/>
          </a:p>
        </p:txBody>
      </p:sp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299731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836712"/>
            <a:ext cx="6900882" cy="1143000"/>
          </a:xfrm>
        </p:spPr>
        <p:txBody>
          <a:bodyPr>
            <a:noAutofit/>
          </a:bodyPr>
          <a:lstStyle/>
          <a:p>
            <a:r>
              <a:rPr lang="uk-U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Фонетична особливість української мови (чергування </a:t>
            </a:r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[</a:t>
            </a:r>
            <a:r>
              <a:rPr lang="uk-U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]</a:t>
            </a:r>
            <a:r>
              <a:rPr lang="uk-U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[</a:t>
            </a:r>
            <a:r>
              <a:rPr lang="uk-U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]</a:t>
            </a:r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 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[</a:t>
            </a:r>
            <a:r>
              <a:rPr lang="uk-U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]</a:t>
            </a:r>
            <a:r>
              <a:rPr lang="uk-U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 відкритих і закритих складах)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857356" y="2420888"/>
            <a:ext cx="6829444" cy="4032448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uk-UA" sz="3600" dirty="0"/>
              <a:t>Голосний </a:t>
            </a:r>
            <a:r>
              <a:rPr lang="ru-RU" sz="3600" dirty="0"/>
              <a:t>[</a:t>
            </a:r>
            <a:r>
              <a:rPr lang="uk-UA" sz="3600" dirty="0"/>
              <a:t>і</a:t>
            </a:r>
            <a:r>
              <a:rPr lang="ru-RU" sz="3600" dirty="0"/>
              <a:t>] </a:t>
            </a:r>
            <a:r>
              <a:rPr lang="uk-UA" sz="3600" dirty="0"/>
              <a:t>пишемо в закритому складі, а голосні </a:t>
            </a:r>
            <a:r>
              <a:rPr lang="ru-RU" sz="3600" dirty="0"/>
              <a:t>[</a:t>
            </a:r>
            <a:r>
              <a:rPr lang="en-US" sz="3600" dirty="0"/>
              <a:t>o</a:t>
            </a:r>
            <a:r>
              <a:rPr lang="ru-RU" sz="3600" dirty="0"/>
              <a:t>],[</a:t>
            </a:r>
            <a:r>
              <a:rPr lang="en-US" sz="3600" dirty="0"/>
              <a:t>e</a:t>
            </a:r>
            <a:r>
              <a:rPr lang="ru-RU" sz="3600" dirty="0"/>
              <a:t>] </a:t>
            </a:r>
            <a:r>
              <a:rPr lang="uk-UA" sz="3600" dirty="0"/>
              <a:t>пишемо у відкритому складі:</a:t>
            </a:r>
            <a:endParaRPr lang="ru-RU" sz="3600" dirty="0"/>
          </a:p>
          <a:p>
            <a:pPr marL="0" indent="0" algn="just">
              <a:buNone/>
            </a:pPr>
            <a:r>
              <a:rPr lang="uk-UA" sz="3600" dirty="0"/>
              <a:t>Київ – Києва, похід – </a:t>
            </a:r>
            <a:r>
              <a:rPr lang="uk-UA" sz="3600" dirty="0" smtClean="0"/>
              <a:t>походу,</a:t>
            </a:r>
          </a:p>
          <a:p>
            <a:pPr marL="0" indent="0" algn="just">
              <a:buNone/>
            </a:pPr>
            <a:r>
              <a:rPr lang="uk-UA" sz="3600" dirty="0" smtClean="0"/>
              <a:t>воля </a:t>
            </a:r>
            <a:r>
              <a:rPr lang="uk-UA" sz="3600" dirty="0"/>
              <a:t>– вільний, ніч – </a:t>
            </a:r>
            <a:r>
              <a:rPr lang="uk-UA" sz="3600" dirty="0" smtClean="0"/>
              <a:t>ночі,</a:t>
            </a:r>
          </a:p>
          <a:p>
            <a:pPr marL="0" indent="0" algn="just">
              <a:buNone/>
            </a:pPr>
            <a:r>
              <a:rPr lang="uk-UA" sz="3600" dirty="0" smtClean="0"/>
              <a:t>ноги </a:t>
            </a:r>
            <a:r>
              <a:rPr lang="uk-UA" sz="3600" dirty="0"/>
              <a:t>– ніг, голови – </a:t>
            </a:r>
            <a:r>
              <a:rPr lang="uk-UA" sz="3600" dirty="0" smtClean="0"/>
              <a:t>голів,</a:t>
            </a:r>
          </a:p>
          <a:p>
            <a:pPr marL="0" indent="0" algn="just">
              <a:buNone/>
            </a:pPr>
            <a:r>
              <a:rPr lang="uk-UA" sz="3600" dirty="0" smtClean="0"/>
              <a:t>дороги </a:t>
            </a:r>
            <a:r>
              <a:rPr lang="uk-UA" sz="3600" dirty="0"/>
              <a:t>– доріг.</a:t>
            </a:r>
            <a:endParaRPr lang="ru-RU" sz="3600" b="1" dirty="0"/>
          </a:p>
        </p:txBody>
      </p:sp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3782912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836712"/>
            <a:ext cx="6900882" cy="11430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Закон милозвучності української мови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857356" y="2204864"/>
            <a:ext cx="6829444" cy="3921299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uk-UA" b="1" u="sng" dirty="0"/>
              <a:t>Ч</a:t>
            </a:r>
            <a:r>
              <a:rPr lang="uk-UA" b="1" u="sng" dirty="0" smtClean="0"/>
              <a:t>ергування </a:t>
            </a:r>
            <a:r>
              <a:rPr lang="uk-UA" b="1" u="sng" dirty="0"/>
              <a:t>у-в, </a:t>
            </a:r>
            <a:r>
              <a:rPr lang="uk-UA" b="1" u="sng" dirty="0" smtClean="0"/>
              <a:t>і-й</a:t>
            </a:r>
          </a:p>
          <a:p>
            <a:pPr marL="0" indent="0" algn="just">
              <a:buNone/>
            </a:pPr>
            <a:r>
              <a:rPr lang="uk-UA" b="1" u="sng" dirty="0" smtClean="0"/>
              <a:t>У </a:t>
            </a:r>
            <a:r>
              <a:rPr lang="uk-UA" dirty="0" smtClean="0"/>
              <a:t>пишемо</a:t>
            </a:r>
            <a:r>
              <a:rPr lang="uk-UA" dirty="0"/>
              <a:t>:</a:t>
            </a:r>
            <a:endParaRPr lang="ru-RU" dirty="0"/>
          </a:p>
          <a:p>
            <a:pPr lvl="0" algn="just"/>
            <a:r>
              <a:rPr lang="uk-UA" dirty="0"/>
              <a:t>Між приголосними: жив у Києві, світ увесь, шлях у край;</a:t>
            </a:r>
            <a:endParaRPr lang="ru-RU" dirty="0"/>
          </a:p>
          <a:p>
            <a:pPr lvl="0" algn="just"/>
            <a:r>
              <a:rPr lang="uk-UA" dirty="0"/>
              <a:t>Перед приголосними: у край веселий, у землю Руську, у негоду.</a:t>
            </a:r>
            <a:endParaRPr lang="ru-RU" dirty="0"/>
          </a:p>
          <a:p>
            <a:pPr marL="0" indent="0" algn="just">
              <a:buNone/>
            </a:pPr>
            <a:r>
              <a:rPr lang="uk-UA" b="1" u="sng" dirty="0"/>
              <a:t>В </a:t>
            </a:r>
            <a:r>
              <a:rPr lang="uk-UA" dirty="0"/>
              <a:t>пишемо:</a:t>
            </a:r>
            <a:endParaRPr lang="ru-RU" dirty="0"/>
          </a:p>
          <a:p>
            <a:pPr lvl="0" algn="just"/>
            <a:r>
              <a:rPr lang="uk-UA" dirty="0"/>
              <a:t>Після голосного перед приголосним: таїться в нім, віра в ідеали, краще в ріднім краї.</a:t>
            </a:r>
            <a:endParaRPr lang="ru-RU" dirty="0"/>
          </a:p>
          <a:p>
            <a:pPr marL="0" indent="0" algn="just">
              <a:buNone/>
            </a:pPr>
            <a:r>
              <a:rPr lang="uk-UA" b="1" u="sng" dirty="0"/>
              <a:t>І</a:t>
            </a:r>
            <a:r>
              <a:rPr lang="uk-UA" dirty="0"/>
              <a:t> пишемо:</a:t>
            </a:r>
            <a:endParaRPr lang="ru-RU" dirty="0"/>
          </a:p>
          <a:p>
            <a:pPr lvl="0" algn="just"/>
            <a:r>
              <a:rPr lang="uk-UA" dirty="0"/>
              <a:t>Між приголосними: гучних і мальовничих, блиснув і зірвавсь, пишнобарвний і квітчастий.</a:t>
            </a:r>
            <a:endParaRPr lang="ru-RU" dirty="0"/>
          </a:p>
          <a:p>
            <a:pPr marL="0" indent="0" algn="just">
              <a:buNone/>
            </a:pPr>
            <a:r>
              <a:rPr lang="uk-UA" b="1" u="sng" dirty="0"/>
              <a:t>Й </a:t>
            </a:r>
            <a:r>
              <a:rPr lang="uk-UA" dirty="0"/>
              <a:t>пишемо:</a:t>
            </a:r>
            <a:endParaRPr lang="ru-RU" dirty="0"/>
          </a:p>
          <a:p>
            <a:pPr algn="just"/>
            <a:r>
              <a:rPr lang="uk-UA" dirty="0"/>
              <a:t>Між голосними</a:t>
            </a:r>
            <a:r>
              <a:rPr lang="uk-UA" dirty="0" smtClean="0"/>
              <a:t>: у </a:t>
            </a:r>
            <a:r>
              <a:rPr lang="uk-UA" dirty="0"/>
              <a:t>славі й шані </a:t>
            </a:r>
            <a:r>
              <a:rPr lang="uk-UA" dirty="0" smtClean="0"/>
              <a:t>пробувати.</a:t>
            </a:r>
            <a:endParaRPr lang="ru-RU" b="1" dirty="0"/>
          </a:p>
        </p:txBody>
      </p:sp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2497558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836712"/>
            <a:ext cx="6900882" cy="11430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Українські гетьмани та отаман</a:t>
            </a:r>
            <a:endParaRPr lang="ru-RU" dirty="0"/>
          </a:p>
        </p:txBody>
      </p:sp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4098" name="Picture 2" descr="D:\Василько\Документи\Мама\Інтегрований урок\Матеріал\ikon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17" y="2016434"/>
            <a:ext cx="2180460" cy="2924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Василько\Документи\Мама\Інтегрований урок\Матеріал\Bohdan_Khmelnytsky_portrait_by_S._Zemlyukov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212976"/>
            <a:ext cx="2459210" cy="2977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D:\Василько\Документи\Мама\Інтегрований урок\Матеріал\Іван-Сірко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000290"/>
            <a:ext cx="2072973" cy="3189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одзаголовок 2"/>
          <p:cNvSpPr txBox="1">
            <a:spLocks/>
          </p:cNvSpPr>
          <p:nvPr/>
        </p:nvSpPr>
        <p:spPr>
          <a:xfrm>
            <a:off x="1785917" y="5107781"/>
            <a:ext cx="2180460" cy="91350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800" dirty="0" smtClean="0"/>
              <a:t>Петро</a:t>
            </a:r>
          </a:p>
          <a:p>
            <a:pPr marL="0" indent="0" algn="ctr">
              <a:buNone/>
            </a:pPr>
            <a:r>
              <a:rPr lang="uk-UA" sz="1800" dirty="0" smtClean="0"/>
              <a:t>Конашевич-</a:t>
            </a:r>
            <a:r>
              <a:rPr lang="ru-RU" sz="1800" dirty="0" smtClean="0"/>
              <a:t>Сагайдачний</a:t>
            </a:r>
            <a:endParaRPr lang="ru-RU" sz="18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804248" y="5396098"/>
            <a:ext cx="20729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dirty="0" smtClean="0"/>
              <a:t>Іван Сірко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139952" y="6354477"/>
            <a:ext cx="24592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dirty="0" smtClean="0"/>
              <a:t>Богдан Хмельницький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7558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43000">
        <p:checker/>
        <p:sndAc>
          <p:stSnd>
            <p:snd r:embed="rId2" name="Козацький марш - Ой на горі та й женці жнуть.wav"/>
          </p:stSnd>
        </p:sndAc>
      </p:transition>
    </mc:Choice>
    <mc:Fallback xmlns="">
      <p:transition spd="slow" advTm="43000">
        <p:checker/>
        <p:sndAc>
          <p:stSnd>
            <p:snd r:embed="rId7" name="Козацький марш - Ой на горі та й женці жнуть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624875"/>
            <a:ext cx="6900882" cy="1143000"/>
          </a:xfrm>
        </p:spPr>
        <p:txBody>
          <a:bodyPr/>
          <a:lstStyle/>
          <a:p>
            <a:r>
              <a:rPr lang="uk-UA" dirty="0" smtClean="0"/>
              <a:t>Українські гетьмани</a:t>
            </a:r>
            <a:endParaRPr lang="ru-RU" dirty="0"/>
          </a:p>
        </p:txBody>
      </p:sp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5122" name="Picture 2" descr="D:\Василько\Документи\Мама\Інтегрований урок\Матеріал\Doroschenk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18" y="1751316"/>
            <a:ext cx="2066002" cy="311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:\Василько\Документи\Мама\Інтегрований урок\Матеріал\Ivan_Mazepa_(Osyp_Kurylas,_1909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2" y="2492896"/>
            <a:ext cx="2304257" cy="3531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D:\Василько\Документи\Мама\Інтегрований урок\Матеріал\pilip_orlik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751316"/>
            <a:ext cx="2314764" cy="2996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785918" y="5003614"/>
            <a:ext cx="20660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dirty="0" smtClean="0"/>
              <a:t>Петро Дорошенко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588224" y="5003614"/>
            <a:ext cx="23147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dirty="0" smtClean="0"/>
              <a:t>Пилип Орлик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067942" y="6237312"/>
            <a:ext cx="230425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dirty="0" smtClean="0"/>
              <a:t>Іван Мазепа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7558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3000">
        <p:blinds dir="vert"/>
      </p:transition>
    </mc:Choice>
    <mc:Fallback xmlns="">
      <p:transition spd="slow" advTm="43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857356" y="2492896"/>
            <a:ext cx="6829444" cy="3633267"/>
          </a:xfrm>
        </p:spPr>
        <p:txBody>
          <a:bodyPr/>
          <a:lstStyle/>
          <a:p>
            <a:pPr marL="0" indent="0" algn="just">
              <a:buNone/>
            </a:pPr>
            <a:r>
              <a:rPr lang="uk-UA" sz="4000" b="1" dirty="0"/>
              <a:t>Народні колискові пісні</a:t>
            </a:r>
            <a:r>
              <a:rPr lang="uk-UA" sz="4000" dirty="0"/>
              <a:t> </a:t>
            </a:r>
            <a:r>
              <a:rPr lang="uk-UA" dirty="0"/>
              <a:t>– це </a:t>
            </a:r>
            <a:r>
              <a:rPr lang="uk-UA" dirty="0" smtClean="0"/>
              <a:t>пісні, які мати співає над колискою дитини, щоб її приспати.</a:t>
            </a:r>
            <a:endParaRPr lang="ru-RU" b="1" dirty="0"/>
          </a:p>
        </p:txBody>
      </p:sp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2497558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endSnd/>
        </p:sndAc>
      </p:transition>
    </mc:Choice>
    <mc:Fallback xmlns="">
      <p:transition spd="slow">
        <p:sndAc>
          <p:endSnd/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7" name="Picture 2" descr="D:\Василько\Документи\Мама\Інтегрований урок\Матеріал\4_1_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3454" y="1628800"/>
            <a:ext cx="6907663" cy="4592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7558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47000">
        <p14:glitter pattern="hexagon"/>
        <p:sndAc>
          <p:stSnd>
            <p:snd r:embed="rId2" name="Ольга Токар - Колискова (Рученьки, ніженьки).wav"/>
          </p:stSnd>
        </p:sndAc>
      </p:transition>
    </mc:Choice>
    <mc:Fallback xmlns="">
      <p:transition spd="slow" advTm="47000">
        <p:fade/>
        <p:sndAc>
          <p:stSnd>
            <p:snd r:embed="rId5" name="Ольга Токар - Колискова (Рученьки, ніженьки)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2051" name="Picture 3" descr="D:\Василько\Документи\Мама\Інтегрований урок\Матеріал\koliskova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67767"/>
            <a:ext cx="4990993" cy="6065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9762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60000">
        <p14:ripple/>
      </p:transition>
    </mc:Choice>
    <mc:Fallback xmlns="">
      <p:transition spd="slow" advTm="6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3074" name="Picture 2" descr="D:\Василько\Документи\Мама\Інтегрований урок\Матеріал\4_12_450_6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883916"/>
            <a:ext cx="5544616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0163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60000">
        <p14:doors dir="vert"/>
      </p:transition>
    </mc:Choice>
    <mc:Fallback xmlns="">
      <p:transition spd="slow" advTm="6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857356" y="1412776"/>
            <a:ext cx="6829444" cy="4176464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uk-UA" sz="2000" b="1" dirty="0"/>
              <a:t>Євшан-зілля</a:t>
            </a:r>
            <a:r>
              <a:rPr lang="uk-UA" sz="2000" dirty="0"/>
              <a:t> </a:t>
            </a:r>
            <a:r>
              <a:rPr lang="uk-UA" sz="2000" dirty="0" smtClean="0"/>
              <a:t>– степова запашна рослина, різновид полину, багаторічна трав’яна рослина </a:t>
            </a:r>
            <a:r>
              <a:rPr lang="uk-UA" sz="2000" dirty="0"/>
              <a:t>родини </a:t>
            </a:r>
            <a:r>
              <a:rPr lang="uk-UA" sz="2000" dirty="0" smtClean="0"/>
              <a:t>Айстрових. В Україні широко відома під назвою чорнобиль, яка вказує на темний колір стебла; рідше її називають нехворощ або нехвороща.</a:t>
            </a:r>
          </a:p>
          <a:p>
            <a:pPr marL="0" indent="0" algn="just">
              <a:buNone/>
            </a:pPr>
            <a:r>
              <a:rPr lang="uk-UA" sz="2000" dirty="0" smtClean="0"/>
              <a:t>Гілляста рослина заввишки 0,5 – 2 м (рідше до 2,5 м), надземна частина висхідна, конусоподібної форми. Кореневище сланке, коротке, у верхній частині потовщене. Стебло </a:t>
            </a:r>
            <a:r>
              <a:rPr lang="uk-UA" sz="2000" dirty="0" err="1" smtClean="0"/>
              <a:t>улиснене</a:t>
            </a:r>
            <a:r>
              <a:rPr lang="uk-UA" sz="2000" dirty="0" smtClean="0"/>
              <a:t> по всій висоті, гранчасте, знизу голе, вгорі </a:t>
            </a:r>
            <a:r>
              <a:rPr lang="uk-UA" sz="2000" dirty="0" err="1" smtClean="0"/>
              <a:t>короткоповстисте</a:t>
            </a:r>
            <a:r>
              <a:rPr lang="uk-UA" sz="2000" dirty="0" smtClean="0"/>
              <a:t>, здебільшого темно-червоне.</a:t>
            </a:r>
          </a:p>
          <a:p>
            <a:pPr marL="0" indent="0" algn="just">
              <a:buNone/>
            </a:pPr>
            <a:r>
              <a:rPr lang="uk-UA" sz="2000" dirty="0" smtClean="0"/>
              <a:t>Листки двічі- або </a:t>
            </a:r>
            <a:r>
              <a:rPr lang="uk-UA" sz="2000" dirty="0" err="1" smtClean="0"/>
              <a:t>трійчастоперистороздільні</a:t>
            </a:r>
            <a:r>
              <a:rPr lang="uk-UA" sz="2000" dirty="0" smtClean="0"/>
              <a:t> з ланцетними сегментами, зверху голі, зелені, знизу – </a:t>
            </a:r>
            <a:r>
              <a:rPr lang="uk-UA" sz="2000" dirty="0" err="1" smtClean="0"/>
              <a:t>білоповстисті</a:t>
            </a:r>
            <a:r>
              <a:rPr lang="uk-UA" sz="2000" dirty="0" smtClean="0"/>
              <a:t>, сіруваті. Загальна довжина листка 5 – 20 см, окремі сегменти сягають 2,5-9 мм.</a:t>
            </a:r>
          </a:p>
          <a:p>
            <a:pPr marL="0" indent="0" algn="just">
              <a:buNone/>
            </a:pPr>
            <a:endParaRPr lang="uk-UA" sz="2000" dirty="0" smtClean="0"/>
          </a:p>
        </p:txBody>
      </p:sp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2497558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71351" y="836712"/>
            <a:ext cx="6900882" cy="1143000"/>
          </a:xfrm>
        </p:spPr>
        <p:txBody>
          <a:bodyPr/>
          <a:lstStyle/>
          <a:p>
            <a:r>
              <a:rPr lang="uk-UA" dirty="0" smtClean="0"/>
              <a:t>Мета уроку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857356" y="1916832"/>
            <a:ext cx="6829444" cy="4608512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en-US" dirty="0"/>
              <a:t>c</a:t>
            </a:r>
            <a:r>
              <a:rPr lang="uk-UA" dirty="0" smtClean="0"/>
              <a:t>характеризувати </a:t>
            </a:r>
            <a:r>
              <a:rPr lang="uk-UA" dirty="0"/>
              <a:t>образ юнака-половця, визначити тему та основну думку поеми, з</a:t>
            </a:r>
            <a:r>
              <a:rPr lang="ru-RU" dirty="0"/>
              <a:t>’</a:t>
            </a:r>
            <a:r>
              <a:rPr lang="uk-UA" dirty="0"/>
              <a:t>ясувати роль мови, народної пісні, історії в житті людини, значення рослин-символів;</a:t>
            </a:r>
            <a:endParaRPr lang="ru-RU" dirty="0"/>
          </a:p>
          <a:p>
            <a:pPr algn="just"/>
            <a:r>
              <a:rPr lang="uk-UA" dirty="0" smtClean="0"/>
              <a:t>розвивати </a:t>
            </a:r>
            <a:r>
              <a:rPr lang="uk-UA" dirty="0"/>
              <a:t>вміння та навички зв’язного усного мовлення, аналізу тексту твору із залученням матеріалу з предметів: історія, українська мова, музика, природознавство;  формувати активну громадянську позицію;</a:t>
            </a:r>
            <a:endParaRPr lang="ru-RU" dirty="0"/>
          </a:p>
          <a:p>
            <a:pPr algn="just"/>
            <a:r>
              <a:rPr lang="uk-UA" dirty="0" smtClean="0"/>
              <a:t>виховувати </a:t>
            </a:r>
            <a:r>
              <a:rPr lang="uk-UA" dirty="0"/>
              <a:t>патріотизм, любов до української мови та народної пісні, інтерес до історичного минулого нашого народу.</a:t>
            </a:r>
            <a:endParaRPr lang="ru-RU" dirty="0"/>
          </a:p>
        </p:txBody>
      </p:sp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1026" name="Picture 2" descr="D:\Василько\Документи\Мама\Інтегрований урок\Матеріал\Ботаніка\201405102051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155" y="508331"/>
            <a:ext cx="3869107" cy="598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2690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857356" y="1628800"/>
            <a:ext cx="6829444" cy="374441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uk-UA" sz="2400" dirty="0"/>
              <a:t>Квітки трубчасті, зібрані у висхідні кошики, що утворюють довгі </a:t>
            </a:r>
            <a:r>
              <a:rPr lang="uk-UA" sz="2400" dirty="0" err="1" smtClean="0"/>
              <a:t>волотеподібні</a:t>
            </a:r>
            <a:r>
              <a:rPr lang="uk-UA" sz="2400" dirty="0" smtClean="0"/>
              <a:t>  </a:t>
            </a:r>
            <a:r>
              <a:rPr lang="uk-UA" sz="2400" dirty="0"/>
              <a:t>суцвіття червонуватого кольору. Квітне у липні – вересні.</a:t>
            </a:r>
          </a:p>
          <a:p>
            <a:pPr marL="0" indent="0" algn="just">
              <a:buNone/>
            </a:pPr>
            <a:r>
              <a:rPr lang="uk-UA" sz="2400" dirty="0"/>
              <a:t>Розмножується насінням. Росте на луках, біля річок, на засмічених місцях, городах, полях, у садах, пасовищах по всій Україні.</a:t>
            </a:r>
          </a:p>
          <a:p>
            <a:pPr marL="0" indent="0" algn="just">
              <a:buNone/>
            </a:pPr>
            <a:r>
              <a:rPr lang="uk-UA" sz="2400" dirty="0" smtClean="0"/>
              <a:t>Застосовують цю рослину в </a:t>
            </a:r>
            <a:r>
              <a:rPr lang="uk-UA" sz="2400" dirty="0"/>
              <a:t>офіційній та народній </a:t>
            </a:r>
            <a:r>
              <a:rPr lang="uk-UA" sz="2400" dirty="0" smtClean="0"/>
              <a:t>медицині</a:t>
            </a:r>
            <a:r>
              <a:rPr lang="uk-UA" sz="2400" dirty="0"/>
              <a:t>,</a:t>
            </a:r>
            <a:r>
              <a:rPr lang="uk-UA" sz="2400" dirty="0" smtClean="0"/>
              <a:t> </a:t>
            </a:r>
            <a:r>
              <a:rPr lang="uk-UA" sz="2400" dirty="0"/>
              <a:t>використовують при неврозах, гастриті, ураженні глистами</a:t>
            </a:r>
            <a:r>
              <a:rPr lang="uk-UA" sz="2400" dirty="0" smtClean="0"/>
              <a:t>.</a:t>
            </a:r>
            <a:endParaRPr lang="ru-RU" sz="2400" dirty="0"/>
          </a:p>
        </p:txBody>
      </p:sp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1537151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2050" name="Picture 2" descr="D:\Василько\Документи\Мама\Інтегрований урок\Матеріал\Ботаніка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620687"/>
            <a:ext cx="3005371" cy="3975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Василько\Документи\Мама\Інтегрований урок\Матеріал\Ботаніка\1323198085_chernobylnik-fot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4970" y="2364557"/>
            <a:ext cx="3456384" cy="4009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5251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857356" y="1750219"/>
            <a:ext cx="6829444" cy="391103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uk-UA" b="1" dirty="0" smtClean="0"/>
              <a:t>Євшан-зілля у народній поезії</a:t>
            </a:r>
            <a:r>
              <a:rPr lang="uk-UA" dirty="0" smtClean="0"/>
              <a:t> — степовий запашний полин; символ туги за рідною землею; за легендою, переказаною Іпатіївським літописом, зцілює від звиродніння, і якщо навіть хто забуде свою Батьківщину, то, понюхавши його, пригадає.</a:t>
            </a:r>
            <a:endParaRPr lang="uk-UA" dirty="0"/>
          </a:p>
        </p:txBody>
      </p:sp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4208767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857356" y="1750220"/>
            <a:ext cx="6829444" cy="3695004"/>
          </a:xfrm>
        </p:spPr>
        <p:txBody>
          <a:bodyPr/>
          <a:lstStyle/>
          <a:p>
            <a:pPr marL="0" indent="0" algn="just">
              <a:buNone/>
            </a:pPr>
            <a:r>
              <a:rPr lang="uk-UA" b="1" dirty="0" smtClean="0"/>
              <a:t>Верба</a:t>
            </a:r>
            <a:r>
              <a:rPr lang="uk-UA" dirty="0" smtClean="0"/>
              <a:t> – рід дерев, кущів або напівкущів родини вербових.</a:t>
            </a:r>
          </a:p>
          <a:p>
            <a:pPr marL="0" indent="0" algn="just">
              <a:buNone/>
            </a:pPr>
            <a:r>
              <a:rPr lang="uk-UA" dirty="0" smtClean="0"/>
              <a:t>Деревні види мають товсті, нерівні стовбури, вкриті грубою тріщинуватою корою. Крони широкі, шатроподібні, у деяких видів майже пірамідальні.</a:t>
            </a:r>
            <a:endParaRPr lang="uk-UA" dirty="0"/>
          </a:p>
        </p:txBody>
      </p:sp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2800991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5122" name="Picture 2" descr="D:\Василько\Документи\Мама\Інтегрований урок\Матеріал\Ботаніка\verb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6" y="1634220"/>
            <a:ext cx="6220727" cy="3732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1409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857356" y="908720"/>
            <a:ext cx="6829444" cy="4896544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uk-UA" sz="1700" dirty="0"/>
              <a:t>Пагони видовжені і вкорочені, кора на них гладенька або зморшкувата. Бруньки поодинокі, вкриті однією лусочкою у вигляді ковпачка.</a:t>
            </a:r>
          </a:p>
          <a:p>
            <a:pPr marL="0" indent="0" algn="just">
              <a:buNone/>
            </a:pPr>
            <a:r>
              <a:rPr lang="uk-UA" sz="1700" dirty="0"/>
              <a:t>Листки черешкові, почергові. Листкові пластинки цілісні, інколи лопатеві; від лінійних до майже округлих, </a:t>
            </a:r>
            <a:r>
              <a:rPr lang="uk-UA" sz="1700" dirty="0" err="1"/>
              <a:t>цілокраї</a:t>
            </a:r>
            <a:r>
              <a:rPr lang="uk-UA" sz="1700" dirty="0"/>
              <a:t> або пилчасто-зазубрені. Листки з більш-менш розвиненими прилистками, які інколи швидко обпадають</a:t>
            </a:r>
            <a:r>
              <a:rPr lang="uk-UA" sz="1700" dirty="0" smtClean="0"/>
              <a:t>.</a:t>
            </a:r>
            <a:r>
              <a:rPr lang="en-US" sz="1700" dirty="0"/>
              <a:t> </a:t>
            </a:r>
            <a:endParaRPr lang="uk-UA" sz="1700" dirty="0"/>
          </a:p>
          <a:p>
            <a:pPr marL="0" indent="0" algn="just">
              <a:buNone/>
            </a:pPr>
            <a:r>
              <a:rPr lang="uk-UA" sz="1700" dirty="0"/>
              <a:t>Верби - дводомні рослини. Квітки одностатеві, зібрані в сережки. Зацвітають до розпускання листків, одночасно з ними або коли вже листя повністю розпустилося. Кожна квітка сидить у пазусі </a:t>
            </a:r>
            <a:r>
              <a:rPr lang="uk-UA" sz="1700" dirty="0" err="1"/>
              <a:t>цілокрайної</a:t>
            </a:r>
            <a:r>
              <a:rPr lang="uk-UA" sz="1700" dirty="0"/>
              <a:t>, дещо волосистої </a:t>
            </a:r>
            <a:r>
              <a:rPr lang="uk-UA" sz="1700" dirty="0" err="1"/>
              <a:t>приквіткової</a:t>
            </a:r>
            <a:r>
              <a:rPr lang="uk-UA" sz="1700" dirty="0"/>
              <a:t> лусочки. Оцвітина невеличка і представлена одним-двома нектарниками. Жіночі квітки мають одну маточку, зав'язь сидяча або на довгій (довшій за нектарник) чи короткій ніжці (коротшій за нектарник); стовпчик один, коротший або довший від зав'язі, приймочок дві, звичайно дволопатевих або </a:t>
            </a:r>
            <a:r>
              <a:rPr lang="uk-UA" sz="1700" dirty="0" err="1"/>
              <a:t>двороздільних</a:t>
            </a:r>
            <a:r>
              <a:rPr lang="uk-UA" sz="1700" dirty="0"/>
              <a:t>. Чоловічі квітки мають 2, рідко 1-3 або 5-12 тичинок, вільні або зрослі в основі.</a:t>
            </a:r>
          </a:p>
          <a:p>
            <a:pPr marL="0" indent="0" algn="just">
              <a:buNone/>
            </a:pPr>
            <a:r>
              <a:rPr lang="uk-UA" sz="1700" dirty="0"/>
              <a:t>Плід </a:t>
            </a:r>
            <a:r>
              <a:rPr lang="uk-UA" sz="1700" dirty="0" err="1"/>
              <a:t>одногнізда</a:t>
            </a:r>
            <a:r>
              <a:rPr lang="uk-UA" sz="1700" dirty="0"/>
              <a:t> коробочка, насінина волосиста. Верби поширені по всій Україні, крім високогір'я Карпат і Криму.</a:t>
            </a:r>
          </a:p>
        </p:txBody>
      </p:sp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356943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6146" name="Picture 2" descr="D:\Василько\Документи\Мама\Інтегрований урок\Матеріал\Ботаніка\260px-Willow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3435" y="521245"/>
            <a:ext cx="4464496" cy="5958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1409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836712"/>
            <a:ext cx="6900882" cy="1143000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Плакуча верба</a:t>
            </a:r>
            <a:endParaRPr lang="ru-RU" sz="4000" b="1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857356" y="1916832"/>
            <a:ext cx="6829444" cy="4209331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uk-UA" sz="1600" dirty="0" smtClean="0"/>
              <a:t>У матері-вдови було троє синів. Вони дуже любили маму. Росли вони добрими, роботящими, приносили радість усім людям. Та от напали на рідну землю вороги. Прийшов до матерів старший:</a:t>
            </a:r>
          </a:p>
          <a:p>
            <a:pPr marL="0" indent="0" algn="just">
              <a:buNone/>
            </a:pPr>
            <a:r>
              <a:rPr lang="uk-UA" sz="1600" dirty="0" smtClean="0"/>
              <a:t>— Благословіть, мамо, за свій край боротися.</a:t>
            </a:r>
          </a:p>
          <a:p>
            <a:pPr marL="0" indent="0" algn="just">
              <a:buNone/>
            </a:pPr>
            <a:r>
              <a:rPr lang="uk-UA" sz="1600" dirty="0" smtClean="0"/>
              <a:t>Стиснулося в мами серце, але благословила. Потім прийшов середній. І його мусила благословити. А коли попросив благословення найменший, не витримала:</a:t>
            </a:r>
          </a:p>
          <a:p>
            <a:pPr marL="0" indent="0" algn="just">
              <a:buNone/>
            </a:pPr>
            <a:r>
              <a:rPr lang="uk-UA" sz="1600" dirty="0" smtClean="0"/>
              <a:t>— Не пущу! — скрикнула. — Один ти у мене залишився!</a:t>
            </a:r>
          </a:p>
          <a:p>
            <a:pPr marL="0" indent="0" algn="just">
              <a:buNone/>
            </a:pPr>
            <a:r>
              <a:rPr lang="uk-UA" sz="1600" dirty="0" smtClean="0"/>
              <a:t>— А земля у нас теж одна. Хто ж її захистить, як не я?</a:t>
            </a:r>
          </a:p>
          <a:p>
            <a:pPr marL="0" indent="0" algn="just">
              <a:buNone/>
            </a:pPr>
            <a:r>
              <a:rPr lang="uk-UA" sz="1600" dirty="0" smtClean="0"/>
              <a:t>Ще більше защеміло у матері серце, але провела у дорогу і найменшого сина. А сама щодня виходила на берег річки, синочків рідних виглядала.</a:t>
            </a:r>
          </a:p>
          <a:p>
            <a:pPr marL="0" indent="0" algn="just">
              <a:buNone/>
            </a:pPr>
            <a:r>
              <a:rPr lang="uk-UA" sz="1600" dirty="0" smtClean="0"/>
              <a:t>Поверталися їх друзі, схиляли перед матір’ю голови, приносили їй невтішні звістки: загинули всі її сини героями. Довго плакала-ридала мама над річкою, не хотіла в хату без дітей вертатися. А на ранок побачили люди на березі вербу, що невтішно додолу схилила свої віти.</a:t>
            </a:r>
          </a:p>
          <a:p>
            <a:pPr marL="0" indent="0" algn="just">
              <a:buNone/>
            </a:pPr>
            <a:r>
              <a:rPr lang="uk-UA" sz="1600" dirty="0" smtClean="0"/>
              <a:t>Отак на світі з’явилася плакуча верба.</a:t>
            </a:r>
          </a:p>
          <a:p>
            <a:pPr marL="0" indent="0" algn="just">
              <a:buNone/>
            </a:pPr>
            <a:endParaRPr lang="uk-UA" sz="1600" dirty="0"/>
          </a:p>
        </p:txBody>
      </p:sp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1485723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857356" y="1412776"/>
            <a:ext cx="6829444" cy="403244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uk-UA" sz="1900" b="1" dirty="0" smtClean="0"/>
              <a:t>Калина</a:t>
            </a:r>
            <a:r>
              <a:rPr lang="uk-UA" sz="1900" dirty="0" smtClean="0"/>
              <a:t> – високий гіллястий кущ заввишки 2-4 м з сірою корою, з роду калина, родини </a:t>
            </a:r>
            <a:r>
              <a:rPr lang="uk-UA" sz="1900" dirty="0" err="1" smtClean="0"/>
              <a:t>Адоксових</a:t>
            </a:r>
            <a:r>
              <a:rPr lang="uk-UA" sz="1900" dirty="0" smtClean="0"/>
              <a:t>.</a:t>
            </a:r>
          </a:p>
          <a:p>
            <a:pPr marL="0" indent="0" algn="just">
              <a:buNone/>
            </a:pPr>
            <a:r>
              <a:rPr lang="uk-UA" sz="1900" dirty="0" smtClean="0"/>
              <a:t>Пагони зеленувато-сірі з супротивними, великими (до 57 мм) бруньками. Листки до 10 см завдовжки, супротивні, майже голі. Пластинка їх 3-5-лопатева з серцеподібною основою, зелена, з двома ниткоподібними </a:t>
            </a:r>
            <a:r>
              <a:rPr lang="uk-UA" sz="1900" dirty="0" err="1" smtClean="0"/>
              <a:t>прилистиками</a:t>
            </a:r>
            <a:r>
              <a:rPr lang="uk-UA" sz="1900" dirty="0" smtClean="0"/>
              <a:t>, черешки довгі.</a:t>
            </a:r>
          </a:p>
          <a:p>
            <a:pPr marL="0" indent="0" algn="just">
              <a:buNone/>
            </a:pPr>
            <a:r>
              <a:rPr lang="uk-UA" sz="1900" dirty="0" smtClean="0"/>
              <a:t>Квіти зібрані в плоскі кінцеві </a:t>
            </a:r>
            <a:r>
              <a:rPr lang="uk-UA" sz="1900" dirty="0" err="1" smtClean="0"/>
              <a:t>щиткоподібні</a:t>
            </a:r>
            <a:r>
              <a:rPr lang="uk-UA" sz="1900" dirty="0" smtClean="0"/>
              <a:t> суцвіття: крайові квітки – великі, білі, безплідні, серединні – дрібніші, двостатеві. Чашечка з п’ятьма зубчиками, віночок (до 5 мм у діаметрі) </a:t>
            </a:r>
            <a:r>
              <a:rPr lang="uk-UA" sz="1900" dirty="0" err="1" smtClean="0"/>
              <a:t>п’ятироздільний</a:t>
            </a:r>
            <a:r>
              <a:rPr lang="uk-UA" sz="1900" dirty="0" smtClean="0"/>
              <a:t>, тичинок п’ять, маточка одна, стовпчик короткий з </a:t>
            </a:r>
            <a:r>
              <a:rPr lang="uk-UA" sz="1900" dirty="0" err="1" smtClean="0"/>
              <a:t>трироздільною</a:t>
            </a:r>
            <a:r>
              <a:rPr lang="uk-UA" sz="1900" dirty="0" smtClean="0"/>
              <a:t> приймочкою, зав’язь нижня.</a:t>
            </a:r>
          </a:p>
          <a:p>
            <a:pPr marL="0" indent="0" algn="just">
              <a:buNone/>
            </a:pPr>
            <a:r>
              <a:rPr lang="uk-UA" sz="1900" dirty="0" smtClean="0"/>
              <a:t>Плоди ягодоподібні червоні овальні кістянки (6,5-14 мм завдовжки і 4,5-12 мм завширшки), містять забарвлену червоним соком плоску тверду кісточку. Залишаються на гілках дуже довго і прикрашають кущ навіть взимку.</a:t>
            </a:r>
            <a:endParaRPr lang="uk-UA" sz="1900" dirty="0"/>
          </a:p>
        </p:txBody>
      </p:sp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2129036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8615" y="632340"/>
            <a:ext cx="6900882" cy="1143000"/>
          </a:xfrm>
        </p:spPr>
        <p:txBody>
          <a:bodyPr/>
          <a:lstStyle/>
          <a:p>
            <a:r>
              <a:rPr lang="uk-UA" dirty="0" smtClean="0"/>
              <a:t>Епіграф до уроку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857356" y="2132856"/>
            <a:ext cx="6829444" cy="399330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uk-UA" sz="4000" b="1" i="1" dirty="0"/>
              <a:t>Можна все на світі вибирати, </a:t>
            </a:r>
            <a:r>
              <a:rPr lang="uk-UA" sz="4000" b="1" i="1" dirty="0" smtClean="0"/>
              <a:t>сину,</a:t>
            </a:r>
            <a:endParaRPr lang="ru-RU" sz="4000" b="1" dirty="0"/>
          </a:p>
          <a:p>
            <a:pPr marL="0" indent="0" algn="just">
              <a:buNone/>
            </a:pPr>
            <a:r>
              <a:rPr lang="uk-UA" sz="4000" b="1" i="1" dirty="0" smtClean="0"/>
              <a:t>Вибрати </a:t>
            </a:r>
            <a:r>
              <a:rPr lang="uk-UA" sz="4000" b="1" i="1" dirty="0"/>
              <a:t>не можна </a:t>
            </a:r>
            <a:r>
              <a:rPr lang="uk-UA" sz="4000" b="1" i="1" dirty="0" smtClean="0"/>
              <a:t>тільки Батьківщину</a:t>
            </a:r>
            <a:r>
              <a:rPr lang="uk-UA" sz="4000" b="1" i="1" dirty="0"/>
              <a:t>.</a:t>
            </a:r>
            <a:endParaRPr lang="ru-RU" sz="4000" b="1" dirty="0"/>
          </a:p>
          <a:p>
            <a:pPr marL="0" indent="0" algn="r">
              <a:buNone/>
            </a:pPr>
            <a:r>
              <a:rPr lang="uk-UA" sz="4000" b="1" i="1" dirty="0"/>
              <a:t>В</a:t>
            </a:r>
            <a:r>
              <a:rPr lang="uk-UA" sz="4000" b="1" i="1" dirty="0" smtClean="0"/>
              <a:t>. Симоненко</a:t>
            </a:r>
            <a:endParaRPr lang="ru-RU" sz="4000" b="1" dirty="0"/>
          </a:p>
        </p:txBody>
      </p:sp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4001245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3074" name="Picture 2" descr="D:\Василько\Документи\Мама\Інтегрований урок\Матеріал\Ботаніка\225px-Viburnum_opulus_Sturm4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54519"/>
            <a:ext cx="4032448" cy="6039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1409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4098" name="Picture 2" descr="D:\Василько\Документи\Мама\Інтегрований урок\Матеріал\Ботаніка\Viburnum_opulus_C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7175" y="3389106"/>
            <a:ext cx="3661289" cy="2950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Василько\Документи\Мама\Інтегрований урок\Матеріал\Ботаніка\ce152204470fbb022d1fdc730dc6395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6134" y="764704"/>
            <a:ext cx="3826569" cy="2856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1409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836712"/>
            <a:ext cx="6900882" cy="1143000"/>
          </a:xfrm>
        </p:spPr>
        <p:txBody>
          <a:bodyPr>
            <a:normAutofit fontScale="90000"/>
          </a:bodyPr>
          <a:lstStyle/>
          <a:p>
            <a:r>
              <a:rPr lang="uk-UA" b="1" dirty="0" smtClean="0"/>
              <a:t>Про калину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sz="3100" i="1" dirty="0" smtClean="0"/>
              <a:t>Легенда Наддніпрянщини</a:t>
            </a:r>
            <a:endParaRPr lang="ru-RU" sz="3100" i="1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857356" y="2204864"/>
            <a:ext cx="6829444" cy="3960440"/>
          </a:xfrm>
        </p:spPr>
        <p:txBody>
          <a:bodyPr>
            <a:normAutofit fontScale="55000" lnSpcReduction="20000"/>
          </a:bodyPr>
          <a:lstStyle/>
          <a:p>
            <a:pPr marL="0" indent="0" algn="just" fontAlgn="t">
              <a:buNone/>
            </a:pPr>
            <a:r>
              <a:rPr lang="uk-UA" dirty="0"/>
              <a:t>У</a:t>
            </a:r>
            <a:r>
              <a:rPr lang="uk-UA" dirty="0" smtClean="0"/>
              <a:t> давні часи дівчат називали не так, як тепер. Одну дівчину звали Калина. Йшла вона мимо городів, левад, лугів. А ось і криниця. Задивилася Калинка на свою красу, а була дуже гарна. А тут чує голос з криниці:</a:t>
            </a:r>
          </a:p>
          <a:p>
            <a:pPr marL="0" indent="0" algn="just" fontAlgn="t">
              <a:buNone/>
            </a:pPr>
            <a:r>
              <a:rPr lang="uk-UA" dirty="0" smtClean="0"/>
              <a:t>— Не дивись довго у воду, бо калиною станеш.</a:t>
            </a:r>
          </a:p>
          <a:p>
            <a:pPr marL="0" indent="0" algn="just" fontAlgn="t">
              <a:buNone/>
            </a:pPr>
            <a:r>
              <a:rPr lang="uk-UA" dirty="0" smtClean="0"/>
              <a:t>Не послухалась дівчина та й зачерпнула водички. І перетворилася в калину, гарний, густий кущ. Зашуміла листям, всіма своїми стеблами-суглобами потяглася до людей, до сонця, вітру, хмар:</a:t>
            </a:r>
          </a:p>
          <a:p>
            <a:pPr marL="0" indent="0" algn="just" fontAlgn="t">
              <a:buNone/>
            </a:pPr>
            <a:r>
              <a:rPr lang="uk-UA" dirty="0" smtClean="0"/>
              <a:t>— Верніть мені дівочу вроду.</a:t>
            </a:r>
          </a:p>
          <a:p>
            <a:pPr marL="0" indent="0" algn="just" fontAlgn="t">
              <a:buNone/>
            </a:pPr>
            <a:r>
              <a:rPr lang="uk-UA" dirty="0" smtClean="0"/>
              <a:t>Але ніхто її не хотів слухати, всім було байдуже.</a:t>
            </a:r>
          </a:p>
          <a:p>
            <a:pPr marL="0" indent="0" algn="just" fontAlgn="t">
              <a:buNone/>
            </a:pPr>
            <a:r>
              <a:rPr lang="uk-UA" dirty="0" smtClean="0"/>
              <a:t>Минав час. Якось пролітав мимо журавель, задивився  на калину, зажурену та одиноку. Накинув він на неї червоне намисто - і стала вона краща, як була. Так і залишився він з нею до цих пір. Напував її водою і беріг від всього злого. А в народі криниця, журавель і калина — символи краси, добра, вічності природи й кохання.</a:t>
            </a:r>
          </a:p>
          <a:p>
            <a:pPr marL="0" indent="0" algn="just">
              <a:buNone/>
            </a:pPr>
            <a:endParaRPr lang="uk-UA" dirty="0"/>
          </a:p>
        </p:txBody>
      </p:sp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2953081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836712"/>
            <a:ext cx="6900882" cy="1143000"/>
          </a:xfrm>
        </p:spPr>
        <p:txBody>
          <a:bodyPr/>
          <a:lstStyle/>
          <a:p>
            <a:r>
              <a:rPr lang="uk-UA" dirty="0" smtClean="0"/>
              <a:t>Національна пам’ять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857356" y="2204865"/>
            <a:ext cx="6829444" cy="388843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uk-UA" sz="4800" b="1" dirty="0"/>
              <a:t>1.Рідна мова та історія</a:t>
            </a:r>
            <a:endParaRPr lang="ru-RU" sz="4800" dirty="0"/>
          </a:p>
          <a:p>
            <a:pPr marL="0" indent="0" algn="just">
              <a:buNone/>
            </a:pPr>
            <a:r>
              <a:rPr lang="uk-UA" sz="4800" b="1" dirty="0"/>
              <a:t>2.Народна пісня</a:t>
            </a:r>
            <a:endParaRPr lang="ru-RU" sz="4800" dirty="0"/>
          </a:p>
          <a:p>
            <a:pPr marL="0" indent="0" algn="just">
              <a:buNone/>
            </a:pPr>
            <a:r>
              <a:rPr lang="uk-UA" sz="4800" b="1" dirty="0"/>
              <a:t>3.Рослини-символи</a:t>
            </a:r>
            <a:endParaRPr lang="uk-UA" sz="4800" dirty="0"/>
          </a:p>
        </p:txBody>
      </p:sp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2953081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836712"/>
            <a:ext cx="6900882" cy="1143000"/>
          </a:xfrm>
        </p:spPr>
        <p:txBody>
          <a:bodyPr/>
          <a:lstStyle/>
          <a:p>
            <a:r>
              <a:rPr lang="uk-UA" dirty="0" smtClean="0"/>
              <a:t>Основна думка поеми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857356" y="2204864"/>
            <a:ext cx="6829444" cy="3921299"/>
          </a:xfrm>
        </p:spPr>
        <p:txBody>
          <a:bodyPr/>
          <a:lstStyle/>
          <a:p>
            <a:pPr marL="0" indent="0" algn="ctr">
              <a:buNone/>
            </a:pPr>
            <a:r>
              <a:rPr lang="uk-UA" sz="4000" b="1" dirty="0" smtClean="0"/>
              <a:t>Краще </a:t>
            </a:r>
            <a:r>
              <a:rPr lang="uk-UA" sz="4000" b="1" dirty="0"/>
              <a:t>в ріднім краї милім</a:t>
            </a:r>
            <a:endParaRPr lang="ru-RU" sz="4000" b="1" dirty="0"/>
          </a:p>
          <a:p>
            <a:pPr marL="0" indent="0" algn="ctr">
              <a:buNone/>
            </a:pPr>
            <a:r>
              <a:rPr lang="uk-UA" sz="4000" b="1" dirty="0"/>
              <a:t>Полягти </a:t>
            </a:r>
            <a:r>
              <a:rPr lang="uk-UA" sz="4000" b="1" dirty="0" err="1"/>
              <a:t>кістьми</a:t>
            </a:r>
            <a:r>
              <a:rPr lang="uk-UA" sz="4000" b="1" dirty="0"/>
              <a:t>, сконати,</a:t>
            </a:r>
            <a:endParaRPr lang="ru-RU" sz="4000" b="1" dirty="0"/>
          </a:p>
          <a:p>
            <a:pPr marL="0" indent="0" algn="ctr">
              <a:buNone/>
            </a:pPr>
            <a:r>
              <a:rPr lang="uk-UA" sz="4000" b="1" dirty="0"/>
              <a:t>Ніж в землі чужій, ворожій</a:t>
            </a:r>
            <a:endParaRPr lang="ru-RU" sz="4000" b="1" dirty="0"/>
          </a:p>
          <a:p>
            <a:pPr marL="0" indent="0" algn="ctr">
              <a:buNone/>
            </a:pPr>
            <a:r>
              <a:rPr lang="uk-UA" sz="4000" b="1" dirty="0"/>
              <a:t>В славі й шані </a:t>
            </a:r>
            <a:r>
              <a:rPr lang="uk-UA" sz="4000" b="1" dirty="0" smtClean="0"/>
              <a:t>пробувати!</a:t>
            </a:r>
            <a:endParaRPr lang="ru-RU" sz="4000" b="1" dirty="0"/>
          </a:p>
          <a:p>
            <a:pPr marL="0" indent="0" algn="r">
              <a:buNone/>
            </a:pPr>
            <a:r>
              <a:rPr lang="uk-UA" b="1" dirty="0" smtClean="0"/>
              <a:t>М. Вороний</a:t>
            </a:r>
            <a:endParaRPr lang="ru-RU" b="1" dirty="0"/>
          </a:p>
        </p:txBody>
      </p:sp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2274542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610321"/>
            <a:ext cx="6900882" cy="1143000"/>
          </a:xfrm>
        </p:spPr>
        <p:txBody>
          <a:bodyPr/>
          <a:lstStyle/>
          <a:p>
            <a:r>
              <a:rPr lang="uk-UA" dirty="0" smtClean="0"/>
              <a:t>Рефлексія</a:t>
            </a:r>
            <a:endParaRPr lang="ru-RU" dirty="0"/>
          </a:p>
        </p:txBody>
      </p:sp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1026" name="Picture 2" descr="D:\Василько\Документи\Мама\Інтегрований урок\Матеріал\0008-004-Refleksija-nastroenij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325126"/>
            <a:ext cx="2952328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Василько\Документи\Мама\Інтегрований урок\Матеріал\Sad-smiley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750219"/>
            <a:ext cx="2045782" cy="2045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Василько\Документи\Мама\Інтегрований урок\Матеріал\AAEAAQAAAAAAAAhCAAAAJDcyMTNjYTc0LWY4ZTYtNGRkOS05ZDI3LWZmYmUwY2FhNDJmYQ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728200"/>
            <a:ext cx="2066002" cy="2067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одзаголовок 2"/>
          <p:cNvSpPr txBox="1">
            <a:spLocks/>
          </p:cNvSpPr>
          <p:nvPr/>
        </p:nvSpPr>
        <p:spPr>
          <a:xfrm>
            <a:off x="2123728" y="3926980"/>
            <a:ext cx="2070938" cy="57663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uk-UA" sz="3600" dirty="0" smtClean="0"/>
              <a:t>Задумливий</a:t>
            </a:r>
            <a:endParaRPr lang="ru-RU" sz="3600" dirty="0"/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6491060" y="3796001"/>
            <a:ext cx="2070938" cy="8385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uk-UA" sz="3600" dirty="0" smtClean="0"/>
              <a:t>Сумний</a:t>
            </a:r>
            <a:endParaRPr lang="ru-RU" sz="3600" dirty="0"/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4402998" y="6019408"/>
            <a:ext cx="2070938" cy="8385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uk-UA" sz="3600" dirty="0" smtClean="0"/>
              <a:t>Радісний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611919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836712"/>
            <a:ext cx="6900882" cy="1143000"/>
          </a:xfrm>
        </p:spPr>
        <p:txBody>
          <a:bodyPr/>
          <a:lstStyle/>
          <a:p>
            <a:r>
              <a:rPr lang="uk-UA" dirty="0" smtClean="0"/>
              <a:t>Домашнє завдання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857356" y="2204864"/>
            <a:ext cx="6829444" cy="3921299"/>
          </a:xfrm>
        </p:spPr>
        <p:txBody>
          <a:bodyPr/>
          <a:lstStyle/>
          <a:p>
            <a:pPr marL="0" indent="0">
              <a:buNone/>
            </a:pPr>
            <a:r>
              <a:rPr lang="uk-UA" dirty="0"/>
              <a:t>Написати твір-роздум на одну з тем: </a:t>
            </a:r>
            <a:endParaRPr lang="ru-RU" dirty="0"/>
          </a:p>
          <a:p>
            <a:pPr lvl="0"/>
            <a:r>
              <a:rPr lang="uk-UA" dirty="0"/>
              <a:t>«Як я розумію поняття «патріотизм»?»</a:t>
            </a:r>
            <a:endParaRPr lang="ru-RU" dirty="0"/>
          </a:p>
          <a:p>
            <a:pPr lvl="0"/>
            <a:r>
              <a:rPr lang="uk-UA" dirty="0"/>
              <a:t>«Яку людину можна вважати патріотом?»</a:t>
            </a:r>
            <a:endParaRPr lang="ru-RU" dirty="0"/>
          </a:p>
          <a:p>
            <a:r>
              <a:rPr lang="uk-UA" dirty="0"/>
              <a:t>«Що може виконувати роль євшан-зілля для сучасних українців?»</a:t>
            </a:r>
          </a:p>
        </p:txBody>
      </p:sp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2953081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1484784"/>
            <a:ext cx="6900882" cy="3456384"/>
          </a:xfrm>
        </p:spPr>
        <p:txBody>
          <a:bodyPr/>
          <a:lstStyle/>
          <a:p>
            <a:r>
              <a:rPr lang="uk-UA" dirty="0" smtClean="0"/>
              <a:t>Дякую за увагу!!!</a:t>
            </a:r>
            <a:endParaRPr lang="uk-UA" dirty="0"/>
          </a:p>
        </p:txBody>
      </p:sp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2707609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610321"/>
            <a:ext cx="6900882" cy="1143000"/>
          </a:xfrm>
        </p:spPr>
        <p:txBody>
          <a:bodyPr/>
          <a:lstStyle/>
          <a:p>
            <a:r>
              <a:rPr lang="uk-UA" dirty="0" smtClean="0"/>
              <a:t>Рефлексія</a:t>
            </a:r>
            <a:endParaRPr lang="ru-RU" dirty="0"/>
          </a:p>
        </p:txBody>
      </p:sp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1026" name="Picture 2" descr="D:\Василько\Документи\Мама\Інтегрований урок\Матеріал\0008-004-Refleksija-nastroenij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325126"/>
            <a:ext cx="2952328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Василько\Документи\Мама\Інтегрований урок\Матеріал\Sad-smiley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750219"/>
            <a:ext cx="2045782" cy="2045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Василько\Документи\Мама\Інтегрований урок\Матеріал\AAEAAQAAAAAAAAhCAAAAJDcyMTNjYTc0LWY4ZTYtNGRkOS05ZDI3LWZmYmUwY2FhNDJmYQ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728200"/>
            <a:ext cx="2066002" cy="2067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одзаголовок 2"/>
          <p:cNvSpPr txBox="1">
            <a:spLocks/>
          </p:cNvSpPr>
          <p:nvPr/>
        </p:nvSpPr>
        <p:spPr>
          <a:xfrm>
            <a:off x="2123728" y="3926980"/>
            <a:ext cx="2070938" cy="57663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uk-UA" sz="3600" dirty="0" smtClean="0"/>
              <a:t>Задумливий</a:t>
            </a:r>
            <a:endParaRPr lang="ru-RU" sz="3600" dirty="0"/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6491060" y="3796001"/>
            <a:ext cx="2070938" cy="8385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uk-UA" sz="3600" dirty="0" smtClean="0"/>
              <a:t>Сумний</a:t>
            </a:r>
            <a:endParaRPr lang="ru-RU" sz="3600" dirty="0"/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4402998" y="6019408"/>
            <a:ext cx="2070938" cy="8385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uk-UA" sz="3600" dirty="0" smtClean="0"/>
              <a:t>Радісний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001245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8437" y="764704"/>
            <a:ext cx="6900882" cy="1143000"/>
          </a:xfrm>
        </p:spPr>
        <p:txBody>
          <a:bodyPr/>
          <a:lstStyle/>
          <a:p>
            <a:r>
              <a:rPr lang="uk-UA" dirty="0" smtClean="0"/>
              <a:t>Український степ</a:t>
            </a:r>
            <a:endParaRPr lang="ru-RU" dirty="0"/>
          </a:p>
        </p:txBody>
      </p:sp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2050" name="Picture 2" descr="D:\Василько\Документи\Мама\Інтегрований урок\Матеріал\wpid-ukra-ns-kiy-step_i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264" y="1916832"/>
            <a:ext cx="7134097" cy="4743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1245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76643" y="607219"/>
            <a:ext cx="6900882" cy="1143000"/>
          </a:xfrm>
        </p:spPr>
        <p:txBody>
          <a:bodyPr/>
          <a:lstStyle/>
          <a:p>
            <a:r>
              <a:rPr lang="uk-UA" dirty="0" smtClean="0"/>
              <a:t>Карпати</a:t>
            </a:r>
            <a:endParaRPr lang="ru-RU" dirty="0"/>
          </a:p>
        </p:txBody>
      </p:sp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3074" name="Picture 2" descr="D:\Василько\Документи\Мама\Інтегрований урок\Матеріал\2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77" y="2060848"/>
            <a:ext cx="7249783" cy="4543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1245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836712"/>
            <a:ext cx="6900882" cy="1143000"/>
          </a:xfrm>
        </p:spPr>
        <p:txBody>
          <a:bodyPr/>
          <a:lstStyle/>
          <a:p>
            <a:r>
              <a:rPr lang="uk-UA" dirty="0" smtClean="0"/>
              <a:t>Теорія літератури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857356" y="2204864"/>
            <a:ext cx="6829444" cy="3921299"/>
          </a:xfrm>
        </p:spPr>
        <p:txBody>
          <a:bodyPr/>
          <a:lstStyle/>
          <a:p>
            <a:pPr marL="0" indent="0" algn="just">
              <a:buNone/>
            </a:pPr>
            <a:r>
              <a:rPr lang="uk-UA" b="1" dirty="0" smtClean="0"/>
              <a:t>Поема</a:t>
            </a:r>
            <a:r>
              <a:rPr lang="uk-UA" dirty="0" smtClean="0"/>
              <a:t> – переважно віршований твір, у якому зображуються важливі події та яскраві характери.</a:t>
            </a:r>
          </a:p>
          <a:p>
            <a:pPr marL="0" indent="0" algn="just">
              <a:buNone/>
            </a:pPr>
            <a:r>
              <a:rPr lang="uk-UA" b="1" dirty="0" smtClean="0"/>
              <a:t>Ліричний герой</a:t>
            </a:r>
            <a:r>
              <a:rPr lang="uk-UA" dirty="0" smtClean="0"/>
              <a:t> – уявна особа, яка висловлюється в ліричному творі й виражає свої переконання та переживання.</a:t>
            </a:r>
            <a:endParaRPr lang="uk-UA" dirty="0"/>
          </a:p>
        </p:txBody>
      </p:sp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2685783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64730" y="582158"/>
            <a:ext cx="6979695" cy="1143000"/>
          </a:xfrm>
        </p:spPr>
        <p:txBody>
          <a:bodyPr/>
          <a:lstStyle/>
          <a:p>
            <a:r>
              <a:rPr lang="uk-UA" dirty="0" smtClean="0"/>
              <a:t>Тема поеми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862582" y="1750219"/>
            <a:ext cx="6981844" cy="2016794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uk-UA" dirty="0" smtClean="0"/>
              <a:t>Зображення перебування у Володимира Мономаха ханського сина, який потрапив до Русі разом з ясиром; повернення хлопця на Батьківщину за допомогою євшан-зілля.</a:t>
            </a:r>
            <a:endParaRPr lang="uk-UA" dirty="0"/>
          </a:p>
        </p:txBody>
      </p:sp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sp>
        <p:nvSpPr>
          <p:cNvPr id="7" name="Содержимое 5"/>
          <p:cNvSpPr txBox="1">
            <a:spLocks/>
          </p:cNvSpPr>
          <p:nvPr/>
        </p:nvSpPr>
        <p:spPr>
          <a:xfrm>
            <a:off x="1785918" y="4653136"/>
            <a:ext cx="7058508" cy="165131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itchFamily="34" charset="0"/>
              <a:buNone/>
            </a:pPr>
            <a:r>
              <a:rPr lang="uk-UA" dirty="0" smtClean="0"/>
              <a:t>Возвеличення любові до рідного краю, його безмежних просторів, природи, народу, засудження тих, хто занедбав свою країну </a:t>
            </a:r>
            <a:r>
              <a:rPr lang="uk-UA" dirty="0"/>
              <a:t>й</a:t>
            </a:r>
            <a:r>
              <a:rPr lang="uk-UA" dirty="0" smtClean="0"/>
              <a:t> відцурався від неї.</a:t>
            </a:r>
            <a:endParaRPr lang="uk-UA" dirty="0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938318" y="3500403"/>
            <a:ext cx="690088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dirty="0" smtClean="0"/>
              <a:t>Ідея поеми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8039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836712"/>
            <a:ext cx="6900882" cy="1143000"/>
          </a:xfrm>
        </p:spPr>
        <p:txBody>
          <a:bodyPr>
            <a:normAutofit fontScale="90000"/>
          </a:bodyPr>
          <a:lstStyle/>
          <a:p>
            <a:r>
              <a:rPr lang="uk-UA" dirty="0"/>
              <a:t>План характеристики літературного героя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857356" y="2204864"/>
            <a:ext cx="6829444" cy="3921299"/>
          </a:xfrm>
        </p:spPr>
        <p:txBody>
          <a:bodyPr>
            <a:noAutofit/>
          </a:bodyPr>
          <a:lstStyle/>
          <a:p>
            <a:pPr marL="742950" lvl="0" indent="-742950">
              <a:buFont typeface="+mj-lt"/>
              <a:buAutoNum type="arabicPeriod"/>
            </a:pPr>
            <a:r>
              <a:rPr lang="uk-UA" sz="3600" dirty="0"/>
              <a:t>Портрет</a:t>
            </a:r>
            <a:endParaRPr lang="ru-RU" sz="3600" dirty="0"/>
          </a:p>
          <a:p>
            <a:pPr marL="742950" lvl="0" indent="-742950">
              <a:buFont typeface="+mj-lt"/>
              <a:buAutoNum type="arabicPeriod"/>
            </a:pPr>
            <a:r>
              <a:rPr lang="uk-UA" sz="3600" dirty="0"/>
              <a:t>Риси характеру</a:t>
            </a:r>
            <a:endParaRPr lang="ru-RU" sz="3600" dirty="0"/>
          </a:p>
          <a:p>
            <a:pPr marL="742950" lvl="0" indent="-742950">
              <a:buFont typeface="+mj-lt"/>
              <a:buAutoNum type="arabicPeriod"/>
            </a:pPr>
            <a:r>
              <a:rPr lang="uk-UA" sz="3600" dirty="0"/>
              <a:t>Поведінка, вчинки</a:t>
            </a:r>
            <a:endParaRPr lang="ru-RU" sz="3600" dirty="0"/>
          </a:p>
          <a:p>
            <a:pPr marL="742950" lvl="0" indent="-742950">
              <a:buFont typeface="+mj-lt"/>
              <a:buAutoNum type="arabicPeriod"/>
            </a:pPr>
            <a:r>
              <a:rPr lang="uk-UA" sz="3600" dirty="0"/>
              <a:t>Характеристика героя іншими персонажами</a:t>
            </a:r>
            <a:endParaRPr lang="ru-RU" sz="3600" dirty="0"/>
          </a:p>
          <a:p>
            <a:pPr marL="742950" lvl="0" indent="-742950">
              <a:buFont typeface="+mj-lt"/>
              <a:buAutoNum type="arabicPeriod"/>
            </a:pPr>
            <a:r>
              <a:rPr lang="uk-UA" sz="3600" dirty="0"/>
              <a:t>Ставлення автора до героя</a:t>
            </a:r>
            <a:endParaRPr lang="ru-RU" sz="3600" dirty="0"/>
          </a:p>
        </p:txBody>
      </p:sp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3713498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</Template>
  <TotalTime>1141</TotalTime>
  <Words>1346</Words>
  <Application>Microsoft Office PowerPoint</Application>
  <PresentationFormat>Экран (4:3)</PresentationFormat>
  <Paragraphs>111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2</vt:lpstr>
      <vt:lpstr>М. Вороний «Євшан-зілля». Роль слова, пісні, історії в житті людини. Краса природи рідного краю.</vt:lpstr>
      <vt:lpstr>Мета уроку</vt:lpstr>
      <vt:lpstr>Епіграф до уроку</vt:lpstr>
      <vt:lpstr>Рефлексія</vt:lpstr>
      <vt:lpstr>Український степ</vt:lpstr>
      <vt:lpstr>Карпати</vt:lpstr>
      <vt:lpstr>Теорія літератури</vt:lpstr>
      <vt:lpstr>Тема поеми</vt:lpstr>
      <vt:lpstr>План характеристики літературного героя</vt:lpstr>
      <vt:lpstr>Власне українські слова</vt:lpstr>
      <vt:lpstr>Фонетична особливість української мови (чергування [о], [е] з [і] у відкритих і закритих складах)</vt:lpstr>
      <vt:lpstr>Закон милозвучності української мови</vt:lpstr>
      <vt:lpstr>Українські гетьмани та отаман</vt:lpstr>
      <vt:lpstr>Українські гетьмани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Плакуча верба</vt:lpstr>
      <vt:lpstr>Презентация PowerPoint</vt:lpstr>
      <vt:lpstr>Презентация PowerPoint</vt:lpstr>
      <vt:lpstr>Презентация PowerPoint</vt:lpstr>
      <vt:lpstr>Про калину Легенда Наддніпрянщини</vt:lpstr>
      <vt:lpstr>Національна пам’ять</vt:lpstr>
      <vt:lpstr>Основна думка поеми</vt:lpstr>
      <vt:lpstr>Рефлексія</vt:lpstr>
      <vt:lpstr>Домашнє завдання</vt:lpstr>
      <vt:lpstr>Дякую за увагу!!!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</dc:title>
  <dc:creator>Васёк</dc:creator>
  <cp:lastModifiedBy>HamerRockmaster</cp:lastModifiedBy>
  <cp:revision>115</cp:revision>
  <dcterms:created xsi:type="dcterms:W3CDTF">2017-11-20T21:30:54Z</dcterms:created>
  <dcterms:modified xsi:type="dcterms:W3CDTF">2019-11-01T22:12:24Z</dcterms:modified>
</cp:coreProperties>
</file>