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A8F0"/>
    <a:srgbClr val="FF66FF"/>
    <a:srgbClr val="CC00FF"/>
    <a:srgbClr val="99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859" autoAdjust="0"/>
    <p:restoredTop sz="94660"/>
  </p:normalViewPr>
  <p:slideViewPr>
    <p:cSldViewPr>
      <p:cViewPr varScale="1">
        <p:scale>
          <a:sx n="40" d="100"/>
          <a:sy n="40" d="100"/>
        </p:scale>
        <p:origin x="-10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24.01.2020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24.01.2020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uk-UA" dirty="0" err="1" smtClean="0"/>
              <a:t>еатрали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67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1520" y="3645023"/>
            <a:ext cx="4608512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 sz="3200" dirty="0" smtClean="0">
              <a:solidFill>
                <a:srgbClr val="C00000"/>
              </a:solidFill>
            </a:endParaRPr>
          </a:p>
          <a:p>
            <a:r>
              <a:rPr lang="uk-UA" sz="3200" dirty="0" smtClean="0">
                <a:solidFill>
                  <a:srgbClr val="C00000"/>
                </a:solidFill>
              </a:rPr>
              <a:t> </a:t>
            </a:r>
            <a:r>
              <a:rPr lang="uk-UA" sz="3200" dirty="0" smtClean="0"/>
              <a:t>І на оновленій землі </a:t>
            </a:r>
            <a:r>
              <a:rPr lang="uk-UA" sz="3200" dirty="0" err="1" smtClean="0"/>
              <a:t>врага</a:t>
            </a:r>
            <a:r>
              <a:rPr lang="uk-UA" sz="3200" dirty="0" smtClean="0"/>
              <a:t>  не буде супостата, , а буде син і буде мати, і будуть люди на землі…</a:t>
            </a:r>
            <a:endParaRPr lang="ru-RU" sz="3200" dirty="0"/>
          </a:p>
        </p:txBody>
      </p:sp>
      <p:sp>
        <p:nvSpPr>
          <p:cNvPr id="5" name="AutoShape 4" descr="data:image/jpeg;base64,/9j/4AAQSkZJRgABAQAAAQABAAD/2wCEAAkGBxMTEhUTExMWFRUXGBgYGBgYGB0bGxoaGBoXFxgYGBsdHSggGBolGxoYIjEhJSkrLi4uGB8zODMtNygtLisBCgoKDg0OGhAQGi0lHyUtLS0tLS0tLS0tLS0tLS0tLS0tLS0tLS0tLS0tLS0tLS0tLS0tLS0tLS0tLS0tLS0tLf/AABEIAMIBAwMBIgACEQEDEQH/xAAcAAABBQEBAQAAAAAAAAAAAAADAQIEBQYABwj/xABBEAABAgMGAwYEBAQFAwUAAAABAhEAAyEEBRIxQVEiYXEGEzKBkaGxwdHwFCNCUgeS4fEVYnKCsiQzUzRDRKLS/8QAGQEAAwEBAQAAAAAAAAAAAAAAAQIDAAQF/8QAJREAAgICAgEEAwEBAAAAAAAAAAECESExAxJBBBNRYSJCgSMU/9oADAMBAAIRAxEAPwAlmlFagkNWLL/BVYXcP0pyiRYykJS1Slx67xYonOHMeajqKFF0qd1M2wz+ESZN1DMk9IuCQWyENEypS+UGjFbLsCK8Iy+wNo7/AApOgblFoUZPTrBQNRnzgUYpJFzjESogjQEbwSbdA/S6cq59WEWiZbF1EE5vpDlTR9/dYILM7artw4ikvsG+JjrPYFOgkjDmQ2fKL0JBq0IqY1WbrChK9ViSoOw9NYjLulwK5cosUzqhg+vLrEo2k8gryr9IxjMzLqmDns4iVLuY4eJ8XL4RbrnF24QecMQpeqn5ZCBaCUy7lV+/2hJ1yqY4VOByry840Em0hI4mcnL70iV3dHSoVgmMeLrmUcddhsHgkm6JhqWEaOfaEpFSB1189BDTOp4hXYO/TeNRink3ZgOJwXoA3vExV1oYuBu8SkzcI3eCle5FYximm3Wk5OCdhD5VgCRUA9QHg1rvSWgPm2r0flv5eojP2u+5kzhlkgGjvgTvQ09yYVyQyi2Xk67ktkE9aQNF1yf/ACAnkofWMjPmKxNikuG4mK3LPUlya56eUQkqmYsWJPFUhaaA5YciPaN2C4noCrslt4fj/aGmwpZgGYuKRk7JeiwCpJlpKQzJJRiAJALOOLo1Gi+sPaAKZE15ajXiFDsXAcD+aA5A6kxN1pVUAZN/XnDRcwbXnlFxKUMNGILGlfN9YaFP0hkKVqbnSaYleg+kPTdCQxJJryryi170DT0gU+0JT4lAbOR7bwyoBFmXcgucNfv2iLarrQlOZGp5/wBIuQovtSK63TlKcAcISc9ToIzNZGsKTgDAtX4mFglix4A5323MdFVok3krLsW5Du4oeYyHmIvkpaM3dQIW+jF/IiNNgOzREtYpO2ZyjNLudUlVqmSLOmWtS5IQtCUJVgIlicUlv9RIoTVmLGNUgtppCLxE5FQ0EPGVIVoxZm28vLJm9+JE0oCe7bGJ5EhS3JGHAUvU5F6xMni8cc3ClYChOCayyxTNl4CgnImT3mFwzqSFEkPGoSC5OHrv0gyH2L1hvc+gdPszl6WFcyxzJZRMUVLDJmlBUUCcg1w0w4QSAXLZ1isvmyTJU5UmxpMt7OpaEShLQgTTMSlKlggBtDy8o2SidooO0d/Kkm0AIT+VZkzku7lRXMSxbTgHrAjJtmaKi0y7y4ynGkJVbAkApdQUicbOvkkK7lKRm+ImJtus9qC2SZhDWfu+JBS5mH8R32Li8DNyyrHWvtMJU2bLWhSihYSgIbER3KJyirEoB3UwAO3OGW/tbKSVgSphShnIwuXk98GSVBXhIFRQw1yfgGPkiWabbZiCqSZhD2kKJ7tiEWgJliU/6xLTMAxUcB9I60yrXiGHvAjHNwksVhGBHd4wlQ/9zGRXJniartRJT4QqZxISMCkFJK5aptDiwhkgu7Q5HaOzzJiQJagVLloYpAJM1AWksahIBY6uDAbkv1GpfJT2Zd4KUAsKSBMkKUSUFRBly0zA4YYUqC1FgHJDUEXFxotYWUz8KgJMpIKVOlUwGYJiy6UkKIwkhmqKxFkdopU7AZEqYorokDCOLB3ikl1M6U4X/wBQAcu1jYrX3ktE5KSUrSFAmhYh2bfSFk5eUFJeGT5skg55atBpDYCSThHqdgOZJ94HZ7WQ7h2r98zETtBa+7klgyzQDbEPF1AcdTyETGopb3vQrmMFMlL1DsVctwMh0J1MQrPe0xNa4dwHy3B+LRWW1SiMCFMQHcUcmuewDAaZxGsuNCTjLq0OZOwNKmG6pqw34NSjtQofs/kP/wCoDae0UxdAXdqYQBsxGvm8UBtU6pIBfcJ5Qzvpqg1GpkwNfeAkF4LactlPOxEtQAj0P7R1jlBRAJIUGdA5DOjB1D6xWBKmPC9HJxDfD59IYCpNWdObYg40BGxjdTWTQgvxu3LJvKB92lhhdzm4+vnATbyAo1B0BAU7bqGscq2HhfCkF3OBRrowc6QvWQ3ZB2NMVQNDtqxzTEtEw8CJ6j3YCsBB4kvkpQFSKCK0WgsoFJWNHZI50HzhTIJAYKfOpHmzGgg9fDFsvrJa50kY0Eqlk0ChTXyBbYv1ifK7UMA4rriTz5FzSMhKMxJSRWrgFiK8nZ4MLYouDLS6tdtKRulZDd7NVO7TrIZBS+gSgknlUlurRUotE1cw4iyhqouf6Viv/EKYBTJAZiA2dDUctDtHTVzMJ7lRCgXoasDkPrAUW/JsLKN1cd5qmJKFniRRT5tkD68J5tzg15TCkUoYw112pcoyp5zL40k51IV/MB5FjG0vieHYEKCgz7PvzGvSGrrgR5yCsJJQCS7k/Ex0Nu5+7FNVf8jCRZaIPZT2OaoFwHzBG4OcaW5rQSls0DJ8+kUd3WMqIOj56PtGkl2IAFtc2aIlmTMUL3zHOBS0AVqfOGygEkls92frGATbFLC5gSciqvPWH21OBakoDgH01aHXPKRixkkMQ1ds4W8loJxh6k4g+u8KuaC/HzZursgzVVyca7dIpL0umTPVimywThCDUh0AkhJYhw5Oe8XyGPpERaU6H2+cPdaNsppVy2YHwAcWInErES2F8T4vDw51EWK7okFWIIBUVIV4lNiQEpSoofC4CUsWcYRCIlilH5/eUTZUsuASQH06bwO0vkKSATrqkLxcCfElSiHBxJSUpwkF0nCSKNQkaxEm3PJCsQQPEhTCjGWkJQRXRIHpF6LOkgpHJ6xHVdqa1NXpAblQUkUybjswCQJaUhISAQSCAkFKWIIILKIfYtlExMtEtCUpSMIGFIFGADADQACENnDsQc/hkOkPRYkk1cBgGfMQvZvYWksg7HJxEE0S79T+48toH2hsYXKpQpz5A79Cxiz/AAoOur58mHppDFSKKSS4UCD6N0h0hbPK5lnqWqX+x68okSrG0wJUGO3Pwn3eDWlXdTSDQ4iHp4gTXXUfCGqBE0YlOxUcVTkS/PMP5vFKaNdmNt14rVNWQyeIsAkUAoKkOTSp3eGfjF7j+VP0gdpDqUeZPvATHSkvgmSBbl7+w+kMVbFn9XsICBvDJoaCoozDm0KP6jHG3zEnhUXyiKlRHKHgKIomm/1MGkYkJvabqst0Ed/icwmij1YfSGSxoQPP6wOfZy/DUDX+8Co/AchxaZgLhZ+XpDlXlNfxf/VP0isCyDnB01rBcUE1HZZK5gmqUp0pAcHKoUT8IuLFIUwOYcB2plka9dNIruyQxWWckEBWMZlneWoNXciLy7ZSigEq4AfDzYnbdJ11EcvJ5GQew2TvFpAqzeuQ8nb3jZzJaUJCWxAButKk+5iq7K2V0lRBFOWpYNvkqDXyVAYXYOR61aIoMmFsQGAMlg515nnHRFuxH5afP/kY6LrRFvIW6rOEpCi+L2D6xaOcnYbtEWwvhD0erffKLPGTplESoGUsO0BnKSovpn/U+kSiCpgBnr8oIqQ2g5RjFZbLWUrAB0B9Y6xWvES7s2nzivvVxOUDmyT6jTlB7kLmYA5omnUnP0jf80V/oH33XQuEKFC3tEe0JY8jXL2iaHhJ0txBFKyUWGRrkw+MSDaGah8x8fjBO6GTl82zhipBz1OUKGw6Zig4GpzaC99Sv2YZLdOageUNmTyw1gaCDmJDuXNYVRSCOWfo8FQp8mppvB1JBGcBZM2ytWtQapr7DfrC98Kp4iPsvE1IalXjpizQRRCtnl/bOUEWham1B6OEnPqfeIXeJxowrCnxVxeWlagjrGl7dSk94kgDEfdkoZ/eM+MAmjAlgX9KYemtIrdxFSyZdqqfcxHWhukS1jiL7n4wCaB5DWLIAKzy3UwDnSB2qzVbMkw+z2sJJJ1DCJ9hSVEDDxEMFHMA7DSC20FKzb/w37PyrRJJmICsKsIcPkxpG4m9jbMzd2GgHYixiRISkdX6xoZ1ppHkcnK5SbTOxRqkee3/APw5lLfujgPR/jGAtvZW1S1mXhKjkGFOse2zrSXgf4kQeP1c4Y2M+KLR8+Xtcs6QfzEkPEWUC0e2drrvlz5agRHjZkYVKQc0n12j0eDn92P2c/JxdGaLsmWRNIZsSdAf0TP3U+cW8hbSXxnbC/yerEDTUxSdnB+VOf8Acj4Li2l4DIJY4wxBY+fL9vpCT3/SaPQezacEgHLIZk5AF66Oo5Ql6hxq+33mYlXFJ/6eU5KqBRJOZIB9vlAr7nYQwBJz8tTEglfd6wJYFddOZjofdqXlgg54j6qMLFloi9kmwqxgvRQNR8G5ROKVdRrGdu2YpKmJNWYPzo2xjSy1pzJqIiWKHtBflqs6wUWcTJGFipLlQVV3bIM1WgnZztTKtaihJKJoHhU1QM8JGdcxnSLuSQTmxqYwP8TpctJl4GRMOJRWmhIDYXbOrsYZU8ALu81f9QsEuRhHoB9YldnRxTVOwZI/5Z8o877O38vvB368ST+s5j/VuOfrAe19qJmJAUWw5DI1jpaTjRL9rPW7DeSZ2NMuZjCCAogEpdvCFZKI1YmLFbsKv8/SPHewnakWVRlzi0lZcGvAqgen6SM+nWPWEWkHDhIwmuIFxUOG6iOeUaZRZOAqQM9T8BBJaC7kw3vkCgP28PMwAgk55DUwtDCLJL1HItqIHMDMA2WcHM5Lc9q0iOoYSVPUwtGEZmc1gpS/6m6QNLKzLmCAJ5fWFWGEdZzqK6DnCzELH6s+UPkLSPLLlHKmh3eHAYbtwGWgUJry0TFEqcVTXUkCpoSzPoGFG+cXfbpX5iCNeWwHrFGEr7wYqkk6tX9VQPaHTwGjPzQCo9TEG8Cwi3mjiVTUv7wBNhM1YSOZ9AT99Y6E0sk0rwUMpgoE1q5+kaTsfKXPtAo9XPKKm2XWqWvCrWsepfw5sSESAoDiVmflE/Ucqjx2U4+N9qfg1tik4UgbCKu8O1tklTO6VM4tToOph3aW2zJUlRlpKlNpHjd5oSSTOURMVXDhOW5OnvHB6fgXJlnVJ0rPaPx8pacSVJI5ERCM5/DHjljCpawZZUC+T/KPRJV8psssKnUKmca+kbl9J007HhNSRLvKaWMeYXu34hfkI3Fv7RSJoaXMBJDtkenWPOZk3HMUrdT+8dXpINW2qJeokqSNbcCQLMoECqjVwDQbnPyiwsij+HVwFnHFswppUGuukQ7pDWZw/iIpT7H9InWZau4IcYSQG1dgR6fOGnv+nMj0e6P/AE8v/QlvID6RR30mY/6m1pFzdSwJKBskVgN5WxgHAIr/AGA1ifgz2VV2A92mu/xMdEuwTgUAgDM/8jHRZaJPZFuBiS4BqWpXmAY0gCWGgjMXAohKnKWxDPcgj5CNGiWXBcZa9IlZSgxUM/Zs4wvb7s7Pmnv5QxkJCe7qVGrDAG5uXMbwBnJbyjkylEkgio9OXSCsBPnnAZZcihcEbEZiDXlZkgSyh3UAwBfM5D71jYWu4pE68RZpEtXdpUozlYtAp1hLmiQpkhg/EeTa6w9hrLKnCcEk4TiQhSiUIVnwg1ocnJHpFe3kUyPZfsIpYmC2SZksjCUMpNXcKBzNKHTOPRbqu+XJQmVLDJQAkAl2HnErCrrCqSdAPjCNtmCKlJFfdoHKroBtHKC6ZfL7aO7tTVIhGFDsAHPnHEg5iBTHAYENDsD6j3+zCvYQKkEufLoN4NKZqt0hSFZBQEIJKq1DaQaNYRITpWFUQRk0RylT59ecGIURmkQUBnnXb+cBM/0YAf8AcCQM6USesUVlXxDCcfTfOjmprFj29sbWmZicg91Vv8qx8ukU112RIUwrp4Qd6sTnDqkgtvwLaR+Ys8z7wlnWULSrYg+USLRL41dYYuW45xS1oRWao3TKnyyssrV3zTk4OYLe4iV2GmJAUkUAJA8ooOzc2bLGCpQSX8x9WiZ2WQtExTijxwckGoyi3jwegpXTrZ6hJKWjHdqez0qcsrIB5emRFfLKkXMuc4zhyksHjlU3F2hlFGauzshLT+cscT8IfLmecY3+IdhUm0AgOkpHNs3j0O9O0EuVwzFBGwOZ5iM9b7TJtJGFQXw1Go+kdXFyTU+70GULi0eYrkhJdgG2gd2yCSdo1Hae7UI7tKNXKvbOK+RZwjSp1j0lyJxs4Jxp0Wt1DDImDdY+AibZaS2xFiUhn6aH2iLYVfkTA9XJ12TWgrlrSGCYCgADJVQz5tprEJZYD1e6lgykjUOk5aEpz1yitvyQTQGmZpXesP7NjDZ0giuOYwp/5Fli1KcolT5JBdx1PxJ+UTM9lRdtJac9fiY6JlmBKXCwzn4nnCxZaJNZKi6J2ScnVmBrz5VjUd9gBKiAACSTkAMzGMsE0JU+lQRu+XSsXd7qJsU9k4pncrw6vwkU3iK2VMx2g/iDMdrMkBIrjWHJ5hLsB1jKW/tNa5q0rXPW4NMHCBuwDB4gyVunFoc+kDnWdJ8FDoDV/pHQlFYEaeyx7P8Aa2bZFL7sIIWQ5Wkk8L7EZuXja3H/ABOQqZgtMsIS/wD3EEtUsCUKqE8wS0eVy7OsqCQklRLAAZmNpcHZNH/yEmYog8KTRHmDxK6Q3J0jsWPZm9X29sOLB3pIBbHgUU0/zNlzyjSyFBQCkkFJAIIqCDkQdRHiXabslMs5xSiqbKV4cIdQ/wApAz2ePVuzdn7myyJS1JxolpBY6tVt4i+tWmPkt1ThqWGvy84cZg0DmIXCTmG667wUYGdveJ2MFUp6UpDQP7wKg0FefvCgAmo+/WMYMVijB4MU7t0iKqUklmAP3nD0SwQ6i/8ASCKIUg5PClJVQFhv9IaJaf00KjR9mzhyrMNh6xgnn38Rk/nIyLhLnYgqBbyMZ+RKC1NyT67fe0ant7JShUklJYGofNjzjO2GfxAqq5GWEEaa08o14GQ6YguX3MLZJGMsBWIyrV5wew3mUKdJY+x6xVp1gRNG5uu6QmVhOuvOBWBABIIYh36wtzdoETBgVwr20PTnygV8KKJgWMlZ9Rr6NHmtS7OMjug01gsrLOrA75vcyhwy1TDskO3MtFfZ7WDUQbv1l8ML0p2NZRXleci0pwzEpxsQHDFP+4ikVdwoEoTdTiDK3AyaCXtMmKWROQGeihQj5EQOzITVnw0z3EdsY1GvAZOKygdtOIkmsVsxDGLGcIhzBFo4Rwu2x9mSTLmHIZdYKiQnulKzIUCRy25GGyP+yvkTqNAN89coJ3v5RFcJdhRwoEVPk+70hW7No9MuaVhkILD9VBzUSwgd4TaH78oPdKB3SQ2/WiiH9oBeWACvuc9YmgeSNZLU6RQZnTmY6GWFboGWvxMdF1om9mbsqmILPXIv7xtLvlkIAby25eTxQ3HLGbuagUyyjTy3pESrPOu2/ZQywudZkHCS8yUA7E5rlgabp8xFHdVnM1IEoBxVSizJGhJ01j1W8b0RLBCRiW7AZB9n18vaM7ZLPMmLVQJPCVkADiVk41LDm0GU8ARBu24paeFBBUQBjNHL1A/aB6xcyrnElQdzUV4jqzNtlF/YLiQCCpyQQTXPZ9q1pF3OkgjwgxNOzWUCrMCkuA2Zpny+EVtlmhJAUo4TkduSi2XP13i+nhkqDh88+esU1ps4eXRnOho+dRG0FMk2QpUcJSC5NQcs2fy5xPn2QJ1zOX2IgWZBkqBSnEmtCag5cGgPL4RYCcJgBB5c+h5wrY6yVd8404DKTjzdOvLLT+kT5cssC1TmNRlBV2lCAMcxKeaiE/GFTNC2UhaVpfNJBHqDGjLJpLABEyrMzZ8okS8hQ5OHhFSXzNXc/IQUM1RQZxUkDWpbFk+e/TeBAr1B9W+ESUqJyEDU5JQ7fuL6bDmYwTD/AMQFBpVGqd20y36xmpU4YgQkgbO52o7xqv4ky6Sm5+QDD4mMwUrKgVOSQGAzNM6Z0EFaGRAVn51jkUibMs6TUaxEVIUI6U8HMTJK6c4tpF8HDgm8Q0VqOu8UElVIMF0qKROfGpbKwm45RKm2tSVHCafKJEq/ZgFA/SKiUsOy3w7jMZaRfWSzhI4ag5EaxOcYraOmMuytDJ05U0DgIfMmGqThAAict2Y0iKpoRfQJNvZWzakwFcuJk1EAWIrZOgE0tLUK12bk7v8AKHLX+QOHixcR3yDNprC2tI7s5/q9sP1hU4lS0JJcFXCH1oH9veAB7PUbvJEsU3p/uMVN9FTPgcimY6PFrc8x5CCmoILHqTEe9EcJceUTWjPZW3aT3aXG/wATHQ6whkDz15mOi60Sextzy9GY5ggu7t7xfS5FCAohwa7dIz9yTAlJqHxfTLrGhTNAyrv8YiUKpdidQ0WjQ5K2Ii5sMgeJLgkZPTT3pAJ6AvMKBGRGYP05Qsi0MooNDpo43HnE2qCWkssaxIxRDFc4WXM0JgJmaAXzKSW4amgU9B/WIEm7l48Sluxyq2fXJm3i3mkMXyiMqYQnRuUN2AkLaJZwpFHIBrk5rFPb0KlBUxFFAZZg1avTOL61rZugf0pFVbVEuc6ZZA0hGMmZq1WiXVAPeKb8xcxYSAcy+rbCDdj7BLlTJpkrxSyh1NljcFhk4AevMxRXhdgnTe9wpD6DEQ+5rU8qQ68kJs5QuUGmJJGIPUMGcEnMk0icd3ZaVUekBOtD1gaw4HyiHdV8JnIrwrAAUnXqP8vOJYmtTAptPpHSnZz6FQCclN5P7w5CVOwAoNBzPOFSlRFA3WA2sTEpIlMVH9ShTzAziseOTFckjLfxDlES0E6rOj166U+HKMUlaQQ8wFILVYU8zlETt3etoTN7meorKag1Ca7Cg9Ix8y3KOTCLL03yxPe+EehKt0kCq0npX4CIsy9JI8K1ehb3EYQTlnUw+T3iiGPrFVwoj3ZtkWpKiyVAkh8mO+2cPM7SoigumyqcF+IEaUbmYulIc1+zCyikykZN7HKU+oiVdt7mU48STptzEVc3hLQFwawrgpKmUhOUHaNRab+Cg6U+pgtltGNIJGbxkVTWyg0u8pgSEgsBsIR8FKkVfN2ds1OME5wNSP6RS3QoqU5q0X5yejmJTj1dDx/LJCtbiURVsJJZ88QH28R7M3AlyTiAoHGeXyg15ySqUgg5KL1zzLQ1RZaCpISkYT0Fc2q7vGWmTls9KuL/ALKDqQX81EktpEO+FjRRcZDY/bxOuctJQMiAxplUuIZeUqWznSvq/wA4VaFeyuu5P5Y8/wDkY6H2KiADufiY6LqqJPZDuolTAilWIycbxppaNDGcuCUqqnDbPXMadI0uAtUiOcsHlD0aI86TjDaioO33tBQtTM+eVIYiWQGcQWAjCcoHAqih6EbjeDInjL3jp9lxBio0ZmZwdWiqkW0iYZUw4Vjl4g9CC1XiUo0OmWkqaSovm+XziZ3Qonf7rFRhZZrQZxOk2xJZIFTkemvSsAAW3F1Eg6/dIxHaC91uZctTICi5yJOo3CR90jXW6YMBBo9AQWrXXk0YaZIJPCQ4LjXFuNzr68jCvAyRHN7iWpyCkHxHNjo7dfukBtN794oS00Lv4X/p7npExd0TW7xKQEtn4gH0bUbUgvZy4e9mFUxPAhi2RKswGGQzOerZGDGMZyWMjNyiq8EzsvZpgnkpGNFQta6MkMUhIGTkE4R55RuEkekV5npTwpA6CiR5/IQSXMfxHy09I74QjE522ycZsDUqArnMDlTOKm/bfORKxykpJ5glvcQZckYmUbKb+JN1fiZctCUuoKxO2QYguflHk6uzkzGQEkt+o0T6mNnNvSfNKhMWpVDR2DgFhhDDP4RDlqqC/Tcxvfxg3s27bKix9nW8SkIO1T8otZF0SEiqsZcZlh5AI+JMSFz2BQU5E1oCOWVeXIQk2ah+FKjmTVn88jCOc5eQ9IoXuJQB4myYPnyAws8d+HQp+I5aAn1ZMIUEkESsqhy4BAqcue8PlTVFKgynLeFy7HJQfKA2/DCooAmwoP69dX9fDlDP8LQX429a104YkgqIViSsEkEADh6EQyWFP4CA+xLVc4axk5fIKQJNzIKinEo6UBLt/tf1gf8Ag4dhMYVNUq00yziwTOVjcpW2InFh4jRhX7zMMmLW5JRRT0L5O+ehEbvO9hqIl1WWXLJeahzm+IAa/s8olrtctsx7j14YglYDcCn14g8Dm2xKFHCgq1GNixHJmI5Qkk27HTpBrdNCkBMsKJ113byaGSH7oOeJKkjCR+kuXf1iGpfClywUCeVCXHlSH2ZasB2qK51By9j1AhlgVnpfZa245QSNKebN7gA9XiRepTmVMcqZmMf2SnzErCZaXBoQS7g/1qDpG1tkp3q3Pbn6RKvBmQbvWe7FTr8THQ+xSmQGUTU13qeUdF0sEXsrrmxOlQAbInUjLKNKu0BgG84o7mYpBZtMs21i5CwMso50WJKZgaGuHzhEMRpSCIQCdIYUc4YOftoh3rYkzUBiyx4Vbb+R1ETlMDyhVKG3rDMyMUbXNE3AvhbxPrlrrFoZzpdDEpSS27b8tPKJd9Xaicl/1jLm1WOw5xnUqIxKlviTQp12U43iTQ5XTL3Wt0EEl3JcAZNwiLKzWcYXUWAyFCVO9WbKrAVfCIr+5SVY5qQVUwpAqSd2z6Rr7BY8LFTKmEfy8v6xlGzXRGk3cpSQVflvU1NBo7vXkIJgUkFEvAlGZJKipWQdTAejxaTWArU/ekBKWNQOkFRS0bs3sDIagLPyoPnE8AJHxPw/tAAzafSDS1eUP2bFoHaGNN61+/aEdLM7mucSaPVvSIF92gyZKlgJdIFVCiXUAVKYjhSCVGooDAo1lB2h7OJPHLorMgfbn78soqyzsRSAx3YP1f5vGpu2/wBa56UzUy0IVLSsKB1V3SUEupwFqWQkEfpDFTkCFYe0kxfdKKJKVKnIQRhLstMpSmq+KWVqSogKqmoSMRS3tzWEFTQGwdllGqzhGj570H9usaKxdnbMnN1Vf9oq37Q+mpirvTtb3ZnCX3MzCmStBFXExM4qJ4wD4JbFxSaMyUhUm9+1BlItOBMta5aUqQlIUpnQtau9aoAws7JqpILO8bpIDmi9TY7MA/dIVyIfnV/WJVnAHhGE8gPhAjaklQTgUcQd+7VhD/uLMDyMZ2f2nWnEEmSoptBl0cukJQpKQyv+4oqUAcuA0hVFszkjUTamprClmYeZjNWvtMtM6bLQqVgQkqSo1dhJIWSVpSUKVMWgOpIxSjxZsRXaNxZHVKedSYhy6VGzmckAFlDi7sMQ7TE0ciG9tg7I0Kl4cnJ+HMwO02KWoALQlR3UkHqaxkrq7VzZhkpUhCe8KgSMiwen5pAw/qIxsM8NW1NyW/v7OiY8tRU4ODwuCQQKkijUcwJQa2FSTK6dcclZrLSNaOPMh2c7NFPb+xyD4FH/AHfUCvp5xs0MCXY/eUEKw0BBbPI7fc02SSClhnUOOux6iCXXc8yeqpAArkw8gI9On2JKwcTEHQ5ZNDZFkSkYQA3L57wbaNaor7ps8mQjCkgqaqnz+gh1qng+FYHpn6ROWsDrEeexHOBaFyR7GteAcT1NX5mOhlnmpCQGfP4x0WTwTayQrrmg4UcTAFyBQnbpFsnE/KKC77chJCTibN316CLZF5S/3UHX2EQLExLvXLYaxJs84lwzDrEJVuSBxKCTzz9I6ReKSWxAgh+nWCmCiwUVcuUNCyaluQ584jIvNBLBaT5wXvkgZt84zyYYmYoPlyiLeFh70OCErcHEN6BjuCPRhBpixm49dYIJoAqx5CAEpJ92TJSkdykTJp8UyZSXLGpSkVUohwB6ka3chwCB4syT7CG981YJJmACpA1z+J1ggY2Y4OkMlzFcvvQQ20zBvtUQKRaBkCM/WFCSFuDQDmPmdodZyt3LfTf75wJdrQH4g+tQ+WTaR0i0B+L4+8ExLXMVViD9/fpAvxCgDQEZDrAhagoFiGycH4Q5FpSGyoGFYIByQutfOBGWoF3BL5feghTbQzuDWHC0gsaEnKMHIiUKGTdXrD5BUwoPt/WH94wd/wC+zQwTwMz5QABwo7D7yhZiX+cBVPfL7eGotOzBsz9IwRFy1DX71+kHQVAVLneGTZ21PjA1WktzjGJUiarkeZz6CDTlrIFK5l4rpc3U6c4kItb6sPcwbAx6yXq2rjl8soGFq3hi7Sh/EPWBzbYlNSQOv0jGJaCR8vpEQzSXBodxAk3tLIOFTkaZekBlXpLLAzBvWC2Cg5xNzaI9qWyCVEgjJt/6wSbbkjMhjkdPWIVrvJAS4JJ2qIUZEmxz0qQFOzvTCDqY6AWCakoBrV9tzHRZaJPY4WZFeBPoIH+HR+xPoI6Og0EX8MhvAn0EciQkZJT6COjoFGF/DIbwJ/lEKhIAYADP5wsdBSMSLNLDJDBmOkPs8sYTQZ7R0dAaMSlSw4oNdOUE7lLeEeg2hI6BRiJaJSWPCM9oZaZCQzJT6COjoyQQSJSSoOkGu3SA9wmpwp10Gwjo6DQA0uSl18Iy2HKIypYwpoPSOjo1GQ+XJTxcIy2EImSl08IpyELHRmgkqwSw2Q9OcT1yUt4RpoOcdHRqAQ7ckDIAZfCAJlJwZD0hY6NQQtjlJ/aMjpyhZ0pNaD05x0dGowMoGJmDOmEnSwyaDNWkdHRqMRe5S/hHoN4RVnQ/gTpoIWOg0AX8Mj9ifQQ02ZD+BPoOUJHQKMKbOhyMCfQQsuzI/Yn0ELHQaMWlikIwDhTroNzCR0dDoRn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0427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72067" y="1916832"/>
            <a:ext cx="7408333" cy="4209331"/>
          </a:xfrm>
          <a:solidFill>
            <a:srgbClr val="FFFF00"/>
          </a:solidFill>
        </p:spPr>
        <p:txBody>
          <a:bodyPr>
            <a:noAutofit/>
            <a:scene3d>
              <a:camera prst="orthographicFront"/>
              <a:lightRig rig="threePt" dir="t"/>
            </a:scene3d>
            <a:sp3d contourW="12700">
              <a:contourClr>
                <a:schemeClr val="accent5"/>
              </a:contourClr>
            </a:sp3d>
          </a:bodyPr>
          <a:lstStyle/>
          <a:p>
            <a:r>
              <a:rPr lang="uk-UA" sz="3200" dirty="0" smtClean="0">
                <a:solidFill>
                  <a:schemeClr val="bg2">
                    <a:lumMod val="25000"/>
                  </a:schemeClr>
                </a:solidFill>
              </a:rPr>
              <a:t>Інтегрований урок з мови і літератури  на тему</a:t>
            </a:r>
          </a:p>
          <a:p>
            <a:r>
              <a:rPr lang="uk-UA" sz="3200" dirty="0" smtClean="0">
                <a:solidFill>
                  <a:schemeClr val="bg2">
                    <a:lumMod val="25000"/>
                  </a:schemeClr>
                </a:solidFill>
              </a:rPr>
              <a:t>« Порівняльний аналіз поем </a:t>
            </a:r>
            <a:endParaRPr lang="en-US" sz="3200" dirty="0" smtClean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uk-UA" sz="3200" dirty="0" smtClean="0">
                <a:solidFill>
                  <a:schemeClr val="bg2">
                    <a:lumMod val="25000"/>
                  </a:schemeClr>
                </a:solidFill>
              </a:rPr>
              <a:t>Т.Г</a:t>
            </a:r>
            <a:r>
              <a:rPr lang="uk-UA" sz="3200" dirty="0" smtClean="0">
                <a:solidFill>
                  <a:schemeClr val="bg2">
                    <a:lumMod val="25000"/>
                  </a:schemeClr>
                </a:solidFill>
              </a:rPr>
              <a:t>. Шевченка  « Катерина» та </a:t>
            </a:r>
          </a:p>
          <a:p>
            <a:r>
              <a:rPr lang="uk-UA" sz="3200" dirty="0" smtClean="0">
                <a:solidFill>
                  <a:schemeClr val="bg2">
                    <a:lumMod val="25000"/>
                  </a:schemeClr>
                </a:solidFill>
              </a:rPr>
              <a:t>« Наймичка»</a:t>
            </a:r>
          </a:p>
          <a:p>
            <a:r>
              <a:rPr lang="uk-UA" sz="3200" dirty="0" smtClean="0">
                <a:solidFill>
                  <a:schemeClr val="bg2">
                    <a:lumMod val="25000"/>
                  </a:schemeClr>
                </a:solidFill>
              </a:rPr>
              <a:t>Узагальнення вивченого з теми </a:t>
            </a:r>
          </a:p>
          <a:p>
            <a:pPr marL="0" indent="0">
              <a:buNone/>
            </a:pPr>
            <a:r>
              <a:rPr lang="uk-UA" sz="3200" dirty="0" smtClean="0">
                <a:solidFill>
                  <a:schemeClr val="bg2">
                    <a:lumMod val="25000"/>
                  </a:schemeClr>
                </a:solidFill>
              </a:rPr>
              <a:t>« Складне речення з різними видами </a:t>
            </a:r>
            <a:r>
              <a:rPr lang="uk-UA" sz="3200" dirty="0" err="1" smtClean="0">
                <a:solidFill>
                  <a:schemeClr val="bg2">
                    <a:lumMod val="25000"/>
                  </a:schemeClr>
                </a:solidFill>
              </a:rPr>
              <a:t>зв</a:t>
            </a:r>
            <a:r>
              <a:rPr lang="en-US" sz="3200" dirty="0" smtClean="0">
                <a:solidFill>
                  <a:schemeClr val="bg2">
                    <a:lumMod val="25000"/>
                  </a:schemeClr>
                </a:solidFill>
              </a:rPr>
              <a:t>’</a:t>
            </a:r>
            <a:r>
              <a:rPr lang="uk-UA" sz="3200" dirty="0" err="1" smtClean="0">
                <a:solidFill>
                  <a:schemeClr val="bg2">
                    <a:lumMod val="25000"/>
                  </a:schemeClr>
                </a:solidFill>
              </a:rPr>
              <a:t>язку</a:t>
            </a:r>
            <a:r>
              <a:rPr lang="uk-UA" sz="3200" dirty="0" smtClean="0">
                <a:solidFill>
                  <a:schemeClr val="bg2">
                    <a:lumMod val="25000"/>
                  </a:schemeClr>
                </a:solidFill>
              </a:rPr>
              <a:t>»</a:t>
            </a:r>
            <a:endParaRPr lang="ru-RU" sz="32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chemeClr val="tx2"/>
                </a:solidFill>
              </a:rPr>
              <a:t>Вічна тема матері і сина</a:t>
            </a:r>
            <a:endParaRPr lang="ru-RU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234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A8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971600" y="1700808"/>
            <a:ext cx="7408333" cy="4497363"/>
          </a:xfrm>
          <a:solidFill>
            <a:srgbClr val="FFFF00"/>
          </a:solidFill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en-US" sz="7200" dirty="0" smtClean="0"/>
          </a:p>
          <a:p>
            <a:pPr marL="0" indent="0" algn="just">
              <a:buNone/>
            </a:pPr>
            <a:r>
              <a:rPr lang="uk-UA" sz="8000" dirty="0" smtClean="0"/>
              <a:t>       Формувати критичне мислення  школярів через застосування  </a:t>
            </a:r>
            <a:r>
              <a:rPr lang="uk-UA" sz="8000" dirty="0" smtClean="0"/>
              <a:t>пошукових</a:t>
            </a:r>
            <a:r>
              <a:rPr lang="uk-UA" sz="8000" dirty="0"/>
              <a:t>, проблемних і дослідницьких методів навчальної діяльності, через порівняльний аналіз поем «Катерина» та «Наймичка» та призму особистого ставлення Т.Г.Шевченка до головних героїнь,  розкриття проблематики цих творів  у </a:t>
            </a:r>
            <a:r>
              <a:rPr lang="uk-UA" sz="8000" dirty="0" err="1"/>
              <a:t>зв</a:t>
            </a:r>
            <a:r>
              <a:rPr lang="ru-RU" sz="8000" dirty="0"/>
              <a:t>’</a:t>
            </a:r>
            <a:r>
              <a:rPr lang="uk-UA" sz="8000" dirty="0" err="1"/>
              <a:t>язку</a:t>
            </a:r>
            <a:r>
              <a:rPr lang="uk-UA" sz="8000" dirty="0"/>
              <a:t> з реаліями сьогодення; узагальнити вивчене про складне речення з різними видами </a:t>
            </a:r>
            <a:r>
              <a:rPr lang="uk-UA" sz="8000" dirty="0" err="1"/>
              <a:t>зв</a:t>
            </a:r>
            <a:r>
              <a:rPr lang="ru-RU" sz="8000" dirty="0"/>
              <a:t>’</a:t>
            </a:r>
            <a:r>
              <a:rPr lang="uk-UA" sz="8000" dirty="0" err="1"/>
              <a:t>язку</a:t>
            </a:r>
            <a:r>
              <a:rPr lang="uk-UA" sz="8000" dirty="0"/>
              <a:t>; формувати навички дослідницько-пошукової роботи, життєві  і комунікативні компетентності .</a:t>
            </a:r>
            <a:endParaRPr lang="ru-RU" sz="8000" dirty="0"/>
          </a:p>
          <a:p>
            <a:pPr marL="0" indent="0" algn="just">
              <a:buNone/>
            </a:pPr>
            <a:r>
              <a:rPr lang="uk-UA" sz="8000" dirty="0" smtClean="0"/>
              <a:t>     Виховувати </a:t>
            </a:r>
            <a:r>
              <a:rPr lang="uk-UA" sz="8000" dirty="0"/>
              <a:t>любов і пошану до наших матерів та захоплення їх щоденним материнським подвигом.</a:t>
            </a:r>
            <a:endParaRPr lang="ru-RU" sz="8000" dirty="0"/>
          </a:p>
          <a:p>
            <a:pPr algn="just"/>
            <a:r>
              <a:rPr lang="uk-UA" sz="8000" dirty="0"/>
              <a:t> </a:t>
            </a:r>
            <a:endParaRPr lang="ru-RU" sz="8000" dirty="0"/>
          </a:p>
          <a:p>
            <a:pPr algn="just"/>
            <a:r>
              <a:rPr lang="uk-UA" sz="8000" dirty="0"/>
              <a:t>Тип уроку – </a:t>
            </a:r>
            <a:r>
              <a:rPr lang="uk-UA" sz="8000" dirty="0" smtClean="0"/>
              <a:t>інтегрований урок-</a:t>
            </a:r>
            <a:r>
              <a:rPr lang="uk-UA" sz="8000" dirty="0" smtClean="0"/>
              <a:t>дослідження</a:t>
            </a:r>
            <a:endParaRPr lang="ru-RU" sz="8000" dirty="0"/>
          </a:p>
          <a:p>
            <a:pPr algn="just"/>
            <a:r>
              <a:rPr lang="uk-UA" sz="8000" dirty="0"/>
              <a:t>Обладнання : мультимедійна презентація до уроку, виставка критичних матеріалів та ілюстрацій Шевченкових творів. </a:t>
            </a:r>
            <a:endParaRPr lang="ru-RU" sz="8000" dirty="0"/>
          </a:p>
          <a:p>
            <a:r>
              <a:rPr lang="uk-UA" sz="8000" dirty="0"/>
              <a:t> </a:t>
            </a:r>
            <a:endParaRPr lang="ru-RU" sz="8000" dirty="0"/>
          </a:p>
          <a:p>
            <a:endParaRPr lang="ru-RU" sz="8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chemeClr val="tx2">
                    <a:lumMod val="75000"/>
                  </a:schemeClr>
                </a:solidFill>
              </a:rPr>
              <a:t>Мета уроку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4434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9FF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11560" y="2348880"/>
            <a:ext cx="8064896" cy="3960440"/>
          </a:xfrm>
          <a:solidFill>
            <a:srgbClr val="00B0F0"/>
          </a:solidFill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uk-UA" b="1" dirty="0" smtClean="0"/>
              <a:t>Порівняльний аналіз мовних особливостей поеми</a:t>
            </a:r>
          </a:p>
          <a:p>
            <a:pPr marL="0" indent="0" algn="ctr">
              <a:buNone/>
            </a:pPr>
            <a:r>
              <a:rPr lang="uk-UA" b="1" dirty="0" smtClean="0"/>
              <a:t>« Катерина» ( команда « Дослідники)  та поеми </a:t>
            </a:r>
          </a:p>
          <a:p>
            <a:pPr marL="0" indent="0" algn="ctr">
              <a:buNone/>
            </a:pPr>
            <a:r>
              <a:rPr lang="uk-UA" b="1" dirty="0" smtClean="0"/>
              <a:t>« Наймичка» ( команда « Критики» )</a:t>
            </a:r>
          </a:p>
          <a:p>
            <a:pPr algn="ctr"/>
            <a:r>
              <a:rPr lang="uk-UA" dirty="0" smtClean="0"/>
              <a:t>План роботи</a:t>
            </a:r>
          </a:p>
          <a:p>
            <a:pPr algn="ctr"/>
            <a:r>
              <a:rPr lang="uk-UA" dirty="0" smtClean="0"/>
              <a:t>1. Лексичні особливості ( використання архаїзмів, синонімів, антонімів, емоційно-оціночна лексика);</a:t>
            </a:r>
          </a:p>
          <a:p>
            <a:r>
              <a:rPr lang="uk-UA" dirty="0"/>
              <a:t>2</a:t>
            </a:r>
            <a:r>
              <a:rPr lang="uk-UA" dirty="0" smtClean="0"/>
              <a:t>. Тропи;</a:t>
            </a:r>
          </a:p>
          <a:p>
            <a:r>
              <a:rPr lang="uk-UA" dirty="0" smtClean="0"/>
              <a:t>3. Синтаксичні конструкції ( монологи, діалоги, прості та складні речення, інверсія, еліпс);</a:t>
            </a:r>
          </a:p>
          <a:p>
            <a:r>
              <a:rPr lang="uk-UA" dirty="0" smtClean="0"/>
              <a:t>4. Складні речення з різними видами </a:t>
            </a:r>
            <a:r>
              <a:rPr lang="uk-UA" dirty="0" err="1" smtClean="0"/>
              <a:t>зв</a:t>
            </a:r>
            <a:r>
              <a:rPr lang="en-US" dirty="0" smtClean="0"/>
              <a:t>’</a:t>
            </a:r>
            <a:r>
              <a:rPr lang="uk-UA" dirty="0" err="1" smtClean="0"/>
              <a:t>язку</a:t>
            </a:r>
            <a:r>
              <a:rPr lang="uk-UA" dirty="0" smtClean="0"/>
              <a:t>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476672"/>
            <a:ext cx="8229600" cy="1252728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r>
              <a:rPr lang="uk-UA" dirty="0" smtClean="0">
                <a:solidFill>
                  <a:schemeClr val="tx2">
                    <a:lumMod val="75000"/>
                  </a:schemeClr>
                </a:solidFill>
              </a:rPr>
              <a:t>Сходинка 1 </a:t>
            </a:r>
            <a:br>
              <a:rPr lang="uk-UA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uk-UA" sz="2700" dirty="0" smtClean="0">
                <a:solidFill>
                  <a:schemeClr val="tx2">
                    <a:lumMod val="75000"/>
                  </a:schemeClr>
                </a:solidFill>
              </a:rPr>
              <a:t>Домашнє завдання</a:t>
            </a:r>
            <a:br>
              <a:rPr lang="uk-UA" sz="27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uk-UA" dirty="0" smtClean="0">
                <a:solidFill>
                  <a:schemeClr val="tx2">
                    <a:lumMod val="75000"/>
                  </a:schemeClr>
                </a:solidFill>
              </a:rPr>
              <a:t>Мовознавці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2231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solidFill>
            <a:srgbClr val="00B0F0"/>
          </a:solidFill>
        </p:spPr>
        <p:txBody>
          <a:bodyPr>
            <a:normAutofit fontScale="92500" lnSpcReduction="20000"/>
          </a:bodyPr>
          <a:lstStyle/>
          <a:p>
            <a:r>
              <a:rPr lang="uk-UA" dirty="0" smtClean="0">
                <a:solidFill>
                  <a:schemeClr val="bg2">
                    <a:lumMod val="25000"/>
                  </a:schemeClr>
                </a:solidFill>
              </a:rPr>
              <a:t>Команди « Критики та « Дослідники» працюють колективно  за складанням літературних паспортів до аналізованих творів, а потім представляють результати за планом:</a:t>
            </a:r>
          </a:p>
          <a:p>
            <a:r>
              <a:rPr lang="uk-UA" dirty="0" smtClean="0">
                <a:solidFill>
                  <a:schemeClr val="bg2">
                    <a:lumMod val="25000"/>
                  </a:schemeClr>
                </a:solidFill>
              </a:rPr>
              <a:t>1. Назва і автор.</a:t>
            </a:r>
          </a:p>
          <a:p>
            <a:r>
              <a:rPr lang="uk-UA" dirty="0" smtClean="0">
                <a:solidFill>
                  <a:schemeClr val="bg2">
                    <a:lumMod val="25000"/>
                  </a:schemeClr>
                </a:solidFill>
              </a:rPr>
              <a:t>2. Жанр.</a:t>
            </a:r>
          </a:p>
          <a:p>
            <a:r>
              <a:rPr lang="uk-UA" dirty="0" smtClean="0">
                <a:solidFill>
                  <a:schemeClr val="bg2">
                    <a:lumMod val="25000"/>
                  </a:schemeClr>
                </a:solidFill>
              </a:rPr>
              <a:t>3. Рід.</a:t>
            </a:r>
          </a:p>
          <a:p>
            <a:r>
              <a:rPr lang="uk-UA" dirty="0" smtClean="0">
                <a:solidFill>
                  <a:schemeClr val="bg2">
                    <a:lumMod val="25000"/>
                  </a:schemeClr>
                </a:solidFill>
              </a:rPr>
              <a:t>4. </a:t>
            </a:r>
            <a:r>
              <a:rPr lang="uk-UA" dirty="0">
                <a:solidFill>
                  <a:schemeClr val="bg2">
                    <a:lumMod val="25000"/>
                  </a:schemeClr>
                </a:solidFill>
              </a:rPr>
              <a:t>П</a:t>
            </a:r>
            <a:r>
              <a:rPr lang="uk-UA" dirty="0" smtClean="0">
                <a:solidFill>
                  <a:schemeClr val="bg2">
                    <a:lumMod val="25000"/>
                  </a:schemeClr>
                </a:solidFill>
              </a:rPr>
              <a:t>роблематика твору.</a:t>
            </a:r>
          </a:p>
          <a:p>
            <a:r>
              <a:rPr lang="uk-UA" dirty="0" smtClean="0">
                <a:solidFill>
                  <a:schemeClr val="bg2">
                    <a:lumMod val="25000"/>
                  </a:schemeClr>
                </a:solidFill>
              </a:rPr>
              <a:t>5. Коротка характеристика головних героїнь.</a:t>
            </a:r>
          </a:p>
          <a:p>
            <a:r>
              <a:rPr lang="uk-UA" dirty="0" smtClean="0">
                <a:solidFill>
                  <a:schemeClr val="bg2">
                    <a:lumMod val="25000"/>
                  </a:schemeClr>
                </a:solidFill>
              </a:rPr>
              <a:t>7. </a:t>
            </a:r>
            <a:r>
              <a:rPr lang="uk-UA" dirty="0">
                <a:solidFill>
                  <a:schemeClr val="bg2">
                    <a:lumMod val="25000"/>
                  </a:schemeClr>
                </a:solidFill>
              </a:rPr>
              <a:t>Х</a:t>
            </a:r>
            <a:r>
              <a:rPr lang="uk-UA" dirty="0" smtClean="0">
                <a:solidFill>
                  <a:schemeClr val="bg2">
                    <a:lumMod val="25000"/>
                  </a:schemeClr>
                </a:solidFill>
              </a:rPr>
              <a:t>удожні засоби.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Сходинка 2 </a:t>
            </a:r>
            <a:br>
              <a:rPr lang="uk-UA" dirty="0" smtClean="0"/>
            </a:br>
            <a:r>
              <a:rPr lang="uk-UA" dirty="0" smtClean="0"/>
              <a:t>Літературознавці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3739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solidFill>
            <a:srgbClr val="EEA8F0"/>
          </a:solidFill>
        </p:spPr>
        <p:txBody>
          <a:bodyPr>
            <a:normAutofit fontScale="77500" lnSpcReduction="20000"/>
          </a:bodyPr>
          <a:lstStyle/>
          <a:p>
            <a:r>
              <a:rPr lang="uk-UA" dirty="0" smtClean="0"/>
              <a:t>Представники  обох команд по черзі пропонують переглянути інсценізацію уривків з поем </a:t>
            </a:r>
            <a:r>
              <a:rPr lang="uk-UA" dirty="0" smtClean="0"/>
              <a:t>« </a:t>
            </a:r>
            <a:r>
              <a:rPr lang="uk-UA" dirty="0" smtClean="0"/>
              <a:t>Катерина» та « Наймичка»</a:t>
            </a:r>
          </a:p>
          <a:p>
            <a:r>
              <a:rPr lang="uk-UA" dirty="0" smtClean="0"/>
              <a:t>Учасники іншої групи – глядачі – </a:t>
            </a:r>
            <a:r>
              <a:rPr lang="uk-UA" dirty="0" err="1" smtClean="0"/>
              <a:t>продумовують</a:t>
            </a:r>
            <a:r>
              <a:rPr lang="uk-UA" dirty="0" smtClean="0"/>
              <a:t> відповідь на проблемне питання</a:t>
            </a:r>
          </a:p>
          <a:p>
            <a:r>
              <a:rPr lang="uk-UA" dirty="0" smtClean="0"/>
              <a:t>Наприклад: Чому  батьки Катерини були настільки жорстокими, що вигнали єдину доньку з дому?</a:t>
            </a:r>
          </a:p>
          <a:p>
            <a:r>
              <a:rPr lang="uk-UA" dirty="0" smtClean="0"/>
              <a:t>Відповідь одним реченням  у формі конструкції з різними видами </a:t>
            </a:r>
            <a:r>
              <a:rPr lang="uk-UA" dirty="0" err="1" smtClean="0"/>
              <a:t>зв</a:t>
            </a:r>
            <a:r>
              <a:rPr lang="en-US" dirty="0" smtClean="0"/>
              <a:t>’</a:t>
            </a:r>
            <a:r>
              <a:rPr lang="uk-UA" dirty="0" err="1" smtClean="0"/>
              <a:t>язку</a:t>
            </a:r>
            <a:r>
              <a:rPr lang="uk-UA" dirty="0" smtClean="0"/>
              <a:t>.</a:t>
            </a:r>
          </a:p>
          <a:p>
            <a:r>
              <a:rPr lang="uk-UA" dirty="0" smtClean="0"/>
              <a:t>Зразок: Так, могли , бо  людський осуд за нерозважливу поведінку дочки падав на їхні голови, а ще , можливо, хотіли, щоб вона усвідомила відповідальність за долю сина, який став безбатченком.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solidFill>
            <a:schemeClr val="accent6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r>
              <a:rPr lang="uk-UA" dirty="0" smtClean="0">
                <a:solidFill>
                  <a:srgbClr val="C00000"/>
                </a:solidFill>
              </a:rPr>
              <a:t/>
            </a:r>
            <a:br>
              <a:rPr lang="uk-UA" dirty="0" smtClean="0">
                <a:solidFill>
                  <a:srgbClr val="C00000"/>
                </a:solidFill>
              </a:rPr>
            </a:br>
            <a:r>
              <a:rPr lang="uk-UA" dirty="0" smtClean="0">
                <a:solidFill>
                  <a:srgbClr val="C00000"/>
                </a:solidFill>
              </a:rPr>
              <a:t>Сходинка 3</a:t>
            </a:r>
            <a:br>
              <a:rPr lang="uk-UA" dirty="0" smtClean="0">
                <a:solidFill>
                  <a:srgbClr val="C00000"/>
                </a:solidFill>
              </a:rPr>
            </a:br>
            <a:r>
              <a:rPr lang="uk-UA" dirty="0" smtClean="0">
                <a:solidFill>
                  <a:srgbClr val="C00000"/>
                </a:solidFill>
              </a:rPr>
              <a:t> Театрали</a:t>
            </a:r>
            <a:r>
              <a:rPr lang="uk-UA" dirty="0" smtClean="0"/>
              <a:t/>
            </a:r>
            <a:br>
              <a:rPr lang="uk-UA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47453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31825" y="1772816"/>
            <a:ext cx="8332663" cy="4680520"/>
          </a:xfrm>
        </p:spPr>
        <p:txBody>
          <a:bodyPr/>
          <a:lstStyle/>
          <a:p>
            <a:r>
              <a:rPr lang="uk-UA" dirty="0" smtClean="0"/>
              <a:t>Порівняльний аналіз  Шевченкової  «Катерини» та </a:t>
            </a:r>
          </a:p>
          <a:p>
            <a:pPr marL="0" indent="0">
              <a:buNone/>
            </a:pPr>
            <a:r>
              <a:rPr lang="uk-UA" dirty="0" smtClean="0"/>
              <a:t>« Сікстинської мадонни  «  Рафаеля.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Сходинка 4 </a:t>
            </a:r>
            <a:br>
              <a:rPr lang="uk-UA" dirty="0" smtClean="0"/>
            </a:br>
            <a:r>
              <a:rPr lang="uk-UA" dirty="0" smtClean="0"/>
              <a:t>Мистецтвознавці</a:t>
            </a:r>
            <a:endParaRPr lang="ru-RU" dirty="0"/>
          </a:p>
        </p:txBody>
      </p:sp>
      <p:sp>
        <p:nvSpPr>
          <p:cNvPr id="4" name="AutoShape 2" descr="&amp;Kcy;&amp;acy;&amp;rcy;&amp;tcy;&amp;icy;&amp;ncy;&amp;kcy;&amp;icy; &amp;pcy;&amp;ocy; &amp;zcy;&amp;acy;&amp;pcy;&amp;rcy;&amp;ocy;&amp;scy;&amp;ucy; &amp;kcy;&amp;acy;&amp;rcy;&amp;tcy;&amp;icy;&amp;ncy;&amp;acy; &amp;shcy;&amp;iecy;&amp;vcy;&amp;chcy;&amp;iecy;&amp;ncy;&amp;kcy;&amp;ocy; &amp;Kcy;&amp;acy;&amp;tcy;&amp;iecy;&amp;rcy;&amp;icy;&amp;ncy;&amp;acy;"/>
          <p:cNvSpPr>
            <a:spLocks noChangeAspect="1" noChangeArrowheads="1"/>
          </p:cNvSpPr>
          <p:nvPr/>
        </p:nvSpPr>
        <p:spPr bwMode="auto">
          <a:xfrm>
            <a:off x="155575" y="-601663"/>
            <a:ext cx="952500" cy="1266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&amp;Kcy;&amp;acy;&amp;rcy;&amp;tcy;&amp;icy;&amp;ncy;&amp;kcy;&amp;icy; &amp;pcy;&amp;ocy; &amp;zcy;&amp;acy;&amp;pcy;&amp;rcy;&amp;ocy;&amp;scy;&amp;ucy; &amp;kcy;&amp;acy;&amp;rcy;&amp;tcy;&amp;icy;&amp;ncy;&amp;acy; &amp;shcy;&amp;iecy;&amp;vcy;&amp;chcy;&amp;iecy;&amp;ncy;&amp;kcy;&amp;ocy; &amp;Kcy;&amp;acy;&amp;tcy;&amp;iecy;&amp;rcy;&amp;icy;&amp;ncy;&amp;acy;"/>
          <p:cNvSpPr>
            <a:spLocks noChangeAspect="1" noChangeArrowheads="1"/>
          </p:cNvSpPr>
          <p:nvPr/>
        </p:nvSpPr>
        <p:spPr bwMode="auto">
          <a:xfrm>
            <a:off x="307975" y="-449263"/>
            <a:ext cx="952500" cy="1266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&amp;Kcy;&amp;acy;&amp;rcy;&amp;tcy;&amp;icy;&amp;ncy;&amp;kcy;&amp;icy; &amp;pcy;&amp;ocy; &amp;zcy;&amp;acy;&amp;pcy;&amp;rcy;&amp;ocy;&amp;scy;&amp;ucy; &amp;kcy;&amp;acy;&amp;rcy;&amp;tcy;&amp;icy;&amp;ncy;&amp;acy; &amp;shcy;&amp;iecy;&amp;vcy;&amp;chcy;&amp;iecy;&amp;ncy;&amp;kcy;&amp;ocy; &amp;Kcy;&amp;acy;&amp;tcy;&amp;iecy;&amp;rcy;&amp;icy;&amp;ncy;&amp;acy;"/>
          <p:cNvSpPr>
            <a:spLocks noChangeAspect="1" noChangeArrowheads="1"/>
          </p:cNvSpPr>
          <p:nvPr/>
        </p:nvSpPr>
        <p:spPr bwMode="auto">
          <a:xfrm>
            <a:off x="460375" y="-296863"/>
            <a:ext cx="952500" cy="1266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374" y="2852936"/>
            <a:ext cx="3895601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852936"/>
            <a:ext cx="4176464" cy="36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13945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uk-UA" sz="1800" dirty="0" smtClean="0"/>
              <a:t>Ознайомтеся з влучною порівняльною характеристикою, складеною І.. Франком. Доповніть її вашими роздумами у формі короткого есе </a:t>
            </a:r>
            <a:endParaRPr lang="ru-RU" sz="1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54868" y="0"/>
            <a:ext cx="8229600" cy="1591056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/>
            </a:r>
            <a:br>
              <a:rPr lang="uk-UA" dirty="0" smtClean="0"/>
            </a:br>
            <a:r>
              <a:rPr lang="uk-UA" dirty="0"/>
              <a:t/>
            </a:r>
            <a:br>
              <a:rPr lang="uk-UA" dirty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/>
              <a:t/>
            </a:r>
            <a:br>
              <a:rPr lang="uk-UA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uk-UA" dirty="0" smtClean="0"/>
              <a:t>Сходинка 5 </a:t>
            </a:r>
            <a:br>
              <a:rPr lang="uk-UA" dirty="0" smtClean="0"/>
            </a:br>
            <a:r>
              <a:rPr lang="uk-UA" dirty="0" smtClean="0"/>
              <a:t>Психологи</a:t>
            </a:r>
            <a:br>
              <a:rPr lang="uk-UA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uk-UA" dirty="0"/>
              <a:t/>
            </a:r>
            <a:br>
              <a:rPr lang="uk-UA" dirty="0"/>
            </a:br>
            <a:r>
              <a:rPr lang="uk-UA" dirty="0" smtClean="0"/>
              <a:t>Психологи</a:t>
            </a:r>
            <a:br>
              <a:rPr lang="uk-UA" dirty="0" smtClean="0"/>
            </a:br>
            <a:r>
              <a:rPr lang="uk-UA" dirty="0"/>
              <a:t/>
            </a:r>
            <a:br>
              <a:rPr lang="uk-UA" dirty="0"/>
            </a:br>
            <a:endParaRPr lang="ru-RU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</a:rPr>
              <a:t>Обидвi поеми мають спiльне тло суспiльне... Катерина натура проста, палка, вразлива... ошукана москалями, вiдiпхнута... Наймичка - натура безмiрно глибша, чуттє у неï... сильне, високе, любов до дитини така могутня, що перемагає все iнше, заслоняє перед нею весь свiт, заставляє забути про себе саму, вiддати все своє життя не для хвилевоï покути, а для довгоï жертви на користь своєï дитини.</a:t>
            </a:r>
            <a:b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</a:rPr>
            </a:br>
            <a: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</a:rPr>
              <a:t>/. Франко.)</a:t>
            </a:r>
            <a:r>
              <a:rPr kumimoji="0" lang="ru-RU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5516" y="1859340"/>
            <a:ext cx="8568952" cy="4154984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endParaRPr lang="en-US" sz="2400" dirty="0" smtClean="0"/>
          </a:p>
          <a:p>
            <a:endParaRPr lang="en-US" sz="2400" dirty="0"/>
          </a:p>
          <a:p>
            <a:r>
              <a:rPr lang="ru-RU" sz="2400" dirty="0" err="1" smtClean="0"/>
              <a:t>Обидвi</a:t>
            </a:r>
            <a:r>
              <a:rPr lang="ru-RU" sz="2400" dirty="0" smtClean="0"/>
              <a:t> </a:t>
            </a:r>
            <a:r>
              <a:rPr lang="ru-RU" sz="2400" dirty="0" err="1"/>
              <a:t>поеми</a:t>
            </a:r>
            <a:r>
              <a:rPr lang="ru-RU" sz="2400" dirty="0"/>
              <a:t> </a:t>
            </a:r>
            <a:r>
              <a:rPr lang="ru-RU" sz="2400" dirty="0" err="1"/>
              <a:t>мають</a:t>
            </a:r>
            <a:r>
              <a:rPr lang="ru-RU" sz="2400" dirty="0"/>
              <a:t> </a:t>
            </a:r>
            <a:r>
              <a:rPr lang="ru-RU" sz="2400" dirty="0" err="1"/>
              <a:t>спiльне</a:t>
            </a:r>
            <a:r>
              <a:rPr lang="ru-RU" sz="2400" dirty="0"/>
              <a:t> </a:t>
            </a:r>
            <a:r>
              <a:rPr lang="ru-RU" sz="2400" dirty="0" err="1"/>
              <a:t>тло</a:t>
            </a:r>
            <a:r>
              <a:rPr lang="ru-RU" sz="2400" dirty="0"/>
              <a:t> </a:t>
            </a:r>
            <a:r>
              <a:rPr lang="ru-RU" sz="2400" dirty="0" err="1"/>
              <a:t>суспiльне</a:t>
            </a:r>
            <a:r>
              <a:rPr lang="ru-RU" sz="2400" dirty="0"/>
              <a:t>... Катерина натура проста, </a:t>
            </a:r>
            <a:r>
              <a:rPr lang="ru-RU" sz="2400" dirty="0" err="1"/>
              <a:t>палка</a:t>
            </a:r>
            <a:r>
              <a:rPr lang="ru-RU" sz="2400" dirty="0"/>
              <a:t>, </a:t>
            </a:r>
            <a:r>
              <a:rPr lang="ru-RU" sz="2400" dirty="0" err="1"/>
              <a:t>вразлива</a:t>
            </a:r>
            <a:r>
              <a:rPr lang="ru-RU" sz="2400" dirty="0"/>
              <a:t>... </a:t>
            </a:r>
            <a:r>
              <a:rPr lang="ru-RU" sz="2400" dirty="0" err="1"/>
              <a:t>ошукана</a:t>
            </a:r>
            <a:r>
              <a:rPr lang="ru-RU" sz="2400" dirty="0"/>
              <a:t> москалями, </a:t>
            </a:r>
            <a:r>
              <a:rPr lang="ru-RU" sz="2400" dirty="0" err="1"/>
              <a:t>вiдiпхнута</a:t>
            </a:r>
            <a:r>
              <a:rPr lang="ru-RU" sz="2400" dirty="0"/>
              <a:t>... Наймичка - натура </a:t>
            </a:r>
            <a:r>
              <a:rPr lang="ru-RU" sz="2400" dirty="0" err="1"/>
              <a:t>безмiрно</a:t>
            </a:r>
            <a:r>
              <a:rPr lang="ru-RU" sz="2400" dirty="0"/>
              <a:t> </a:t>
            </a:r>
            <a:r>
              <a:rPr lang="ru-RU" sz="2400" dirty="0" err="1"/>
              <a:t>глибша</a:t>
            </a:r>
            <a:r>
              <a:rPr lang="ru-RU" sz="2400" dirty="0"/>
              <a:t>, </a:t>
            </a:r>
            <a:r>
              <a:rPr lang="ru-RU" sz="2400" dirty="0" err="1"/>
              <a:t>чуттє</a:t>
            </a:r>
            <a:r>
              <a:rPr lang="ru-RU" sz="2400" dirty="0"/>
              <a:t> у </a:t>
            </a:r>
            <a:r>
              <a:rPr lang="ru-RU" sz="2400" dirty="0" err="1"/>
              <a:t>неï</a:t>
            </a:r>
            <a:r>
              <a:rPr lang="ru-RU" sz="2400" dirty="0"/>
              <a:t>... </a:t>
            </a:r>
            <a:r>
              <a:rPr lang="ru-RU" sz="2400" dirty="0" err="1"/>
              <a:t>сильне</a:t>
            </a:r>
            <a:r>
              <a:rPr lang="ru-RU" sz="2400" dirty="0"/>
              <a:t>, </a:t>
            </a:r>
            <a:r>
              <a:rPr lang="ru-RU" sz="2400" dirty="0" err="1"/>
              <a:t>високе</a:t>
            </a:r>
            <a:r>
              <a:rPr lang="ru-RU" sz="2400" dirty="0"/>
              <a:t>, </a:t>
            </a:r>
            <a:r>
              <a:rPr lang="ru-RU" sz="2400" dirty="0" err="1"/>
              <a:t>любов</a:t>
            </a:r>
            <a:r>
              <a:rPr lang="ru-RU" sz="2400" dirty="0"/>
              <a:t> до </a:t>
            </a:r>
            <a:r>
              <a:rPr lang="ru-RU" sz="2400" dirty="0" err="1"/>
              <a:t>дитини</a:t>
            </a:r>
            <a:r>
              <a:rPr lang="ru-RU" sz="2400" dirty="0"/>
              <a:t> </a:t>
            </a:r>
            <a:r>
              <a:rPr lang="ru-RU" sz="2400" dirty="0" err="1"/>
              <a:t>така</a:t>
            </a:r>
            <a:r>
              <a:rPr lang="ru-RU" sz="2400" dirty="0"/>
              <a:t> </a:t>
            </a:r>
            <a:r>
              <a:rPr lang="ru-RU" sz="2400" dirty="0" err="1"/>
              <a:t>могутня</a:t>
            </a:r>
            <a:r>
              <a:rPr lang="ru-RU" sz="2400" dirty="0"/>
              <a:t>, </a:t>
            </a:r>
            <a:r>
              <a:rPr lang="ru-RU" sz="2400" dirty="0" err="1"/>
              <a:t>що</a:t>
            </a:r>
            <a:r>
              <a:rPr lang="ru-RU" sz="2400" dirty="0"/>
              <a:t> </a:t>
            </a:r>
            <a:r>
              <a:rPr lang="ru-RU" sz="2400" dirty="0" err="1"/>
              <a:t>перемагає</a:t>
            </a:r>
            <a:r>
              <a:rPr lang="ru-RU" sz="2400" dirty="0"/>
              <a:t> все </a:t>
            </a:r>
            <a:r>
              <a:rPr lang="ru-RU" sz="2400" dirty="0" err="1"/>
              <a:t>iнше</a:t>
            </a:r>
            <a:r>
              <a:rPr lang="ru-RU" sz="2400" dirty="0"/>
              <a:t>, </a:t>
            </a:r>
            <a:r>
              <a:rPr lang="ru-RU" sz="2400" dirty="0" err="1"/>
              <a:t>заслоняє</a:t>
            </a:r>
            <a:r>
              <a:rPr lang="ru-RU" sz="2400" dirty="0"/>
              <a:t> перед нею весь </a:t>
            </a:r>
            <a:r>
              <a:rPr lang="ru-RU" sz="2400" dirty="0" err="1"/>
              <a:t>свiт</a:t>
            </a:r>
            <a:r>
              <a:rPr lang="ru-RU" sz="2400" dirty="0"/>
              <a:t>, </a:t>
            </a:r>
            <a:r>
              <a:rPr lang="ru-RU" sz="2400" dirty="0" err="1"/>
              <a:t>заставляє</a:t>
            </a:r>
            <a:r>
              <a:rPr lang="ru-RU" sz="2400" dirty="0"/>
              <a:t> забути про себе саму, </a:t>
            </a:r>
            <a:r>
              <a:rPr lang="ru-RU" sz="2400" dirty="0" err="1"/>
              <a:t>вiддати</a:t>
            </a:r>
            <a:r>
              <a:rPr lang="ru-RU" sz="2400" dirty="0"/>
              <a:t> все </a:t>
            </a:r>
            <a:r>
              <a:rPr lang="ru-RU" sz="2400" dirty="0" err="1"/>
              <a:t>своє</a:t>
            </a:r>
            <a:r>
              <a:rPr lang="ru-RU" sz="2400" dirty="0"/>
              <a:t> </a:t>
            </a:r>
            <a:r>
              <a:rPr lang="ru-RU" sz="2400" dirty="0" err="1"/>
              <a:t>життя</a:t>
            </a:r>
            <a:r>
              <a:rPr lang="ru-RU" sz="2400" dirty="0"/>
              <a:t> не для </a:t>
            </a:r>
            <a:r>
              <a:rPr lang="ru-RU" sz="2400" dirty="0" err="1"/>
              <a:t>хвилевоï</a:t>
            </a:r>
            <a:r>
              <a:rPr lang="ru-RU" sz="2400" dirty="0"/>
              <a:t> покути, а для </a:t>
            </a:r>
            <a:r>
              <a:rPr lang="ru-RU" sz="2400" dirty="0" err="1"/>
              <a:t>довгоï</a:t>
            </a:r>
            <a:r>
              <a:rPr lang="ru-RU" sz="2400" dirty="0"/>
              <a:t> </a:t>
            </a:r>
            <a:r>
              <a:rPr lang="ru-RU" sz="2400" dirty="0" err="1"/>
              <a:t>жертви</a:t>
            </a:r>
            <a:r>
              <a:rPr lang="ru-RU" sz="2400" dirty="0"/>
              <a:t> на </a:t>
            </a:r>
            <a:r>
              <a:rPr lang="ru-RU" sz="2400" dirty="0" err="1"/>
              <a:t>користь</a:t>
            </a:r>
            <a:r>
              <a:rPr lang="ru-RU" sz="2400" dirty="0"/>
              <a:t> </a:t>
            </a:r>
            <a:r>
              <a:rPr lang="ru-RU" sz="2400" dirty="0" err="1"/>
              <a:t>своєï</a:t>
            </a:r>
            <a:r>
              <a:rPr lang="ru-RU" sz="2400" dirty="0"/>
              <a:t> </a:t>
            </a:r>
            <a:r>
              <a:rPr lang="ru-RU" sz="2400" dirty="0" err="1"/>
              <a:t>дитини</a:t>
            </a:r>
            <a:r>
              <a:rPr lang="ru-RU" sz="2400" dirty="0"/>
              <a:t>.</a:t>
            </a:r>
          </a:p>
          <a:p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23528" y="1268760"/>
            <a:ext cx="846094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Іван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ранко 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71244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1844825"/>
            <a:ext cx="7408333" cy="2448271"/>
          </a:xfrm>
        </p:spPr>
        <p:txBody>
          <a:bodyPr>
            <a:normAutofit/>
          </a:bodyPr>
          <a:lstStyle/>
          <a:p>
            <a:r>
              <a:rPr lang="uk-UA" dirty="0" smtClean="0"/>
              <a:t> Так , справдилися: я почув багато цікавого, зокрема…</a:t>
            </a:r>
          </a:p>
          <a:p>
            <a:r>
              <a:rPr lang="uk-UA" dirty="0" smtClean="0"/>
              <a:t>Лише частково, бо, на мою думку, я  не зміг( не змогла)…</a:t>
            </a:r>
          </a:p>
          <a:p>
            <a:r>
              <a:rPr lang="uk-UA" dirty="0" smtClean="0"/>
              <a:t>Ні, не справдилися,  я не задоволений  </a:t>
            </a:r>
            <a:r>
              <a:rPr lang="en-US" dirty="0" smtClean="0"/>
              <a:t>( </a:t>
            </a:r>
            <a:r>
              <a:rPr lang="uk-UA" smtClean="0"/>
              <a:t>не задоволена), бо …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Мої очікування від  уроку справдилися?</a:t>
            </a:r>
            <a:endParaRPr lang="ru-RU" dirty="0"/>
          </a:p>
        </p:txBody>
      </p:sp>
      <p:sp>
        <p:nvSpPr>
          <p:cNvPr id="4" name="AutoShape 2" descr="&amp;Kcy;&amp;acy;&amp;rcy;&amp;tcy;&amp;icy;&amp;ncy;&amp;kcy;&amp;icy; &amp;pcy;&amp;ocy; &amp;zcy;&amp;acy;&amp;pcy;&amp;rcy;&amp;ocy;&amp;scy;&amp;ucy; &amp;rcy;&amp;icy;&amp;scy;&amp;ucy;&amp;ncy;&amp;ocy;&amp;kcy; &amp;ocy;&amp;tcy;&amp;kcy;&amp;rcy;&amp;ycy;&amp;tcy;&amp;acy;&amp;yacy; &amp;kcy;&amp;ncy;&amp;icy;&amp;gcy;&amp;acy; &amp;scy; &amp;pcy;&amp;iecy;&amp;rcy;&amp;ocy;&amp;mcy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365104"/>
            <a:ext cx="6552727" cy="21602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31525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Стандартная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1400</TotalTime>
  <Words>615</Words>
  <Application>Microsoft Office PowerPoint</Application>
  <PresentationFormat>Экран (4:3)</PresentationFormat>
  <Paragraphs>55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Волна</vt:lpstr>
      <vt:lpstr>еатрали</vt:lpstr>
      <vt:lpstr>Вічна тема матері і сина</vt:lpstr>
      <vt:lpstr>Мета уроку</vt:lpstr>
      <vt:lpstr>Сходинка 1  Домашнє завдання Мовознавці</vt:lpstr>
      <vt:lpstr>Сходинка 2  Літературознавці</vt:lpstr>
      <vt:lpstr> Сходинка 3  Театрали </vt:lpstr>
      <vt:lpstr>Сходинка 4  Мистецтвознавці</vt:lpstr>
      <vt:lpstr>      Сходинка 5  Психологи    Психологи  </vt:lpstr>
      <vt:lpstr>Мої очікування від  уроку справдилися?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вова7</cp:lastModifiedBy>
  <cp:revision>37</cp:revision>
  <dcterms:modified xsi:type="dcterms:W3CDTF">2020-01-24T19:09:44Z</dcterms:modified>
</cp:coreProperties>
</file>