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0" r:id="rId3"/>
    <p:sldId id="260" r:id="rId4"/>
    <p:sldId id="291" r:id="rId5"/>
    <p:sldId id="261" r:id="rId6"/>
    <p:sldId id="262" r:id="rId7"/>
    <p:sldId id="272" r:id="rId8"/>
    <p:sldId id="285" r:id="rId9"/>
    <p:sldId id="287" r:id="rId10"/>
    <p:sldId id="292" r:id="rId11"/>
    <p:sldId id="293" r:id="rId12"/>
    <p:sldId id="294" r:id="rId13"/>
    <p:sldId id="296" r:id="rId14"/>
    <p:sldId id="280" r:id="rId15"/>
    <p:sldId id="276" r:id="rId16"/>
    <p:sldId id="265" r:id="rId17"/>
    <p:sldId id="264" r:id="rId18"/>
    <p:sldId id="267" r:id="rId19"/>
    <p:sldId id="295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4530"/>
    <a:srgbClr val="D406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728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47E2B99-FE8C-48B4-9BE5-DBDBF41B088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9DFF02A-1304-4584-9DB4-B1ACD99C0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7E2B99-FE8C-48B4-9BE5-DBDBF41B088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DFF02A-1304-4584-9DB4-B1ACD99C0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47E2B99-FE8C-48B4-9BE5-DBDBF41B088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9DFF02A-1304-4584-9DB4-B1ACD99C0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7E2B99-FE8C-48B4-9BE5-DBDBF41B088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DFF02A-1304-4584-9DB4-B1ACD99C0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47E2B99-FE8C-48B4-9BE5-DBDBF41B088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9DFF02A-1304-4584-9DB4-B1ACD99C0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7E2B99-FE8C-48B4-9BE5-DBDBF41B088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DFF02A-1304-4584-9DB4-B1ACD99C0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7E2B99-FE8C-48B4-9BE5-DBDBF41B088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DFF02A-1304-4584-9DB4-B1ACD99C0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7E2B99-FE8C-48B4-9BE5-DBDBF41B088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DFF02A-1304-4584-9DB4-B1ACD99C0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47E2B99-FE8C-48B4-9BE5-DBDBF41B088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DFF02A-1304-4584-9DB4-B1ACD99C0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7E2B99-FE8C-48B4-9BE5-DBDBF41B088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DFF02A-1304-4584-9DB4-B1ACD99C0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7E2B99-FE8C-48B4-9BE5-DBDBF41B088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DFF02A-1304-4584-9DB4-B1ACD99C02F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47E2B99-FE8C-48B4-9BE5-DBDBF41B088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9DFF02A-1304-4584-9DB4-B1ACD99C02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204864"/>
            <a:ext cx="8208912" cy="3024336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</a:rPr>
              <a:t/>
            </a:r>
            <a:br>
              <a:rPr lang="uk-UA" sz="6000" b="1" dirty="0" smtClean="0">
                <a:solidFill>
                  <a:srgbClr val="0070C0"/>
                </a:solidFill>
              </a:rPr>
            </a:br>
            <a:r>
              <a:rPr lang="ru-RU" sz="6000" dirty="0" smtClean="0">
                <a:solidFill>
                  <a:srgbClr val="0070C0"/>
                </a:solidFill>
              </a:rPr>
              <a:t/>
            </a:r>
            <a:br>
              <a:rPr lang="ru-RU" sz="6000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«</a:t>
            </a:r>
            <a:r>
              <a:rPr lang="ru-RU" sz="32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Виготовлення</a:t>
            </a:r>
            <a:r>
              <a:rPr lang="ru-RU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новорічної</a:t>
            </a:r>
            <a:r>
              <a:rPr lang="ru-RU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іграшки</a:t>
            </a:r>
            <a:r>
              <a:rPr lang="ru-RU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на </a:t>
            </a:r>
            <a:r>
              <a:rPr lang="ru-RU" sz="32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ялинку</a:t>
            </a:r>
            <a:r>
              <a:rPr lang="ru-RU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» </a:t>
            </a:r>
            <a:r>
              <a:rPr lang="ru-RU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</a:br>
            <a:r>
              <a:rPr lang="ru-RU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</a:br>
            <a:r>
              <a:rPr lang="en-US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“Making Christmas toys”</a:t>
            </a:r>
            <a:r>
              <a:rPr lang="ru-RU" sz="6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</a:br>
            <a:endParaRPr lang="ru-RU" sz="60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5776" y="5445224"/>
            <a:ext cx="446449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Автори: </a:t>
            </a:r>
            <a:r>
              <a:rPr lang="uk-UA" sz="1600" b="1" i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Камишна</a:t>
            </a:r>
            <a:r>
              <a:rPr lang="uk-UA" sz="16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Світлана Антонівна;</a:t>
            </a:r>
          </a:p>
          <a:p>
            <a:pPr algn="ctr"/>
            <a:r>
              <a:rPr lang="uk-UA" sz="1600" b="1" i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Горкава</a:t>
            </a:r>
            <a:r>
              <a:rPr lang="uk-UA" sz="16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Тетяна Ігорівна</a:t>
            </a:r>
          </a:p>
          <a:p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1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Бінарний у</a:t>
            </a:r>
            <a:r>
              <a:rPr lang="ru-RU" sz="2400" b="1" dirty="0" smtClean="0">
                <a:solidFill>
                  <a:srgbClr val="FFFF00"/>
                </a:solidFill>
              </a:rPr>
              <a:t>рок-проект </a:t>
            </a:r>
            <a:br>
              <a:rPr lang="ru-RU" sz="2400" b="1" dirty="0" smtClean="0">
                <a:solidFill>
                  <a:srgbClr val="FFFF00"/>
                </a:solidFill>
              </a:rPr>
            </a:br>
            <a:r>
              <a:rPr lang="ru-RU" sz="2400" b="1" dirty="0" err="1" smtClean="0">
                <a:solidFill>
                  <a:srgbClr val="FFFF00"/>
                </a:solidFill>
              </a:rPr>
              <a:t>Праця</a:t>
            </a:r>
            <a:r>
              <a:rPr lang="ru-RU" sz="2400" b="1" dirty="0" smtClean="0">
                <a:solidFill>
                  <a:srgbClr val="FFFF00"/>
                </a:solidFill>
              </a:rPr>
              <a:t> + </a:t>
            </a:r>
            <a:r>
              <a:rPr lang="ru-RU" sz="2400" b="1" dirty="0" err="1" smtClean="0">
                <a:solidFill>
                  <a:srgbClr val="FFFF00"/>
                </a:solidFill>
              </a:rPr>
              <a:t>англ</a:t>
            </a:r>
            <a:r>
              <a:rPr lang="uk-UA" sz="2400" b="1" dirty="0" smtClean="0">
                <a:solidFill>
                  <a:srgbClr val="FFFF00"/>
                </a:solidFill>
              </a:rPr>
              <a:t>і</a:t>
            </a:r>
            <a:r>
              <a:rPr lang="ru-RU" sz="2400" b="1" dirty="0" err="1" smtClean="0">
                <a:solidFill>
                  <a:srgbClr val="FFFF00"/>
                </a:solidFill>
              </a:rPr>
              <a:t>йська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мова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836712"/>
            <a:ext cx="65527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3200" b="1" u="sng" dirty="0" smtClean="0">
                <a:solidFill>
                  <a:srgbClr val="0070C0"/>
                </a:solidFill>
              </a:rPr>
              <a:t>Для кого </a:t>
            </a:r>
            <a:r>
              <a:rPr lang="ru-RU" sz="3200" b="1" u="sng" dirty="0" err="1" smtClean="0">
                <a:solidFill>
                  <a:srgbClr val="0070C0"/>
                </a:solidFill>
              </a:rPr>
              <a:t>ви</a:t>
            </a:r>
            <a:r>
              <a:rPr lang="ru-RU" sz="3200" b="1" u="sng" dirty="0" smtClean="0">
                <a:solidFill>
                  <a:srgbClr val="0070C0"/>
                </a:solidFill>
              </a:rPr>
              <a:t> </a:t>
            </a:r>
            <a:r>
              <a:rPr lang="ru-RU" sz="3200" b="1" u="sng" dirty="0" err="1" smtClean="0">
                <a:solidFill>
                  <a:srgbClr val="0070C0"/>
                </a:solidFill>
              </a:rPr>
              <a:t>робите</a:t>
            </a:r>
            <a:r>
              <a:rPr lang="ru-RU" sz="3200" b="1" u="sng" dirty="0" smtClean="0">
                <a:solidFill>
                  <a:srgbClr val="0070C0"/>
                </a:solidFill>
              </a:rPr>
              <a:t> </a:t>
            </a:r>
            <a:r>
              <a:rPr lang="ru-RU" sz="3200" b="1" u="sng" dirty="0" err="1" smtClean="0">
                <a:solidFill>
                  <a:srgbClr val="0070C0"/>
                </a:solidFill>
              </a:rPr>
              <a:t>ц</a:t>
            </a:r>
            <a:r>
              <a:rPr lang="uk-UA" sz="3200" b="1" u="sng" dirty="0" smtClean="0">
                <a:solidFill>
                  <a:srgbClr val="0070C0"/>
                </a:solidFill>
              </a:rPr>
              <a:t>і</a:t>
            </a:r>
            <a:r>
              <a:rPr lang="ru-RU" sz="3200" b="1" u="sng" dirty="0" smtClean="0">
                <a:solidFill>
                  <a:srgbClr val="0070C0"/>
                </a:solidFill>
              </a:rPr>
              <a:t> кульки?</a:t>
            </a:r>
          </a:p>
          <a:p>
            <a:pPr>
              <a:buFontTx/>
              <a:buChar char="-"/>
            </a:pPr>
            <a:endParaRPr lang="en-US" sz="3200" b="1" dirty="0" smtClean="0">
              <a:solidFill>
                <a:srgbClr val="0070C0"/>
              </a:solidFill>
            </a:endParaRPr>
          </a:p>
          <a:p>
            <a:pPr>
              <a:buFontTx/>
              <a:buChar char="-"/>
            </a:pP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Whom do you make these balls?</a:t>
            </a:r>
            <a:endParaRPr lang="uk-UA" sz="32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uk-UA" sz="32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uk-UA" sz="3200" b="1" u="sng" dirty="0" smtClean="0">
                <a:solidFill>
                  <a:srgbClr val="0070C0"/>
                </a:solidFill>
              </a:rPr>
              <a:t>Ми робимо ці кульки для наших друзів з Італії.</a:t>
            </a:r>
          </a:p>
          <a:p>
            <a:pPr>
              <a:buFontTx/>
              <a:buChar char="-"/>
            </a:pPr>
            <a:endParaRPr lang="uk-UA" sz="3200" b="1" u="sng" dirty="0" smtClean="0">
              <a:solidFill>
                <a:srgbClr val="0070C0"/>
              </a:solidFill>
            </a:endParaRPr>
          </a:p>
          <a:p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We make them for our friends from Italy.</a:t>
            </a:r>
            <a:endParaRPr lang="uk-UA" sz="32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92696"/>
            <a:ext cx="748883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>
              <a:buFontTx/>
              <a:buChar char="-"/>
            </a:pPr>
            <a:r>
              <a:rPr lang="ru-RU" sz="3200" b="1" dirty="0" err="1" smtClean="0">
                <a:solidFill>
                  <a:srgbClr val="0070C0"/>
                </a:solidFill>
              </a:rPr>
              <a:t>Чому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</a:rPr>
              <a:t>ви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</a:rPr>
              <a:t>робите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</a:rPr>
              <a:t>їх</a:t>
            </a:r>
            <a:r>
              <a:rPr lang="uk-UA" sz="3200" b="1" dirty="0" smtClean="0">
                <a:solidFill>
                  <a:srgbClr val="0070C0"/>
                </a:solidFill>
              </a:rPr>
              <a:t>?</a:t>
            </a:r>
            <a:endParaRPr lang="en-US" sz="3200" b="1" dirty="0" smtClean="0">
              <a:solidFill>
                <a:srgbClr val="0070C0"/>
              </a:solidFill>
            </a:endParaRPr>
          </a:p>
          <a:p>
            <a:pPr lvl="3">
              <a:buFontTx/>
              <a:buChar char="-"/>
            </a:pPr>
            <a:endParaRPr lang="uk-UA" sz="3200" b="1" dirty="0" smtClean="0">
              <a:solidFill>
                <a:srgbClr val="0070C0"/>
              </a:solidFill>
            </a:endParaRPr>
          </a:p>
          <a:p>
            <a:pPr lvl="3">
              <a:buFontTx/>
              <a:buChar char="-"/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Why do you make them?</a:t>
            </a:r>
            <a:endParaRPr lang="uk-UA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3">
              <a:buFontTx/>
              <a:buChar char="-"/>
            </a:pPr>
            <a:endParaRPr lang="uk-UA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3">
              <a:buFontTx/>
              <a:buChar char="-"/>
            </a:pPr>
            <a:endParaRPr lang="uk-UA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3">
              <a:buFontTx/>
              <a:buChar char="-"/>
            </a:pPr>
            <a:r>
              <a:rPr lang="uk-UA" sz="3200" b="1" dirty="0" smtClean="0">
                <a:solidFill>
                  <a:srgbClr val="0070C0"/>
                </a:solidFill>
              </a:rPr>
              <a:t>Ми робимо ці кульки, щоб привітати наших друзів з Різдвом!</a:t>
            </a:r>
            <a:endParaRPr lang="en-US" sz="3200" b="1" dirty="0" smtClean="0">
              <a:solidFill>
                <a:srgbClr val="0070C0"/>
              </a:solidFill>
            </a:endParaRPr>
          </a:p>
          <a:p>
            <a:pPr lvl="3">
              <a:buFontTx/>
              <a:buChar char="-"/>
            </a:pPr>
            <a:endParaRPr lang="uk-UA" sz="3200" b="1" dirty="0" smtClean="0">
              <a:solidFill>
                <a:srgbClr val="0070C0"/>
              </a:solidFill>
            </a:endParaRPr>
          </a:p>
          <a:p>
            <a:pPr lvl="3">
              <a:buFontTx/>
              <a:buChar char="-"/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We want to greet them “Merry Christmas!”</a:t>
            </a:r>
            <a:endParaRPr lang="uk-UA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9" y="620688"/>
            <a:ext cx="76328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uk-UA" sz="3200" b="1" dirty="0" smtClean="0">
                <a:solidFill>
                  <a:srgbClr val="0070C0"/>
                </a:solidFill>
              </a:rPr>
              <a:t>Якого кольору твоя кулька?</a:t>
            </a:r>
            <a:endParaRPr lang="en-US" sz="3200" b="1" dirty="0" smtClean="0">
              <a:solidFill>
                <a:srgbClr val="0070C0"/>
              </a:solidFill>
            </a:endParaRPr>
          </a:p>
          <a:p>
            <a:pPr>
              <a:buFontTx/>
              <a:buChar char="-"/>
            </a:pPr>
            <a:endParaRPr lang="uk-UA" sz="3200" b="1" dirty="0" smtClean="0">
              <a:solidFill>
                <a:srgbClr val="0070C0"/>
              </a:solidFill>
            </a:endParaRPr>
          </a:p>
          <a:p>
            <a:pPr>
              <a:buFontTx/>
              <a:buChar char="-"/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What </a:t>
            </a:r>
            <a:r>
              <a:rPr lang="en-US" sz="3200" b="1" dirty="0" err="1" smtClean="0">
                <a:solidFill>
                  <a:schemeClr val="accent2">
                    <a:lumMod val="75000"/>
                  </a:schemeClr>
                </a:solidFill>
              </a:rPr>
              <a:t>colour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 is your ball ?</a:t>
            </a:r>
            <a:endParaRPr lang="uk-UA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rgbClr val="0070C0"/>
              </a:solidFill>
            </a:endParaRPr>
          </a:p>
          <a:p>
            <a:endParaRPr lang="uk-UA" sz="3200" dirty="0" smtClean="0">
              <a:solidFill>
                <a:srgbClr val="0070C0"/>
              </a:solidFill>
            </a:endParaRPr>
          </a:p>
          <a:p>
            <a:pPr>
              <a:buFontTx/>
              <a:buChar char="-"/>
            </a:pPr>
            <a:r>
              <a:rPr lang="uk-UA" sz="3200" b="1" dirty="0" smtClean="0">
                <a:solidFill>
                  <a:srgbClr val="0070C0"/>
                </a:solidFill>
              </a:rPr>
              <a:t>Вона …</a:t>
            </a:r>
            <a:endParaRPr lang="en-US" sz="3200" b="1" dirty="0" smtClean="0">
              <a:solidFill>
                <a:srgbClr val="0070C0"/>
              </a:solidFill>
            </a:endParaRPr>
          </a:p>
          <a:p>
            <a:pPr>
              <a:buFontTx/>
              <a:buChar char="-"/>
            </a:pPr>
            <a:endParaRPr lang="uk-UA" sz="3200" b="1" dirty="0" smtClean="0">
              <a:solidFill>
                <a:srgbClr val="0070C0"/>
              </a:solidFill>
            </a:endParaRPr>
          </a:p>
          <a:p>
            <a:pPr>
              <a:buFontTx/>
              <a:buChar char="-"/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It’s …(</a:t>
            </a:r>
            <a:r>
              <a:rPr lang="en-US" sz="3200" b="1" dirty="0" smtClean="0">
                <a:solidFill>
                  <a:srgbClr val="FF0000"/>
                </a:solidFill>
              </a:rPr>
              <a:t>red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3200" b="1" dirty="0" smtClean="0">
                <a:solidFill>
                  <a:srgbClr val="00B0F0"/>
                </a:solidFill>
              </a:rPr>
              <a:t>blue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3200" b="1" dirty="0" smtClean="0">
                <a:solidFill>
                  <a:srgbClr val="00B050"/>
                </a:solidFill>
              </a:rPr>
              <a:t>green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3200" b="1" dirty="0" smtClean="0">
                <a:solidFill>
                  <a:srgbClr val="D406D4"/>
                </a:solidFill>
              </a:rPr>
              <a:t>pink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3200" b="1" dirty="0" smtClean="0">
                <a:solidFill>
                  <a:srgbClr val="FFFF00"/>
                </a:solidFill>
              </a:rPr>
              <a:t>yellow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3200" b="1" dirty="0" smtClean="0">
                <a:solidFill>
                  <a:srgbClr val="904530"/>
                </a:solidFill>
              </a:rPr>
              <a:t>brown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3200" b="1" dirty="0" smtClean="0">
                <a:solidFill>
                  <a:schemeClr val="bg1">
                    <a:lumMod val="85000"/>
                  </a:schemeClr>
                </a:solidFill>
              </a:rPr>
              <a:t>white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).</a:t>
            </a:r>
            <a:endParaRPr lang="uk-UA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980728"/>
            <a:ext cx="655272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Dialogue</a:t>
            </a:r>
          </a:p>
          <a:p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your ball, Anna? </a:t>
            </a:r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-My ball is  … . And yours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-My ball is  ….  . </a:t>
            </a:r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197370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грашки-1 – копі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899" y="682368"/>
            <a:ext cx="7904494" cy="5914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грашки-2 – копі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84" y="836712"/>
            <a:ext cx="7942734" cy="5616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511187490_shutterstock_1490513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124" y="692696"/>
            <a:ext cx="7622047" cy="5256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11187490_shutterstock_149051369b 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836712"/>
            <a:ext cx="7622047" cy="5256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11187490_shutterstock_149051369l;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6672"/>
            <a:ext cx="7622047" cy="5256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4664"/>
            <a:ext cx="712879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i="1" dirty="0" smtClean="0">
                <a:solidFill>
                  <a:schemeClr val="accent2">
                    <a:lumMod val="75000"/>
                  </a:schemeClr>
                </a:solidFill>
              </a:rPr>
              <a:t>Best wishes, Anna.</a:t>
            </a:r>
          </a:p>
          <a:p>
            <a:r>
              <a:rPr lang="en-US" sz="5400" b="1" i="1" dirty="0" smtClean="0">
                <a:solidFill>
                  <a:schemeClr val="accent2">
                    <a:lumMod val="75000"/>
                  </a:schemeClr>
                </a:solidFill>
              </a:rPr>
              <a:t>	      Nikita.</a:t>
            </a:r>
          </a:p>
          <a:p>
            <a:r>
              <a:rPr lang="en-US" sz="5400" b="1" i="1" dirty="0" smtClean="0">
                <a:solidFill>
                  <a:schemeClr val="accent2">
                    <a:lumMod val="75000"/>
                  </a:schemeClr>
                </a:solidFill>
              </a:rPr>
              <a:t>	      </a:t>
            </a:r>
            <a:r>
              <a:rPr lang="en-US" sz="5400" b="1" i="1" dirty="0" err="1" smtClean="0">
                <a:solidFill>
                  <a:schemeClr val="accent2">
                    <a:lumMod val="75000"/>
                  </a:schemeClr>
                </a:solidFill>
              </a:rPr>
              <a:t>Artem</a:t>
            </a:r>
            <a:r>
              <a:rPr lang="en-US" sz="54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en-US" sz="5400" b="1" i="1" dirty="0" smtClean="0">
                <a:solidFill>
                  <a:schemeClr val="accent2">
                    <a:lumMod val="75000"/>
                  </a:schemeClr>
                </a:solidFill>
              </a:rPr>
              <a:t>	      Julia.</a:t>
            </a:r>
          </a:p>
          <a:p>
            <a:r>
              <a:rPr lang="en-US" sz="5400" b="1" i="1" dirty="0" smtClean="0">
                <a:solidFill>
                  <a:schemeClr val="accent2">
                    <a:lumMod val="75000"/>
                  </a:schemeClr>
                </a:solidFill>
              </a:rPr>
              <a:t>	      </a:t>
            </a:r>
            <a:r>
              <a:rPr lang="en-US" sz="5400" b="1" i="1" dirty="0" err="1" smtClean="0">
                <a:solidFill>
                  <a:schemeClr val="accent2">
                    <a:lumMod val="75000"/>
                  </a:schemeClr>
                </a:solidFill>
              </a:rPr>
              <a:t>Maryna</a:t>
            </a:r>
            <a:r>
              <a:rPr lang="en-US" sz="54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en-US" sz="5400" b="1" i="1" dirty="0" smtClean="0">
                <a:solidFill>
                  <a:schemeClr val="accent2">
                    <a:lumMod val="75000"/>
                  </a:schemeClr>
                </a:solidFill>
              </a:rPr>
              <a:t>	      Yana.</a:t>
            </a:r>
          </a:p>
          <a:p>
            <a:r>
              <a:rPr lang="en-US" sz="5400" b="1" i="1" dirty="0" smtClean="0">
                <a:solidFill>
                  <a:schemeClr val="accent2">
                    <a:lumMod val="75000"/>
                  </a:schemeClr>
                </a:solidFill>
              </a:rPr>
              <a:t>	      Sergey.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5" y="476672"/>
            <a:ext cx="6912769" cy="5509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err="1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“Скажіть</a:t>
            </a:r>
            <a:r>
              <a:rPr lang="uk-UA" sz="3200" b="1" i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 мені, і я забуду. </a:t>
            </a:r>
          </a:p>
          <a:p>
            <a:pPr algn="ctr"/>
            <a:r>
              <a:rPr lang="uk-UA" sz="3200" b="1" i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Покажіть, і я запам’ятаю. </a:t>
            </a:r>
          </a:p>
          <a:p>
            <a:pPr algn="ctr"/>
            <a:r>
              <a:rPr lang="uk-UA" sz="3200" b="1" i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Дайте можливість обговорити, </a:t>
            </a:r>
          </a:p>
          <a:p>
            <a:pPr algn="ctr"/>
            <a:r>
              <a:rPr lang="uk-UA" sz="3200" b="1" i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і я зрозумію. </a:t>
            </a:r>
          </a:p>
          <a:p>
            <a:pPr algn="ctr"/>
            <a:r>
              <a:rPr lang="uk-UA" sz="3200" b="1" i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Дайте можливість  навчити іншого, </a:t>
            </a:r>
          </a:p>
          <a:p>
            <a:pPr algn="ctr"/>
            <a:r>
              <a:rPr lang="uk-UA" sz="3200" b="1" i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і я досягну </a:t>
            </a:r>
            <a:r>
              <a:rPr lang="uk-UA" sz="3200" b="1" i="1" dirty="0" err="1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досконалості”</a:t>
            </a:r>
            <a:r>
              <a:rPr lang="uk-UA" sz="3200" b="1" i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.</a:t>
            </a:r>
          </a:p>
          <a:p>
            <a:pPr algn="ctr"/>
            <a:endParaRPr lang="ru-RU" sz="3200" b="1" dirty="0" smtClean="0">
              <a:solidFill>
                <a:schemeClr val="accent4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uk-UA" sz="3200" b="1" i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Конфуцій.</a:t>
            </a: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908720"/>
            <a:ext cx="6480720" cy="439248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9600" dirty="0" smtClean="0">
                <a:solidFill>
                  <a:srgbClr val="FFFF00"/>
                </a:solidFill>
                <a:latin typeface="Arial Black" pitchFamily="34" charset="0"/>
              </a:rPr>
              <a:t>Ми</a:t>
            </a:r>
            <a:r>
              <a:rPr lang="uk-UA" sz="4400" dirty="0" smtClean="0">
                <a:solidFill>
                  <a:srgbClr val="FFFF00"/>
                </a:solidFill>
                <a:latin typeface="Arial Black" pitchFamily="34" charset="0"/>
              </a:rPr>
              <a:t> молодці! Гарно попрацювали!</a:t>
            </a:r>
          </a:p>
          <a:p>
            <a:pPr algn="ctr"/>
            <a:endParaRPr lang="uk-UA" sz="44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algn="ctr"/>
            <a:r>
              <a:rPr lang="uk-UA" sz="4400" dirty="0" smtClean="0">
                <a:solidFill>
                  <a:srgbClr val="FFFF00"/>
                </a:solidFill>
                <a:latin typeface="Arial Black" pitchFamily="34" charset="0"/>
              </a:rPr>
              <a:t>ФОТО </a:t>
            </a:r>
            <a:r>
              <a:rPr lang="uk-UA" sz="4400" dirty="0" err="1" smtClean="0">
                <a:solidFill>
                  <a:srgbClr val="FFFF00"/>
                </a:solidFill>
                <a:latin typeface="Arial Black" pitchFamily="34" charset="0"/>
              </a:rPr>
              <a:t>напам”ять</a:t>
            </a:r>
            <a:r>
              <a:rPr lang="uk-UA" sz="4400" dirty="0" smtClean="0">
                <a:solidFill>
                  <a:srgbClr val="FFFF00"/>
                </a:solidFill>
                <a:latin typeface="Arial Black" pitchFamily="34" charset="0"/>
              </a:rPr>
              <a:t>.</a:t>
            </a:r>
            <a:endParaRPr lang="ru-RU" sz="44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285728"/>
            <a:ext cx="50006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/>
              <a:t/>
            </a:r>
            <a:br>
              <a:rPr lang="ru-RU" sz="3200" i="1" dirty="0"/>
            </a:b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332656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Яка головна мета нашого проекту 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1340768"/>
            <a:ext cx="7416824" cy="233910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70C0"/>
                </a:solidFill>
              </a:rPr>
              <a:t>1. Виготовлення новорічних іграшок на подарунки друзям з </a:t>
            </a:r>
            <a:r>
              <a:rPr lang="uk-UA" sz="3200" b="1" i="1" dirty="0" err="1" smtClean="0">
                <a:solidFill>
                  <a:srgbClr val="0070C0"/>
                </a:solidFill>
              </a:rPr>
              <a:t>Італїї</a:t>
            </a:r>
            <a:r>
              <a:rPr lang="uk-UA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smtClean="0">
                <a:solidFill>
                  <a:srgbClr val="0070C0"/>
                </a:solidFill>
              </a:rPr>
              <a:t>до свята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Католицького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Різдва</a:t>
            </a:r>
            <a:r>
              <a:rPr lang="uk-UA" sz="3200" b="1" i="1" dirty="0" smtClean="0">
                <a:solidFill>
                  <a:srgbClr val="0070C0"/>
                </a:solidFill>
              </a:rPr>
              <a:t>.</a:t>
            </a:r>
            <a:endParaRPr lang="ru-RU" sz="3200" dirty="0" smtClean="0">
              <a:solidFill>
                <a:srgbClr val="0070C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4005064"/>
            <a:ext cx="7416824" cy="156966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/>
              <a:t>2. Досконалість у роботі, відповідальність, креативне мислення, старанність.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332656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ПЕРЕВІРКА НАБУТИХ ЗНАНЬ: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268760"/>
            <a:ext cx="7560840" cy="5262979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Які види валяння вам вже відомі?</a:t>
            </a:r>
          </a:p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    /СУХЕ, МОКРЕ/.</a:t>
            </a:r>
            <a:endParaRPr lang="uk-UA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Мокре валяння здійснюється </a:t>
            </a:r>
          </a:p>
          <a:p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       яким розчином?</a:t>
            </a:r>
          </a:p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    /МИЛЬНИМ/</a:t>
            </a:r>
            <a:endParaRPr lang="uk-UA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А чим виконується сухе валяння?</a:t>
            </a:r>
          </a:p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    /СПЕЦ</a:t>
            </a: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ІАЛЬНОЮ ГОЛКОЮ/</a:t>
            </a:r>
            <a:endParaRPr lang="ru-RU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Якої техніки безпеки треба дотримуватися під час роботи?</a:t>
            </a:r>
          </a:p>
          <a:p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 /БУТИ ОБЕРЕЖНИМ З ГОСТРИМИ ПРЕДМЕТАМИ/</a:t>
            </a:r>
            <a:endParaRPr lang="ru-RU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1052736"/>
            <a:ext cx="7705872" cy="5386090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742950" indent="-742950" algn="ctr">
              <a:buAutoNum type="arabicPeriod"/>
            </a:pPr>
            <a:r>
              <a:rPr lang="ru-RU" sz="4400" i="1" dirty="0" smtClean="0">
                <a:solidFill>
                  <a:srgbClr val="0070C0"/>
                </a:solidFill>
              </a:rPr>
              <a:t>Чим ми </a:t>
            </a:r>
            <a:r>
              <a:rPr lang="ru-RU" sz="4400" i="1" dirty="0" err="1" smtClean="0">
                <a:solidFill>
                  <a:srgbClr val="0070C0"/>
                </a:solidFill>
              </a:rPr>
              <a:t>займалися</a:t>
            </a:r>
            <a:r>
              <a:rPr lang="ru-RU" sz="4400" i="1" dirty="0" smtClean="0">
                <a:solidFill>
                  <a:srgbClr val="0070C0"/>
                </a:solidFill>
              </a:rPr>
              <a:t> на </a:t>
            </a:r>
            <a:r>
              <a:rPr lang="ru-RU" sz="4400" i="1" dirty="0" err="1" smtClean="0">
                <a:solidFill>
                  <a:srgbClr val="0070C0"/>
                </a:solidFill>
              </a:rPr>
              <a:t>минулому</a:t>
            </a:r>
            <a:r>
              <a:rPr lang="ru-RU" sz="4400" i="1" dirty="0" smtClean="0">
                <a:solidFill>
                  <a:srgbClr val="0070C0"/>
                </a:solidFill>
              </a:rPr>
              <a:t> </a:t>
            </a:r>
            <a:r>
              <a:rPr lang="ru-RU" sz="4400" i="1" dirty="0" err="1" smtClean="0">
                <a:solidFill>
                  <a:srgbClr val="0070C0"/>
                </a:solidFill>
              </a:rPr>
              <a:t>уроці</a:t>
            </a:r>
            <a:r>
              <a:rPr lang="ru-RU" sz="4400" i="1" dirty="0" smtClean="0">
                <a:solidFill>
                  <a:srgbClr val="0070C0"/>
                </a:solidFill>
              </a:rPr>
              <a:t>?</a:t>
            </a:r>
          </a:p>
          <a:p>
            <a:pPr marL="742950" indent="-742950" algn="ctr"/>
            <a:endParaRPr lang="ru-RU" sz="4400" i="1" dirty="0" smtClean="0">
              <a:solidFill>
                <a:srgbClr val="0070C0"/>
              </a:solidFill>
            </a:endParaRPr>
          </a:p>
          <a:p>
            <a:pPr marL="742950" indent="-742950" algn="ctr"/>
            <a:r>
              <a:rPr lang="ru-RU" sz="2800" i="1" dirty="0" smtClean="0">
                <a:solidFill>
                  <a:srgbClr val="0070C0"/>
                </a:solidFill>
              </a:rPr>
              <a:t>Наносили на кульку </a:t>
            </a:r>
            <a:r>
              <a:rPr lang="ru-RU" sz="2800" i="1" dirty="0" err="1" smtClean="0">
                <a:solidFill>
                  <a:srgbClr val="0070C0"/>
                </a:solidFill>
              </a:rPr>
              <a:t>вовну</a:t>
            </a:r>
            <a:r>
              <a:rPr lang="ru-RU" sz="2800" i="1" dirty="0" smtClean="0">
                <a:solidFill>
                  <a:srgbClr val="0070C0"/>
                </a:solidFill>
              </a:rPr>
              <a:t>, </a:t>
            </a:r>
            <a:r>
              <a:rPr lang="ru-RU" sz="2800" i="1" dirty="0" err="1" smtClean="0">
                <a:solidFill>
                  <a:srgbClr val="0070C0"/>
                </a:solidFill>
              </a:rPr>
              <a:t>робили</a:t>
            </a:r>
            <a:r>
              <a:rPr lang="ru-RU" sz="2800" i="1" dirty="0" smtClean="0">
                <a:solidFill>
                  <a:srgbClr val="0070C0"/>
                </a:solidFill>
              </a:rPr>
              <a:t> основу.</a:t>
            </a:r>
            <a:endParaRPr lang="en-US" sz="2800" i="1" dirty="0" smtClean="0">
              <a:solidFill>
                <a:srgbClr val="0070C0"/>
              </a:solidFill>
            </a:endParaRPr>
          </a:p>
          <a:p>
            <a:pPr marL="742950" indent="-742950" algn="ctr">
              <a:buAutoNum type="arabicPeriod"/>
            </a:pPr>
            <a:endParaRPr lang="ru-RU" sz="4400" i="1" dirty="0" smtClean="0">
              <a:solidFill>
                <a:srgbClr val="0070C0"/>
              </a:solidFill>
            </a:endParaRPr>
          </a:p>
          <a:p>
            <a:pPr algn="ctr"/>
            <a:r>
              <a:rPr lang="ru-RU" sz="4400" i="1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ru-RU" sz="3600" b="1" i="1" dirty="0" err="1" smtClean="0">
                <a:solidFill>
                  <a:schemeClr val="accent5">
                    <a:lumMod val="50000"/>
                  </a:schemeClr>
                </a:solidFill>
              </a:rPr>
              <a:t>Що</a:t>
            </a:r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</a:rPr>
              <a:t> треба нам для того, </a:t>
            </a:r>
            <a:r>
              <a:rPr lang="ru-RU" sz="3600" b="1" i="1" dirty="0" err="1" smtClean="0">
                <a:solidFill>
                  <a:schemeClr val="accent5">
                    <a:lumMod val="50000"/>
                  </a:schemeClr>
                </a:solidFill>
              </a:rPr>
              <a:t>щоб</a:t>
            </a:r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600" b="1" i="1" dirty="0" err="1" smtClean="0">
                <a:solidFill>
                  <a:schemeClr val="accent5">
                    <a:lumMod val="50000"/>
                  </a:schemeClr>
                </a:solidFill>
              </a:rPr>
              <a:t>продовжити</a:t>
            </a:r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</a:rPr>
              <a:t> нашу роботу?</a:t>
            </a:r>
          </a:p>
          <a:p>
            <a:pPr algn="ctr"/>
            <a:endParaRPr lang="ru-RU" sz="36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</a:rPr>
              <a:t>П</a:t>
            </a:r>
            <a:r>
              <a:rPr lang="uk-UA" sz="2400" b="1" i="1" dirty="0" err="1" smtClean="0">
                <a:solidFill>
                  <a:schemeClr val="accent5">
                    <a:lumMod val="50000"/>
                  </a:schemeClr>
                </a:solidFill>
              </a:rPr>
              <a:t>ідібрати</a:t>
            </a:r>
            <a:r>
              <a:rPr lang="uk-UA" sz="2400" b="1" i="1" dirty="0" smtClean="0">
                <a:solidFill>
                  <a:schemeClr val="accent5">
                    <a:lumMod val="50000"/>
                  </a:schemeClr>
                </a:solidFill>
              </a:rPr>
              <a:t> малюнок для кульки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Результат пошуку зображень за запитом &quot;малюнок ножиц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Результат пошуку зображень за запитом &quot;малюнок ножиц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Результат пошуку зображень за запитом &quot;малюнок ножиц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1340768"/>
            <a:ext cx="2868141" cy="3829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1403648" y="188640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ВОВНА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/ Wool [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wul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]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016" y="260648"/>
            <a:ext cx="30243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КУЛЬКА</a:t>
            </a: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із пінопласту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/  ball [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bo:l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]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" name="Рисунок 9" descr="Без названия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149080"/>
            <a:ext cx="4320480" cy="2160240"/>
          </a:xfrm>
          <a:prstGeom prst="rect">
            <a:avLst/>
          </a:prstGeom>
        </p:spPr>
      </p:pic>
      <p:pic>
        <p:nvPicPr>
          <p:cNvPr id="11" name="Рисунок 10" descr="Без названия (5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1109090"/>
            <a:ext cx="2952328" cy="28239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932040" y="5301208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</a:rPr>
              <a:t>ножиці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scissors [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</a:rPr>
              <a:t>sizez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]</a:t>
            </a:r>
          </a:p>
          <a:p>
            <a:r>
              <a:rPr lang="ru-RU" sz="2400" b="1" dirty="0" err="1" smtClean="0">
                <a:solidFill>
                  <a:srgbClr val="0070C0"/>
                </a:solidFill>
              </a:rPr>
              <a:t>Голка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needle [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</a:rPr>
              <a:t>ni:dl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]</a:t>
            </a:r>
            <a:endParaRPr lang="uk-UA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5576" y="476672"/>
            <a:ext cx="7344816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Практична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робота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700808"/>
            <a:ext cx="4968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70C0"/>
                </a:solidFill>
                <a:latin typeface="Arial Black" pitchFamily="34" charset="0"/>
              </a:rPr>
              <a:t>Цікаві ідеї майстрів:</a:t>
            </a:r>
            <a:endParaRPr lang="ru-RU" sz="28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9" name="Рисунок 8" descr="images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0326" y="2365669"/>
            <a:ext cx="2890069" cy="4303691"/>
          </a:xfrm>
          <a:prstGeom prst="rect">
            <a:avLst/>
          </a:prstGeom>
        </p:spPr>
      </p:pic>
      <p:pic>
        <p:nvPicPr>
          <p:cNvPr id="10" name="Рисунок 9" descr="images (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4005064"/>
            <a:ext cx="2511723" cy="2511723"/>
          </a:xfrm>
          <a:prstGeom prst="rect">
            <a:avLst/>
          </a:prstGeom>
        </p:spPr>
      </p:pic>
      <p:pic>
        <p:nvPicPr>
          <p:cNvPr id="11" name="Рисунок 10" descr="images (8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1484784"/>
            <a:ext cx="21431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Без назв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3773388" cy="3088701"/>
          </a:xfrm>
          <a:prstGeom prst="rect">
            <a:avLst/>
          </a:prstGeom>
        </p:spPr>
      </p:pic>
      <p:pic>
        <p:nvPicPr>
          <p:cNvPr id="8" name="Рисунок 7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3252360"/>
            <a:ext cx="3978267" cy="3344992"/>
          </a:xfrm>
          <a:prstGeom prst="rect">
            <a:avLst/>
          </a:prstGeom>
        </p:spPr>
      </p:pic>
      <p:pic>
        <p:nvPicPr>
          <p:cNvPr id="9" name="Рисунок 8" descr="images (5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49854" y="26982"/>
            <a:ext cx="3978530" cy="3185994"/>
          </a:xfrm>
          <a:prstGeom prst="rect">
            <a:avLst/>
          </a:prstGeom>
        </p:spPr>
      </p:pic>
      <p:pic>
        <p:nvPicPr>
          <p:cNvPr id="10" name="Рисунок 9" descr="Без названия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3512378"/>
            <a:ext cx="2736304" cy="316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 названия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060848"/>
            <a:ext cx="4216776" cy="4589421"/>
          </a:xfrm>
          <a:prstGeom prst="rect">
            <a:avLst/>
          </a:prstGeom>
        </p:spPr>
      </p:pic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0"/>
            <a:ext cx="4126884" cy="27363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404664"/>
            <a:ext cx="33123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70C0"/>
                </a:solidFill>
              </a:rPr>
              <a:t>А тепер за роботу!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1005</TotalTime>
  <Words>315</Words>
  <Application>Microsoft Office PowerPoint</Application>
  <PresentationFormat>Экран (4:3)</PresentationFormat>
  <Paragraphs>83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Изящная</vt:lpstr>
      <vt:lpstr>  «Виготовлення новорічної іграшки на ялинку»   “Making Christmas toys”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Плетіння паперової лози</dc:title>
  <dc:creator>коца</dc:creator>
  <cp:lastModifiedBy>Користувач Windows</cp:lastModifiedBy>
  <cp:revision>148</cp:revision>
  <dcterms:created xsi:type="dcterms:W3CDTF">2011-10-28T18:28:50Z</dcterms:created>
  <dcterms:modified xsi:type="dcterms:W3CDTF">2019-11-04T08:25:09Z</dcterms:modified>
</cp:coreProperties>
</file>