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70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00"/>
    <a:srgbClr val="A50021"/>
    <a:srgbClr val="EE0000"/>
    <a:srgbClr val="53A3E6"/>
    <a:srgbClr val="003374"/>
    <a:srgbClr val="383229"/>
    <a:srgbClr val="ECF3F9"/>
    <a:srgbClr val="FFC900"/>
    <a:srgbClr val="173A8D"/>
    <a:srgbClr val="1294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97" autoAdjust="0"/>
    <p:restoredTop sz="94660" autoAdjust="0"/>
  </p:normalViewPr>
  <p:slideViewPr>
    <p:cSldViewPr snapToGrid="0">
      <p:cViewPr varScale="1">
        <p:scale>
          <a:sx n="73" d="100"/>
          <a:sy n="73" d="100"/>
        </p:scale>
        <p:origin x="-126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440" t="42175" b="712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pPr/>
              <a:t>11/28/2019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65729"/>
            <a:ext cx="788670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91547"/>
            <a:ext cx="7886699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lum bright="12000" contrast="-1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  <a:ln cmpd="sng">
            <a:solidFill>
              <a:schemeClr val="tx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86018" y="2891457"/>
            <a:ext cx="5948854" cy="1294655"/>
          </a:xfrm>
        </p:spPr>
        <p:txBody>
          <a:bodyPr>
            <a:noAutofit/>
          </a:bodyPr>
          <a:lstStyle/>
          <a:p>
            <a:r>
              <a:rPr lang="uk-UA" sz="3600" b="1" i="1" dirty="0" smtClean="0">
                <a:latin typeface="Century" pitchFamily="18" charset="0"/>
                <a:ea typeface="Cambria Math" pitchFamily="18" charset="0"/>
                <a:cs typeface="Aharoni" pitchFamily="2" charset="-79"/>
              </a:rPr>
              <a:t>Інтегрований урок: література і математика (5, 7, 10 класи).</a:t>
            </a:r>
            <a:r>
              <a:rPr lang="ru-RU" sz="3600" b="1" i="1" dirty="0" smtClean="0">
                <a:latin typeface="Century" pitchFamily="18" charset="0"/>
                <a:ea typeface="Cambria Math" pitchFamily="18" charset="0"/>
                <a:cs typeface="Aharoni" pitchFamily="2" charset="-79"/>
              </a:rPr>
              <a:t/>
            </a:r>
            <a:br>
              <a:rPr lang="ru-RU" sz="3600" b="1" i="1" dirty="0" smtClean="0">
                <a:latin typeface="Century" pitchFamily="18" charset="0"/>
                <a:ea typeface="Cambria Math" pitchFamily="18" charset="0"/>
                <a:cs typeface="Aharoni" pitchFamily="2" charset="-79"/>
              </a:rPr>
            </a:br>
            <a:r>
              <a:rPr lang="uk-UA" sz="3600" b="1" i="1" dirty="0" err="1" smtClean="0">
                <a:latin typeface="Century" pitchFamily="18" charset="0"/>
                <a:ea typeface="Cambria Math" pitchFamily="18" charset="0"/>
                <a:cs typeface="Aharoni" pitchFamily="2" charset="-79"/>
              </a:rPr>
              <a:t>Квест</a:t>
            </a:r>
            <a:r>
              <a:rPr lang="uk-UA" sz="3600" b="1" i="1" dirty="0" smtClean="0">
                <a:latin typeface="Century" pitchFamily="18" charset="0"/>
                <a:ea typeface="Cambria Math" pitchFamily="18" charset="0"/>
                <a:cs typeface="Aharoni" pitchFamily="2" charset="-79"/>
              </a:rPr>
              <a:t> «Подорож  у країну знань» </a:t>
            </a:r>
            <a:r>
              <a:rPr lang="ru-RU" sz="3600" b="1" i="1" dirty="0" smtClean="0">
                <a:latin typeface="Century" pitchFamily="18" charset="0"/>
                <a:ea typeface="Cambria Math" pitchFamily="18" charset="0"/>
                <a:cs typeface="Aharoni" pitchFamily="2" charset="-79"/>
              </a:rPr>
              <a:t> </a:t>
            </a:r>
            <a:r>
              <a:rPr lang="uk-UA" sz="3600" b="1" i="1" dirty="0" smtClean="0">
                <a:latin typeface="Century" pitchFamily="18" charset="0"/>
                <a:ea typeface="Cambria Math" pitchFamily="18" charset="0"/>
                <a:cs typeface="Aharoni" pitchFamily="2" charset="-79"/>
              </a:rPr>
              <a:t>з елементами </a:t>
            </a:r>
            <a:r>
              <a:rPr lang="uk-UA" sz="3600" b="1" i="1" dirty="0" err="1" smtClean="0">
                <a:latin typeface="Century" pitchFamily="18" charset="0"/>
                <a:ea typeface="Cambria Math" pitchFamily="18" charset="0"/>
                <a:cs typeface="Aharoni" pitchFamily="2" charset="-79"/>
              </a:rPr>
              <a:t>телерепотажу</a:t>
            </a:r>
            <a:r>
              <a:rPr lang="uk-UA" sz="3600" b="1" i="1" dirty="0" smtClean="0">
                <a:latin typeface="Century" pitchFamily="18" charset="0"/>
                <a:ea typeface="Cambria Math" pitchFamily="18" charset="0"/>
                <a:cs typeface="Aharoni" pitchFamily="2" charset="-79"/>
              </a:rPr>
              <a:t/>
            </a:r>
            <a:br>
              <a:rPr lang="uk-UA" sz="3600" b="1" i="1" dirty="0" smtClean="0">
                <a:latin typeface="Century" pitchFamily="18" charset="0"/>
                <a:ea typeface="Cambria Math" pitchFamily="18" charset="0"/>
                <a:cs typeface="Aharoni" pitchFamily="2" charset="-79"/>
              </a:rPr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en-US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ngelface" pitchFamily="50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968402" y="3615311"/>
            <a:ext cx="555094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Times New Roman" pitchFamily="18" charset="0"/>
                <a:cs typeface="Arial" pitchFamily="34" charset="0"/>
              </a:rPr>
              <a:t>Повторення та узагальнення знань із тем «Фольклор», «Літературна казка», розв’язування задач.</a:t>
            </a:r>
            <a:endParaRPr kumimoji="0" lang="uk-UA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4539727" y="4861839"/>
            <a:ext cx="460427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Cambria Math" pitchFamily="18" charset="0"/>
                <a:cs typeface="Arial" pitchFamily="34" charset="0"/>
              </a:rPr>
              <a:t>У </a:t>
            </a:r>
            <a:r>
              <a:rPr kumimoji="0" lang="uk-UA" sz="1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Cambria Math" pitchFamily="18" charset="0"/>
                <a:cs typeface="Arial" pitchFamily="34" charset="0"/>
              </a:rPr>
              <a:t>квесті</a:t>
            </a:r>
            <a:r>
              <a:rPr kumimoji="0" lang="uk-UA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lang="uk-UA" b="1" i="1" smtClean="0">
                <a:latin typeface="Century" pitchFamily="18" charset="0"/>
                <a:ea typeface="Cambria Math" pitchFamily="18" charset="0"/>
                <a:cs typeface="Arial" pitchFamily="34" charset="0"/>
              </a:rPr>
              <a:t> приймают</a:t>
            </a:r>
            <a:r>
              <a:rPr kumimoji="0" lang="uk-UA" sz="18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Cambria Math" pitchFamily="18" charset="0"/>
                <a:cs typeface="Arial" pitchFamily="34" charset="0"/>
              </a:rPr>
              <a:t>ь </a:t>
            </a:r>
            <a:r>
              <a:rPr kumimoji="0" lang="uk-UA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Cambria Math" pitchFamily="18" charset="0"/>
                <a:cs typeface="Arial" pitchFamily="34" charset="0"/>
              </a:rPr>
              <a:t>участь учні 5,7,10 класів, </a:t>
            </a:r>
            <a:endParaRPr kumimoji="0" lang="ru-RU" sz="7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Cambria Math" pitchFamily="18" charset="0"/>
                <a:cs typeface="Arial" pitchFamily="34" charset="0"/>
              </a:rPr>
              <a:t> які цікавляться математикою,</a:t>
            </a:r>
            <a:endParaRPr kumimoji="0" lang="ru-RU" sz="7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Cambria Math" pitchFamily="18" charset="0"/>
                <a:cs typeface="Arial" pitchFamily="34" charset="0"/>
              </a:rPr>
              <a:t> полюбляють нестандартні задачі,</a:t>
            </a:r>
            <a:endParaRPr kumimoji="0" lang="ru-RU" sz="7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" pitchFamily="18" charset="0"/>
                <a:ea typeface="Cambria Math" pitchFamily="18" charset="0"/>
                <a:cs typeface="Arial" pitchFamily="34" charset="0"/>
              </a:rPr>
              <a:t>ребуси, таємниці …</a:t>
            </a:r>
            <a:endParaRPr kumimoji="0" lang="ru-RU" sz="7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0652117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9691" y="300445"/>
            <a:ext cx="44674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800" b="1" i="1" dirty="0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Казка  </a:t>
            </a:r>
            <a:r>
              <a:rPr lang="en-US" sz="4800" b="1" i="1" dirty="0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“</a:t>
            </a:r>
            <a:r>
              <a:rPr lang="uk-UA" sz="4800" b="1" i="1" dirty="0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Карета</a:t>
            </a:r>
            <a:r>
              <a:rPr lang="en-US" sz="4800" b="1" i="1" dirty="0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“.</a:t>
            </a:r>
            <a:endParaRPr lang="ru-RU" sz="4800" b="1" i="1" dirty="0" smtClean="0">
              <a:ln w="11430">
                <a:solidFill>
                  <a:srgbClr val="A5002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57349" y="1293223"/>
            <a:ext cx="795963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одному далекому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королівстві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жили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Король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Королева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Зібралися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вони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якось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гості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сусіднього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королівства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Кучер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запряг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карету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одним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сивим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та одним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гнідим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конем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Королева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сіла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карети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перша, а за нею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 </a:t>
            </a:r>
            <a:r>
              <a:rPr lang="ru-RU" sz="2000" b="1" dirty="0" smtClean="0">
                <a:ea typeface="Times New Roman" pitchFamily="18" charset="0"/>
                <a:cs typeface="Arial" pitchFamily="34" charset="0"/>
              </a:rPr>
              <a:t>Кучер  </a:t>
            </a: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дарив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коней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колеса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швидко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покотилися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Першим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заскрипіло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ліве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заднє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колесо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зламалося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Кучер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зупинив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коней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зайнявся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ремонтом.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Коні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пасли травку, 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Королева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сумувати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пішли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 гай за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квітами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Раптом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набігли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хмари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почав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падати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дощик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Королева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поспішили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карети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Кучер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перевірив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всі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колеса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запряг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коней. Карета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рушила. Повернувшись до замку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Королева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сказала: “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Мій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любий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! 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дякую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тобі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за проведений день!”, 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кучер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був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задоволений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тим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служить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кучером у Короля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Королеви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Королева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любили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прогулюватися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кареті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тому просили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кучера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запрягати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її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кіньми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щодня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кінця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свого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життя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78722" y="1318022"/>
            <a:ext cx="496533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Ми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ще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раз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переконалися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математики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необмежені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таланти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Ліна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Костенко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писала: “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таке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життя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?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Це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те,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переждалося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?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Чи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все-таки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життя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—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це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те,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відбулося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?”</a:t>
            </a:r>
            <a:endParaRPr kumimoji="0" lang="ru-RU" sz="24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Дякуємо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всім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за участь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квесті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бажаємо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вам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вдалої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самореалізації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успішних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життєвих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квестів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майбутньому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319106__1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3848" y="1468082"/>
            <a:ext cx="2659119" cy="3829131"/>
          </a:xfrm>
          <a:prstGeom prst="rect">
            <a:avLst/>
          </a:prstGeom>
          <a:ln w="38100" cap="sq">
            <a:solidFill>
              <a:srgbClr val="A5002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0"/>
            <a:ext cx="1468438" cy="2592388"/>
            <a:chOff x="385" y="164"/>
            <a:chExt cx="925" cy="1633"/>
          </a:xfrm>
        </p:grpSpPr>
        <p:pic>
          <p:nvPicPr>
            <p:cNvPr id="134147" name="Picture 3" descr="BOY8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5" y="164"/>
              <a:ext cx="925" cy="1134"/>
            </a:xfrm>
            <a:prstGeom prst="rect">
              <a:avLst/>
            </a:prstGeom>
            <a:noFill/>
          </p:spPr>
        </p:pic>
        <p:sp>
          <p:nvSpPr>
            <p:cNvPr id="134148" name="AutoShape 4"/>
            <p:cNvSpPr>
              <a:spLocks noChangeArrowheads="1"/>
            </p:cNvSpPr>
            <p:nvPr/>
          </p:nvSpPr>
          <p:spPr bwMode="auto">
            <a:xfrm rot="10800000">
              <a:off x="567" y="1298"/>
              <a:ext cx="545" cy="499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rgbClr val="FF6600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pPr algn="ctr"/>
              <a:r>
                <a:rPr lang="ru-RU" sz="4000">
                  <a:solidFill>
                    <a:schemeClr val="bg1"/>
                  </a:solidFill>
                  <a:latin typeface="Arial" pitchFamily="34" charset="0"/>
                </a:rPr>
                <a:t>+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7019925" y="2133600"/>
            <a:ext cx="1752600" cy="2498725"/>
            <a:chOff x="1610" y="164"/>
            <a:chExt cx="1104" cy="1574"/>
          </a:xfrm>
        </p:grpSpPr>
        <p:pic>
          <p:nvPicPr>
            <p:cNvPr id="134150" name="Picture 6" descr="BOY4"/>
            <p:cNvPicPr>
              <a:picLocks noChangeAspect="1" noChangeArrowheads="1" noCrop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10" y="164"/>
              <a:ext cx="1104" cy="1150"/>
            </a:xfrm>
            <a:prstGeom prst="rect">
              <a:avLst/>
            </a:prstGeom>
            <a:noFill/>
          </p:spPr>
        </p:pic>
        <p:sp>
          <p:nvSpPr>
            <p:cNvPr id="134151" name="AutoShape 7"/>
            <p:cNvSpPr>
              <a:spLocks noChangeArrowheads="1"/>
            </p:cNvSpPr>
            <p:nvPr/>
          </p:nvSpPr>
          <p:spPr bwMode="auto">
            <a:xfrm>
              <a:off x="1882" y="1298"/>
              <a:ext cx="544" cy="44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8080"/>
            </a:solidFill>
            <a:ln w="9525">
              <a:solidFill>
                <a:srgbClr val="0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ru-RU" sz="5400">
                  <a:solidFill>
                    <a:schemeClr val="bg1"/>
                  </a:solidFill>
                  <a:latin typeface="Arial" pitchFamily="34" charset="0"/>
                </a:rPr>
                <a:t>-</a:t>
              </a:r>
            </a:p>
          </p:txBody>
        </p:sp>
      </p:grpSp>
      <p:sp>
        <p:nvSpPr>
          <p:cNvPr id="134152" name="WordArt 8"/>
          <p:cNvSpPr>
            <a:spLocks noChangeArrowheads="1" noChangeShapeType="1" noTextEdit="1"/>
          </p:cNvSpPr>
          <p:nvPr/>
        </p:nvSpPr>
        <p:spPr bwMode="auto">
          <a:xfrm rot="-674591">
            <a:off x="468313" y="1557338"/>
            <a:ext cx="7542212" cy="33131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</a:bodyPr>
          <a:lstStyle/>
          <a:p>
            <a:pPr algn="ctr"/>
            <a:r>
              <a:rPr lang="ru-RU" sz="3600" b="1" i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/>
              </a:rPr>
              <a:t>Дякую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4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4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5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212524" y="696650"/>
            <a:ext cx="6106509" cy="1554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Здавалося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б,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що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спільного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між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математикою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і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зарубіжною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літературою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,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між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розв'язуванням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прикладів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і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художніми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творами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76056" y="1844998"/>
            <a:ext cx="4810647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Відомо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математика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література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створили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новий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напрям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—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математичну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лінгвістику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Можливо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хтось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вас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обере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цей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напрям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вступивши до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вищого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навчального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закладу.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Навчаючись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школі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пізнаєте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багато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цікавого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корисного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готуєтесь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дорослого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життя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Але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ніхто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вас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упевнено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може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сказати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ким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буде 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майбутньому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лікарем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банкіром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водієм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вчителем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може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артистом. Ми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мріємо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готуємо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себе до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однієї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професії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життя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вносить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свої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корективи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Так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митці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слова —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поети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письменники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— за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власним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бажанням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бажанням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своїх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батьків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освітою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були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юристами,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банкірами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проте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всі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вони стали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майстрами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художнього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слова.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0" name="Рисунок 59" descr="1535985356_matematika-5-klass-ister-2018-nova-progra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7641" y="1886957"/>
            <a:ext cx="1471449" cy="2285650"/>
          </a:xfrm>
          <a:prstGeom prst="rect">
            <a:avLst/>
          </a:prstGeom>
          <a:ln w="38100" cap="sq">
            <a:solidFill>
              <a:srgbClr val="EE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" name="Рисунок 60" descr="46b483ab0490e2910ab30e992878c7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7425" y="4222817"/>
            <a:ext cx="1502979" cy="2076483"/>
          </a:xfrm>
          <a:prstGeom prst="rect">
            <a:avLst/>
          </a:prstGeom>
          <a:ln w="38100" cap="sq">
            <a:solidFill>
              <a:srgbClr val="CC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2" name="Picture 2" descr="Зарубіжна література (Ніколенко, Конєва, Орлова) 5 клас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7577" y="1854926"/>
            <a:ext cx="1597388" cy="23031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10244" name="Picture 4" descr="Зарубіжна література (Волощук) 5 клас 20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26192" y="4219166"/>
            <a:ext cx="1568722" cy="2116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63819544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04496" y="1072057"/>
            <a:ext cx="7483366" cy="4555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Мета  уроку</a:t>
            </a:r>
            <a:r>
              <a:rPr kumimoji="0" lang="en-US" sz="3600" b="1" i="1" u="none" strike="noStrike" cap="none" normalizeH="0" baseline="0" dirty="0" smtClean="0">
                <a:ln>
                  <a:noFill/>
                </a:ln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b="1" i="1" dirty="0" smtClean="0">
              <a:solidFill>
                <a:schemeClr val="tx1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формувати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навички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навчально-пізнавальної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інформаційної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комунікативної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компетенції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розвивати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творчий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потенціал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вміння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орієнтуватися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різноманітних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ситуаціях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логічне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мислення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швидкість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думки;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підвищувати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мотивацію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до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вивчення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математики та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літератури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виховувати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повагу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один до одного,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уміння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спілкуватися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учасниками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квесту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працювати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команді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988467" y="600327"/>
            <a:ext cx="619059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Бесіда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з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зарубіжної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літератури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, </a:t>
            </a:r>
            <a:r>
              <a:rPr kumimoji="0" lang="ru-RU" sz="2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що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передує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2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змаганням</a:t>
            </a:r>
            <a:r>
              <a:rPr kumimoji="0" lang="ru-RU" sz="2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:</a:t>
            </a: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625180" y="1387075"/>
            <a:ext cx="73416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Назвіть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героя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вивчених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вами на уроках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зарубіжної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літератури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казок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який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захоплювався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математикою.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(Кай, один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із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головних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персонажів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казки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Г.К.Андерсена “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Снігова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королева”)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8" name="Рисунок 7" descr="ka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9900" y="3162748"/>
            <a:ext cx="2637649" cy="2637649"/>
          </a:xfrm>
          <a:prstGeom prst="rect">
            <a:avLst/>
          </a:prstGeom>
          <a:ln w="38100" cap="sq">
            <a:solidFill>
              <a:srgbClr val="CC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 rot="10800000" flipV="1">
            <a:off x="580914" y="3110333"/>
            <a:ext cx="4292302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Коли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Снігова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королева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вкрала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хлопчика,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хотів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гукнути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допомогу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своїх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батьків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але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голові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нього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була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лише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таблиця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множення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Після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поцілунку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Снігової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королеви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Кай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розповів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їй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знає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всі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чотири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дії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арифметики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навіть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дробами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...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3.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палаці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Снігової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королеви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він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грався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крижинками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складав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них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різні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фігурки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То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була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льодяна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гра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розуму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580666" y="2542511"/>
            <a:ext cx="4744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Пригадайте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епізоди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казки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де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йшлося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про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захоплення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Кая математикою.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07342" y="5934670"/>
            <a:ext cx="75195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Для того,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щоб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допомогти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Каю, Герда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вирушає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у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складну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небезпечну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подорож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А ваше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завдання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—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допомогти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їй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подолати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труднощі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її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нелегкому шляху.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881351" y="767254"/>
            <a:ext cx="479271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1" strike="noStrike" normalizeH="0" baseline="0" dirty="0" err="1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Привітання</a:t>
            </a:r>
            <a:r>
              <a:rPr kumimoji="0" lang="ru-RU" sz="4000" b="1" i="1" strike="noStrike" normalizeH="0" baseline="0" dirty="0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 команд: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2153" y="1618593"/>
            <a:ext cx="1986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latin typeface="+mj-lt"/>
              </a:rPr>
              <a:t>К</a:t>
            </a:r>
            <a:r>
              <a:rPr lang="ru-RU" sz="2800" b="1" i="1" dirty="0" err="1" smtClean="0">
                <a:latin typeface="+mj-lt"/>
              </a:rPr>
              <a:t>оманда</a:t>
            </a:r>
            <a:r>
              <a:rPr lang="ru-RU" sz="2800" b="1" i="1" dirty="0" smtClean="0">
                <a:latin typeface="+mj-lt"/>
              </a:rPr>
              <a:t> “</a:t>
            </a:r>
            <a:r>
              <a:rPr lang="ru-RU" sz="2800" b="1" i="1" dirty="0" smtClean="0">
                <a:ln w="19050" cmpd="sng">
                  <a:solidFill>
                    <a:srgbClr val="7030A0"/>
                  </a:solidFill>
                  <a:prstDash val="solid"/>
                </a:ln>
                <a:gradFill>
                  <a:gsLst>
                    <a:gs pos="0">
                      <a:srgbClr val="7030A0"/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Альфа</a:t>
            </a:r>
            <a:r>
              <a:rPr lang="en-US" sz="2800" b="1" i="1" dirty="0" smtClean="0">
                <a:latin typeface="+mj-lt"/>
              </a:rPr>
              <a:t>”:</a:t>
            </a:r>
            <a:endParaRPr lang="ru-RU" sz="2800" b="1" i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37489" y="2659119"/>
            <a:ext cx="22807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+mj-lt"/>
              </a:rPr>
              <a:t>Команда “</a:t>
            </a:r>
            <a:r>
              <a:rPr lang="ru-RU" sz="2800" b="1" i="1" dirty="0" smtClean="0">
                <a:ln w="19050" cmpd="sng">
                  <a:solidFill>
                    <a:schemeClr val="accent6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Бета</a:t>
            </a:r>
            <a:r>
              <a:rPr lang="ru-RU" sz="2800" b="1" i="1" dirty="0" smtClean="0">
                <a:latin typeface="+mj-lt"/>
              </a:rPr>
              <a:t>”</a:t>
            </a:r>
            <a:r>
              <a:rPr lang="en-US" sz="2800" b="1" i="1" dirty="0" smtClean="0">
                <a:latin typeface="+mj-lt"/>
              </a:rPr>
              <a:t>:</a:t>
            </a:r>
            <a:r>
              <a:rPr lang="ru-RU" sz="2800" b="1" i="1" dirty="0" smtClean="0">
                <a:latin typeface="+mj-lt"/>
              </a:rPr>
              <a:t> </a:t>
            </a:r>
            <a:endParaRPr lang="ru-RU" sz="2800" b="1" i="1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80690" y="1650124"/>
            <a:ext cx="183931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smtClean="0">
                <a:latin typeface="+mj-lt"/>
              </a:rPr>
              <a:t>К</a:t>
            </a:r>
            <a:r>
              <a:rPr lang="ru-RU" sz="2800" b="1" i="1" dirty="0" err="1" smtClean="0">
                <a:latin typeface="+mj-lt"/>
              </a:rPr>
              <a:t>оманда</a:t>
            </a:r>
            <a:r>
              <a:rPr lang="ru-RU" sz="2800" b="1" i="1" dirty="0" smtClean="0">
                <a:latin typeface="+mj-lt"/>
              </a:rPr>
              <a:t> “</a:t>
            </a:r>
            <a:r>
              <a:rPr lang="uk-UA" sz="2800" b="1" i="1" dirty="0" smtClean="0">
                <a:ln w="19050" cmpd="sng">
                  <a:solidFill>
                    <a:srgbClr val="CC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Гама</a:t>
            </a:r>
            <a:r>
              <a:rPr lang="ru-RU" sz="2800" b="1" i="1" dirty="0" smtClean="0">
                <a:latin typeface="+mj-lt"/>
              </a:rPr>
              <a:t>”</a:t>
            </a:r>
            <a:r>
              <a:rPr lang="en-US" sz="2800" b="1" i="1" dirty="0" smtClean="0">
                <a:latin typeface="+mj-lt"/>
              </a:rPr>
              <a:t>:</a:t>
            </a:r>
            <a:endParaRPr lang="ru-RU" sz="2800" b="1" i="1" dirty="0">
              <a:latin typeface="+mj-lt"/>
            </a:endParaRPr>
          </a:p>
        </p:txBody>
      </p:sp>
      <p:pic>
        <p:nvPicPr>
          <p:cNvPr id="9" name="Рисунок 8" descr="C:\Users\user\Desktop\Без названия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9766" y="2827284"/>
            <a:ext cx="2785241" cy="2217682"/>
          </a:xfrm>
          <a:prstGeom prst="ellipse">
            <a:avLst/>
          </a:prstGeom>
          <a:ln w="190500" cap="rnd">
            <a:solidFill>
              <a:srgbClr val="C000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 descr="C:\Users\user\Desktop\depositphotos_76853035-stock-illustration-abstract-creative-concept-vector-icon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166" y="2774732"/>
            <a:ext cx="2395241" cy="2437666"/>
          </a:xfrm>
          <a:prstGeom prst="ellipse">
            <a:avLst/>
          </a:prstGeom>
          <a:ln w="190500" cap="rnd">
            <a:solidFill>
              <a:srgbClr val="7030A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Рисунок 10" descr="C:\Users\user\Desktop\images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53712" y="4393324"/>
            <a:ext cx="3005958" cy="1933905"/>
          </a:xfrm>
          <a:prstGeom prst="ellipse">
            <a:avLst/>
          </a:prstGeom>
          <a:ln w="190500" cap="rnd">
            <a:solidFill>
              <a:srgbClr val="00B05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587063" y="809296"/>
            <a:ext cx="533925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Умови</a:t>
            </a:r>
            <a:r>
              <a:rPr kumimoji="0" lang="ru-RU" sz="4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 </a:t>
            </a:r>
            <a:r>
              <a:rPr kumimoji="0" lang="ru-RU" sz="4000" b="1" i="1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змагання</a:t>
            </a:r>
            <a:r>
              <a:rPr kumimoji="0" lang="ru-RU" sz="4000" b="1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:</a:t>
            </a: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882127" y="1613646"/>
            <a:ext cx="6519135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учасники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змагання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перед початком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гри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вимикають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lang="ru-RU" sz="2400" dirty="0" err="1" smtClean="0">
                <a:ea typeface="Times New Roman" pitchFamily="18" charset="0"/>
                <a:cs typeface="Arial" pitchFamily="34" charset="0"/>
              </a:rPr>
              <a:t>у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засоби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зв'язку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в т.ч.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мобільні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телефони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У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капітана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залишається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лише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один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заряджений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мобільний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телефон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для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екстреного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зв'язку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членам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команди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необхідно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мати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ручки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чисті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аркуші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паперу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в)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для того,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щоб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команда стала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переможцем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її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членам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потрібно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першими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виконати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завдання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дістатися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фінішу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г)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гра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ведеться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чесно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завдання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виконуються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добросовісно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д)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капітани, отримайте </a:t>
            </a:r>
            <a:r>
              <a:rPr kumimoji="0" lang="uk-UA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маршрутний лист</a:t>
            </a:r>
            <a:r>
              <a:rPr kumimoji="0" lang="en-US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endParaRPr kumimoji="0" lang="uk-UA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921877" y="420412"/>
            <a:ext cx="258231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МАРШРУТНИЙ ЛИСТ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команда “Альфа”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207387" y="1213945"/>
          <a:ext cx="6077585" cy="1066800"/>
        </p:xfrm>
        <a:graphic>
          <a:graphicData uri="http://schemas.openxmlformats.org/drawingml/2006/table">
            <a:tbl>
              <a:tblPr/>
              <a:tblGrid>
                <a:gridCol w="428625"/>
                <a:gridCol w="2609850"/>
                <a:gridCol w="1519555"/>
                <a:gridCol w="151955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№ станції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Кабінет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Кількість балів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Психолог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Заступник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Приймальня № 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166648" y="2480441"/>
            <a:ext cx="60329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МАРШРУТНИЙ ЛИСТ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команда “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Бета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”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17895" y="3273972"/>
          <a:ext cx="6077585" cy="1066800"/>
        </p:xfrm>
        <a:graphic>
          <a:graphicData uri="http://schemas.openxmlformats.org/drawingml/2006/table">
            <a:tbl>
              <a:tblPr/>
              <a:tblGrid>
                <a:gridCol w="428625"/>
                <a:gridCol w="2609850"/>
                <a:gridCol w="1519555"/>
                <a:gridCol w="151955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№ станції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Кабінет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Кількість балів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Психолог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17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Приймальня № 2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 Заступник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355834" y="4603532"/>
            <a:ext cx="56020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МАРШРУТНИЙ ЛИСТ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команда “</a:t>
            </a:r>
            <a:r>
              <a:rPr kumimoji="0" lang="uk-UA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Гама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”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ea typeface="Cambria Math" pitchFamily="18" charset="0"/>
                <a:cs typeface="Arial" pitchFamily="34" charset="0"/>
              </a:rPr>
              <a:t>: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80959" y="5407572"/>
          <a:ext cx="6077585" cy="1066800"/>
        </p:xfrm>
        <a:graphic>
          <a:graphicData uri="http://schemas.openxmlformats.org/drawingml/2006/table">
            <a:tbl>
              <a:tblPr/>
              <a:tblGrid>
                <a:gridCol w="428625"/>
                <a:gridCol w="2609850"/>
                <a:gridCol w="1519555"/>
                <a:gridCol w="151955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№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№ станції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Кабінет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Кількість балів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Приймальня № 2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 Заступник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17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СТАНЦІЯ № </a:t>
                      </a:r>
                      <a:r>
                        <a:rPr lang="uk-UA" sz="14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 Психолог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925158" y="828339"/>
            <a:ext cx="3743661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Софії</a:t>
            </a:r>
            <a:r>
              <a:rPr lang="ru-RU" sz="2400" b="1" i="1" dirty="0" err="1" smtClean="0">
                <a:ea typeface="Times New Roman" pitchFamily="18" charset="0"/>
                <a:cs typeface="Arial" pitchFamily="34" charset="0"/>
              </a:rPr>
              <a:t>я</a:t>
            </a:r>
            <a:r>
              <a:rPr lang="ru-RU" sz="2400" b="1" i="1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Ковалевська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“Математик в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душі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бути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поетом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err="1" smtClean="0"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важається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математики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найуважніші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усіх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вчителів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мають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неабиякий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драматичний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хист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" name="Рисунок 2" descr="230px-Sofja_Wassiljewna_Kowalewskaja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323" y="1125865"/>
            <a:ext cx="3331497" cy="4055735"/>
          </a:xfrm>
          <a:prstGeom prst="rect">
            <a:avLst/>
          </a:prstGeom>
          <a:ln w="38100" cap="sq">
            <a:solidFill>
              <a:srgbClr val="A5002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 rot="10800000" flipV="1">
            <a:off x="836023" y="839596"/>
            <a:ext cx="748501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коли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звучить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слово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“карета”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вся команда “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Альфа”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говорить: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Тра-та-та”,</a:t>
            </a:r>
            <a:r>
              <a:rPr lang="ru-RU" sz="3200" b="1" i="1" dirty="0" smtClean="0"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якщо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почуєте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слово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колеса”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вся команда “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Бета”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говорить слова: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Тро-то-то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коні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 команда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Гама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говорить слово: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Іго-го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“кучер”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капітан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“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Альфа”)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Нооо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!”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“король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”(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капітан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“</a:t>
            </a:r>
            <a:r>
              <a:rPr lang="ru-RU" sz="3200" b="1" dirty="0" smtClean="0">
                <a:ea typeface="Times New Roman" pitchFamily="18" charset="0"/>
                <a:cs typeface="Arial" pitchFamily="34" charset="0"/>
              </a:rPr>
              <a:t>Гама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”) -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Ха-ха-ха</a:t>
            </a:r>
            <a:r>
              <a:rPr lang="en-US" sz="3200" b="1" i="1" dirty="0" smtClean="0"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“королева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”(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капітан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“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Бета”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-”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Хі-хі-хі</a:t>
            </a:r>
            <a:r>
              <a:rPr kumimoji="0" lang="en-US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”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91560" y="326572"/>
            <a:ext cx="4361793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4000" b="1" i="1" dirty="0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Завдання</a:t>
            </a:r>
            <a:r>
              <a:rPr lang="en-US" sz="4000" b="1" i="1" dirty="0" smtClean="0">
                <a:ln w="11430">
                  <a:solidFill>
                    <a:srgbClr val="A5002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 Math" pitchFamily="18" charset="0"/>
                <a:ea typeface="Cambria Math" pitchFamily="18" charset="0"/>
                <a:cs typeface="Arial" pitchFamily="34" charset="0"/>
              </a:rPr>
              <a:t>:</a:t>
            </a:r>
            <a:endParaRPr lang="ru-RU" sz="4000" b="1" i="1" dirty="0" smtClean="0">
              <a:ln w="11430">
                <a:solidFill>
                  <a:srgbClr val="A5002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mbria Math" pitchFamily="18" charset="0"/>
              <a:ea typeface="Cambria Math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664</TotalTime>
  <Words>940</Words>
  <Application>Microsoft Office PowerPoint</Application>
  <PresentationFormat>Экран (4:3)</PresentationFormat>
  <Paragraphs>114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Інтегрований урок: література і математика (5, 7, 10 класи). Квест «Подорож  у країну знань»  з елементами телерепотажу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PJSC "New Engineering Technologies"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109</cp:revision>
  <dcterms:created xsi:type="dcterms:W3CDTF">2016-11-18T14:12:19Z</dcterms:created>
  <dcterms:modified xsi:type="dcterms:W3CDTF">2019-11-28T11:05:40Z</dcterms:modified>
</cp:coreProperties>
</file>