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pplication/vnd.ms-office.legacyDiagramTex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legacyDocTextInfo.bin" ContentType="application/vnd.ms-office.legacyDocTextInfo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microsoft.com/office/2006/relationships/legacyDocTextInfo" Target="legacyDocTextInfo.bin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8" Type="http://schemas.microsoft.com/office/2006/relationships/legacyDiagramText" Target="legacyDiagramText8.bin"/><Relationship Id="rId3" Type="http://schemas.microsoft.com/office/2006/relationships/legacyDiagramText" Target="legacyDiagramText3.bin"/><Relationship Id="rId7" Type="http://schemas.microsoft.com/office/2006/relationships/legacyDiagramText" Target="legacyDiagramText7.bin"/><Relationship Id="rId2" Type="http://schemas.microsoft.com/office/2006/relationships/legacyDiagramText" Target="legacyDiagramText2.bin"/><Relationship Id="rId1" Type="http://schemas.microsoft.com/office/2006/relationships/legacyDiagramText" Target="legacyDiagramText1.bin"/><Relationship Id="rId6" Type="http://schemas.microsoft.com/office/2006/relationships/legacyDiagramText" Target="legacyDiagramText6.bin"/><Relationship Id="rId5" Type="http://schemas.microsoft.com/office/2006/relationships/legacyDiagramText" Target="legacyDiagramText5.bin"/><Relationship Id="rId4" Type="http://schemas.microsoft.com/office/2006/relationships/legacyDiagramText" Target="legacyDiagramText4.bin"/><Relationship Id="rId9" Type="http://schemas.microsoft.com/office/2006/relationships/legacyDiagramText" Target="legacyDiagramText9.bin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62B5F4-20F3-4826-8858-9F5A27C8DA7D}" type="datetimeFigureOut">
              <a:rPr lang="ru-RU" smtClean="0"/>
              <a:t>15.02.2020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DFD2AC-3BC8-4934-9185-DB34182B929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62B5F4-20F3-4826-8858-9F5A27C8DA7D}" type="datetimeFigureOut">
              <a:rPr lang="ru-RU" smtClean="0"/>
              <a:t>15.02.2020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DFD2AC-3BC8-4934-9185-DB34182B929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62B5F4-20F3-4826-8858-9F5A27C8DA7D}" type="datetimeFigureOut">
              <a:rPr lang="ru-RU" smtClean="0"/>
              <a:t>15.02.2020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DFD2AC-3BC8-4934-9185-DB34182B929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dgm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457200" y="1600200"/>
            <a:ext cx="8229600" cy="4530725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F043C7-B069-4146-BC96-50A30A43F62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30725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16D44C-B00A-4BF1-A8F4-777D8FFE903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62B5F4-20F3-4826-8858-9F5A27C8DA7D}" type="datetimeFigureOut">
              <a:rPr lang="ru-RU" smtClean="0"/>
              <a:t>15.02.2020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DFD2AC-3BC8-4934-9185-DB34182B929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62B5F4-20F3-4826-8858-9F5A27C8DA7D}" type="datetimeFigureOut">
              <a:rPr lang="ru-RU" smtClean="0"/>
              <a:t>15.02.2020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DFD2AC-3BC8-4934-9185-DB34182B929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62B5F4-20F3-4826-8858-9F5A27C8DA7D}" type="datetimeFigureOut">
              <a:rPr lang="ru-RU" smtClean="0"/>
              <a:t>15.02.2020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DFD2AC-3BC8-4934-9185-DB34182B929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62B5F4-20F3-4826-8858-9F5A27C8DA7D}" type="datetimeFigureOut">
              <a:rPr lang="ru-RU" smtClean="0"/>
              <a:t>15.02.2020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DFD2AC-3BC8-4934-9185-DB34182B929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62B5F4-20F3-4826-8858-9F5A27C8DA7D}" type="datetimeFigureOut">
              <a:rPr lang="ru-RU" smtClean="0"/>
              <a:t>15.02.2020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DFD2AC-3BC8-4934-9185-DB34182B929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62B5F4-20F3-4826-8858-9F5A27C8DA7D}" type="datetimeFigureOut">
              <a:rPr lang="ru-RU" smtClean="0"/>
              <a:t>15.02.2020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DFD2AC-3BC8-4934-9185-DB34182B929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62B5F4-20F3-4826-8858-9F5A27C8DA7D}" type="datetimeFigureOut">
              <a:rPr lang="ru-RU" smtClean="0"/>
              <a:t>15.02.2020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DFD2AC-3BC8-4934-9185-DB34182B929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62B5F4-20F3-4826-8858-9F5A27C8DA7D}" type="datetimeFigureOut">
              <a:rPr lang="ru-RU" smtClean="0"/>
              <a:t>15.02.2020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DFD2AC-3BC8-4934-9185-DB34182B929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62B5F4-20F3-4826-8858-9F5A27C8DA7D}" type="datetimeFigureOut">
              <a:rPr lang="ru-RU" smtClean="0"/>
              <a:t>15.02.2020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DFD2AC-3BC8-4934-9185-DB34182B929E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7813"/>
            <a:ext cx="8229600" cy="847725"/>
          </a:xfrm>
        </p:spPr>
        <p:txBody>
          <a:bodyPr/>
          <a:lstStyle/>
          <a:p>
            <a:pPr eaLnBrk="1" hangingPunct="1">
              <a:defRPr/>
            </a:pPr>
            <a:r>
              <a:rPr lang="uk-UA" sz="3600" smtClean="0">
                <a:solidFill>
                  <a:srgbClr val="CC0000"/>
                </a:solidFill>
              </a:rPr>
              <a:t>Модель вчителя</a:t>
            </a:r>
            <a:endParaRPr lang="ru-RU" sz="3600" smtClean="0">
              <a:solidFill>
                <a:srgbClr val="CC0000"/>
              </a:solidFill>
            </a:endParaRPr>
          </a:p>
        </p:txBody>
      </p:sp>
      <p:graphicFrame>
        <p:nvGraphicFramePr>
          <p:cNvPr id="7170" name="Organization Chart 5"/>
          <p:cNvGraphicFramePr>
            <a:graphicFrameLocks/>
          </p:cNvGraphicFramePr>
          <p:nvPr>
            <p:ph idx="1"/>
          </p:nvPr>
        </p:nvGraphicFramePr>
        <p:xfrm>
          <a:off x="457200" y="1268413"/>
          <a:ext cx="8229600" cy="4862512"/>
        </p:xfrm>
        <a:graphic>
          <a:graphicData uri="http://schemas.openxmlformats.org/drawingml/2006/compatibility">
            <com:legacyDrawing xmlns:com="http://schemas.openxmlformats.org/drawingml/2006/compatibility" spid="_x0000_s1026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188913"/>
            <a:ext cx="8229600" cy="503237"/>
          </a:xfrm>
        </p:spPr>
        <p:txBody>
          <a:bodyPr/>
          <a:lstStyle/>
          <a:p>
            <a:pPr eaLnBrk="1" hangingPunct="1">
              <a:defRPr/>
            </a:pPr>
            <a:r>
              <a:rPr lang="uk-UA" sz="2400" smtClean="0">
                <a:solidFill>
                  <a:srgbClr val="CC0000"/>
                </a:solidFill>
              </a:rPr>
              <a:t>Модель вчителя компетентнісно зорієнтованої гімназії</a:t>
            </a:r>
            <a:endParaRPr lang="ru-RU" sz="2400" smtClean="0">
              <a:solidFill>
                <a:srgbClr val="CC0000"/>
              </a:solidFill>
            </a:endParaRPr>
          </a:p>
        </p:txBody>
      </p:sp>
      <p:graphicFrame>
        <p:nvGraphicFramePr>
          <p:cNvPr id="96314" name="Group 58"/>
          <p:cNvGraphicFramePr>
            <a:graphicFrameLocks noGrp="1"/>
          </p:cNvGraphicFramePr>
          <p:nvPr>
            <p:ph type="tbl" idx="1"/>
          </p:nvPr>
        </p:nvGraphicFramePr>
        <p:xfrm>
          <a:off x="457200" y="836613"/>
          <a:ext cx="8229600" cy="5957190"/>
        </p:xfrm>
        <a:graphic>
          <a:graphicData uri="http://schemas.openxmlformats.org/drawingml/2006/table">
            <a:tbl>
              <a:tblPr/>
              <a:tblGrid>
                <a:gridCol w="8229600"/>
              </a:tblGrid>
              <a:tr h="24114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rPr>
                        <a:t>Методична культура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rPr>
                        <a:t>1. Володіння технологіями менеджменту і маркетингу.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rPr>
                        <a:t>2. Уміле використання досягнень вітчизняної та зарубіжної педагогіки у власній практиці.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rPr>
                        <a:t>3. Адекватний аналіз власної педагогічної діяльності.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rPr>
                        <a:t>4. Творча реалізація особистості вчителя через авторські  розробки програм, уроків, заходів.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rPr>
                        <a:t>5. Прагнення поділитися досвідом з колегами.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rPr>
                        <a:t>6. Активна громадянська позиція, ініціативність.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rPr>
                        <a:t>7. Відчуття свого місця в спільній праці, командний дух педколективу.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rPr>
                        <a:t>8. Узагальнення власного досвіду, портфоліо вчителя, індивідуальні дослідження.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rPr>
                        <a:t>9. Перспективне планування самоосвітньої діяльності.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rPr>
                        <a:t>10. Прагнення до самовдосконалення та самовиховання.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rPr>
                        <a:t>11. Здатність з менеджера на лідера.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rPr>
                        <a:t>12. Уміння завчасно моделювати важку педагогічну ситуацію.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rPr>
                        <a:t>13. Розуміння своїх потреб, потреб дитини  та узгодження їх з потребами часу.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rPr>
                        <a:t>14. Здатність до педагогічного передбачення та прогнозування результатів.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rPr>
                        <a:t>15. Самостійна теоретична розробка та апробація педагогічних інновацій. </a:t>
                      </a:r>
                      <a:endParaRPr kumimoji="0" lang="ru-RU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621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rPr>
                        <a:t>Педагогічна майстерність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rPr>
                        <a:t>1. Участь у спільних справах колективу.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rPr>
                        <a:t>2. Організаторські здібності, знання менеджменту, уміння успішно вирішувати конфліктні ситуації.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rPr>
                        <a:t>3. Творча активність та розвиток культури емоцій та вольових проявів учителів, саморегуляція, самоконтроль.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rPr>
                        <a:t>4.Уміння рефлексувати та імпрозувати.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rPr>
                        <a:t>5. Розвиненість комунікативної компетентності у спілкування з дорослими і дітьми.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rPr>
                        <a:t>6.Терпимість до помилок та промахів колег і дітей.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rPr>
                        <a:t>7.Пізнавальна активність учителя та потреба у самоосвіті.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rPr>
                        <a:t>8. Гнучкість, уміння пристосуватися до нових психологічних особливостей сучасних підлітків.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rPr>
                        <a:t>9.Уміння створити ситуацію успіху на уроці та поза ним.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rPr>
                        <a:t>10. Перехід від авторитар6ної педагогіки до особистісно зорієнтованої.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rPr>
                        <a:t>11. Практичне вміння виходити зі скрутних педагогічних ситуацій.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rPr>
                        <a:t>12.Самостійність у прийнятті рішень та виборі дій на уроках та в позаурочній діяльності.</a:t>
                      </a:r>
                      <a:endParaRPr kumimoji="0" lang="ru-RU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192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rPr>
                        <a:t>Професійна компетентність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rPr>
                        <a:t>1. Знання реалій сьогодення та потреб часу.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rPr>
                        <a:t>2. Теорія і практика інноваційних педтехнологій та їх ефективне використання.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rPr>
                        <a:t>3. Знання шляхів вирішення  педситуацій із сучасними школярами.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rPr>
                        <a:t>4. Вивчення психологічних та вікових особливостей нового покоління школярів.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rPr>
                        <a:t>5.Оволодіння основами комп'ютерної грамоти для власної роботи та впровадження комп'ютерних програм.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rPr>
                        <a:t>6. Ознайомлення з теорією компетентнісно зорієнтованого підходу, вивчення нормативних документів.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rPr>
                        <a:t>7. Читання матеріалів періодики з питань КЗП, матеріалів курсів підвищення кваліфікації.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rPr>
                        <a:t>8. Оволодіння методами формування компетентностей у процесі викладання предметів.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rPr>
                        <a:t>9. Вивчення вимог до викладання предметів відповідно держстандарту, Компетенції освіти</a:t>
                      </a:r>
                      <a:endParaRPr kumimoji="0" lang="ru-RU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7813"/>
            <a:ext cx="8229600" cy="558800"/>
          </a:xfrm>
        </p:spPr>
        <p:txBody>
          <a:bodyPr/>
          <a:lstStyle/>
          <a:p>
            <a:pPr eaLnBrk="1" hangingPunct="1">
              <a:defRPr/>
            </a:pPr>
            <a:r>
              <a:rPr lang="uk-UA" sz="2800" smtClean="0">
                <a:solidFill>
                  <a:srgbClr val="CC0000"/>
                </a:solidFill>
              </a:rPr>
              <a:t>Модель учня</a:t>
            </a:r>
            <a:endParaRPr lang="ru-RU" sz="2800" smtClean="0">
              <a:solidFill>
                <a:srgbClr val="CC0000"/>
              </a:solidFill>
            </a:endParaRPr>
          </a:p>
        </p:txBody>
      </p:sp>
      <p:sp>
        <p:nvSpPr>
          <p:cNvPr id="26627" name="Text Box 4"/>
          <p:cNvSpPr txBox="1">
            <a:spLocks noChangeArrowheads="1"/>
          </p:cNvSpPr>
          <p:nvPr/>
        </p:nvSpPr>
        <p:spPr bwMode="auto">
          <a:xfrm>
            <a:off x="1692275" y="1125538"/>
            <a:ext cx="5761038" cy="37941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uk-UA" b="1">
                <a:latin typeface="Times New Roman" pitchFamily="18" charset="0"/>
              </a:rPr>
              <a:t>Я - концепція</a:t>
            </a:r>
            <a:endParaRPr lang="ru-RU" b="1">
              <a:latin typeface="Times New Roman" pitchFamily="18" charset="0"/>
            </a:endParaRPr>
          </a:p>
        </p:txBody>
      </p:sp>
      <p:graphicFrame>
        <p:nvGraphicFramePr>
          <p:cNvPr id="113696" name="Group 32"/>
          <p:cNvGraphicFramePr>
            <a:graphicFrameLocks noGrp="1"/>
          </p:cNvGraphicFramePr>
          <p:nvPr>
            <p:ph idx="1"/>
          </p:nvPr>
        </p:nvGraphicFramePr>
        <p:xfrm>
          <a:off x="468313" y="2060575"/>
          <a:ext cx="8280400" cy="1008063"/>
        </p:xfrm>
        <a:graphic>
          <a:graphicData uri="http://schemas.openxmlformats.org/drawingml/2006/table">
            <a:tbl>
              <a:tblPr/>
              <a:tblGrid>
                <a:gridCol w="2070100"/>
                <a:gridCol w="2070100"/>
                <a:gridCol w="2070100"/>
                <a:gridCol w="2070100"/>
              </a:tblGrid>
              <a:tr h="10080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rPr>
                        <a:t>Людина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rPr>
                        <a:t>освічена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rPr>
                        <a:t>Людина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rPr>
                        <a:t>культурна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rPr>
                        <a:t>Людина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rPr>
                        <a:t>соціальна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rPr>
                        <a:t>Людина – творча індивідуальність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6640" name="Text Box 34"/>
          <p:cNvSpPr txBox="1">
            <a:spLocks noChangeArrowheads="1"/>
          </p:cNvSpPr>
          <p:nvPr/>
        </p:nvSpPr>
        <p:spPr bwMode="auto">
          <a:xfrm>
            <a:off x="1763713" y="3933825"/>
            <a:ext cx="5761037" cy="379413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uk-UA" b="1">
                <a:latin typeface="Times New Roman" pitchFamily="18" charset="0"/>
              </a:rPr>
              <a:t>На основі</a:t>
            </a:r>
            <a:r>
              <a:rPr lang="en-US" b="1">
                <a:latin typeface="Times New Roman" pitchFamily="18" charset="0"/>
                <a:cs typeface="Times New Roman" pitchFamily="18" charset="0"/>
              </a:rPr>
              <a:t>:</a:t>
            </a:r>
          </a:p>
        </p:txBody>
      </p:sp>
      <p:graphicFrame>
        <p:nvGraphicFramePr>
          <p:cNvPr id="113716" name="Group 52"/>
          <p:cNvGraphicFramePr>
            <a:graphicFrameLocks noGrp="1"/>
          </p:cNvGraphicFramePr>
          <p:nvPr/>
        </p:nvGraphicFramePr>
        <p:xfrm>
          <a:off x="539750" y="5229225"/>
          <a:ext cx="8208963" cy="1188720"/>
        </p:xfrm>
        <a:graphic>
          <a:graphicData uri="http://schemas.openxmlformats.org/drawingml/2006/table">
            <a:tbl>
              <a:tblPr/>
              <a:tblGrid>
                <a:gridCol w="2736850"/>
                <a:gridCol w="2735263"/>
                <a:gridCol w="2736850"/>
              </a:tblGrid>
              <a:tr h="10080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rPr>
                        <a:t>Фізичного та психологічного здоров</a:t>
                      </a: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'</a:t>
                      </a:r>
                      <a:r>
                        <a:rPr kumimoji="0" lang="uk-UA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rPr>
                        <a:t>я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rPr>
                        <a:t>Сформованої системи морально-гуманістичних цінностей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rPr>
                        <a:t>Розвинутих здібностей (пізнавальних, комунікативних, естетичних, творчих)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6651" name="Line 53"/>
          <p:cNvSpPr>
            <a:spLocks noChangeShapeType="1"/>
          </p:cNvSpPr>
          <p:nvPr/>
        </p:nvSpPr>
        <p:spPr bwMode="auto">
          <a:xfrm flipH="1">
            <a:off x="1403350" y="1484313"/>
            <a:ext cx="3168650" cy="5762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6652" name="Line 54"/>
          <p:cNvSpPr>
            <a:spLocks noChangeShapeType="1"/>
          </p:cNvSpPr>
          <p:nvPr/>
        </p:nvSpPr>
        <p:spPr bwMode="auto">
          <a:xfrm flipH="1">
            <a:off x="3563938" y="1484313"/>
            <a:ext cx="1008062" cy="5762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6653" name="Line 55"/>
          <p:cNvSpPr>
            <a:spLocks noChangeShapeType="1"/>
          </p:cNvSpPr>
          <p:nvPr/>
        </p:nvSpPr>
        <p:spPr bwMode="auto">
          <a:xfrm>
            <a:off x="4572000" y="1484313"/>
            <a:ext cx="1079500" cy="5762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6654" name="Line 56"/>
          <p:cNvSpPr>
            <a:spLocks noChangeShapeType="1"/>
          </p:cNvSpPr>
          <p:nvPr/>
        </p:nvSpPr>
        <p:spPr bwMode="auto">
          <a:xfrm>
            <a:off x="4572000" y="1484313"/>
            <a:ext cx="3240088" cy="5762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6655" name="Line 57"/>
          <p:cNvSpPr>
            <a:spLocks noChangeShapeType="1"/>
          </p:cNvSpPr>
          <p:nvPr/>
        </p:nvSpPr>
        <p:spPr bwMode="auto">
          <a:xfrm flipH="1">
            <a:off x="1763713" y="4292600"/>
            <a:ext cx="2879725" cy="9366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6656" name="Line 58"/>
          <p:cNvSpPr>
            <a:spLocks noChangeShapeType="1"/>
          </p:cNvSpPr>
          <p:nvPr/>
        </p:nvSpPr>
        <p:spPr bwMode="auto">
          <a:xfrm>
            <a:off x="4643438" y="4292600"/>
            <a:ext cx="0" cy="9366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6657" name="Line 59"/>
          <p:cNvSpPr>
            <a:spLocks noChangeShapeType="1"/>
          </p:cNvSpPr>
          <p:nvPr/>
        </p:nvSpPr>
        <p:spPr bwMode="auto">
          <a:xfrm>
            <a:off x="4643438" y="4292600"/>
            <a:ext cx="2881312" cy="9366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7813"/>
            <a:ext cx="8229600" cy="630237"/>
          </a:xfrm>
        </p:spPr>
        <p:txBody>
          <a:bodyPr/>
          <a:lstStyle/>
          <a:p>
            <a:pPr eaLnBrk="1" hangingPunct="1">
              <a:defRPr/>
            </a:pPr>
            <a:r>
              <a:rPr lang="uk-UA" sz="2400" smtClean="0">
                <a:solidFill>
                  <a:srgbClr val="CC0000"/>
                </a:solidFill>
              </a:rPr>
              <a:t>Модель випускника гімназії як творця власного життя</a:t>
            </a:r>
            <a:endParaRPr lang="ru-RU" sz="2400" smtClean="0">
              <a:solidFill>
                <a:srgbClr val="CC0000"/>
              </a:solidFill>
            </a:endParaRPr>
          </a:p>
        </p:txBody>
      </p:sp>
      <p:sp>
        <p:nvSpPr>
          <p:cNvPr id="27651" name="Freeform 10"/>
          <p:cNvSpPr>
            <a:spLocks/>
          </p:cNvSpPr>
          <p:nvPr/>
        </p:nvSpPr>
        <p:spPr bwMode="auto">
          <a:xfrm>
            <a:off x="827088" y="908050"/>
            <a:ext cx="1223962" cy="1727200"/>
          </a:xfrm>
          <a:custGeom>
            <a:avLst/>
            <a:gdLst>
              <a:gd name="T0" fmla="*/ 726 w 726"/>
              <a:gd name="T1" fmla="*/ 0 h 1179"/>
              <a:gd name="T2" fmla="*/ 0 w 726"/>
              <a:gd name="T3" fmla="*/ 635 h 1179"/>
              <a:gd name="T4" fmla="*/ 726 w 726"/>
              <a:gd name="T5" fmla="*/ 1179 h 1179"/>
              <a:gd name="T6" fmla="*/ 0 60000 65536"/>
              <a:gd name="T7" fmla="*/ 0 60000 65536"/>
              <a:gd name="T8" fmla="*/ 0 60000 65536"/>
              <a:gd name="T9" fmla="*/ 0 w 726"/>
              <a:gd name="T10" fmla="*/ 0 h 1179"/>
              <a:gd name="T11" fmla="*/ 726 w 726"/>
              <a:gd name="T12" fmla="*/ 1179 h 1179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726" h="1179">
                <a:moveTo>
                  <a:pt x="726" y="0"/>
                </a:moveTo>
                <a:cubicBezTo>
                  <a:pt x="363" y="219"/>
                  <a:pt x="0" y="439"/>
                  <a:pt x="0" y="635"/>
                </a:cubicBezTo>
                <a:cubicBezTo>
                  <a:pt x="0" y="831"/>
                  <a:pt x="363" y="1005"/>
                  <a:pt x="726" y="1179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7652" name="Freeform 11"/>
          <p:cNvSpPr>
            <a:spLocks/>
          </p:cNvSpPr>
          <p:nvPr/>
        </p:nvSpPr>
        <p:spPr bwMode="auto">
          <a:xfrm>
            <a:off x="1042988" y="981075"/>
            <a:ext cx="1081087" cy="1655763"/>
          </a:xfrm>
          <a:custGeom>
            <a:avLst/>
            <a:gdLst>
              <a:gd name="T0" fmla="*/ 635 w 635"/>
              <a:gd name="T1" fmla="*/ 0 h 1179"/>
              <a:gd name="T2" fmla="*/ 0 w 635"/>
              <a:gd name="T3" fmla="*/ 589 h 1179"/>
              <a:gd name="T4" fmla="*/ 635 w 635"/>
              <a:gd name="T5" fmla="*/ 1179 h 1179"/>
              <a:gd name="T6" fmla="*/ 0 60000 65536"/>
              <a:gd name="T7" fmla="*/ 0 60000 65536"/>
              <a:gd name="T8" fmla="*/ 0 60000 65536"/>
              <a:gd name="T9" fmla="*/ 0 w 635"/>
              <a:gd name="T10" fmla="*/ 0 h 1179"/>
              <a:gd name="T11" fmla="*/ 635 w 635"/>
              <a:gd name="T12" fmla="*/ 1179 h 1179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635" h="1179">
                <a:moveTo>
                  <a:pt x="635" y="0"/>
                </a:moveTo>
                <a:cubicBezTo>
                  <a:pt x="317" y="196"/>
                  <a:pt x="0" y="393"/>
                  <a:pt x="0" y="589"/>
                </a:cubicBezTo>
                <a:cubicBezTo>
                  <a:pt x="0" y="785"/>
                  <a:pt x="317" y="982"/>
                  <a:pt x="635" y="1179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7653" name="Freeform 12"/>
          <p:cNvSpPr>
            <a:spLocks/>
          </p:cNvSpPr>
          <p:nvPr/>
        </p:nvSpPr>
        <p:spPr bwMode="auto">
          <a:xfrm>
            <a:off x="1331913" y="981075"/>
            <a:ext cx="936625" cy="1655763"/>
          </a:xfrm>
          <a:custGeom>
            <a:avLst/>
            <a:gdLst>
              <a:gd name="T0" fmla="*/ 544 w 544"/>
              <a:gd name="T1" fmla="*/ 0 h 1179"/>
              <a:gd name="T2" fmla="*/ 0 w 544"/>
              <a:gd name="T3" fmla="*/ 589 h 1179"/>
              <a:gd name="T4" fmla="*/ 544 w 544"/>
              <a:gd name="T5" fmla="*/ 1179 h 1179"/>
              <a:gd name="T6" fmla="*/ 0 60000 65536"/>
              <a:gd name="T7" fmla="*/ 0 60000 65536"/>
              <a:gd name="T8" fmla="*/ 0 60000 65536"/>
              <a:gd name="T9" fmla="*/ 0 w 544"/>
              <a:gd name="T10" fmla="*/ 0 h 1179"/>
              <a:gd name="T11" fmla="*/ 544 w 544"/>
              <a:gd name="T12" fmla="*/ 1179 h 1179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544" h="1179">
                <a:moveTo>
                  <a:pt x="544" y="0"/>
                </a:moveTo>
                <a:cubicBezTo>
                  <a:pt x="272" y="196"/>
                  <a:pt x="0" y="393"/>
                  <a:pt x="0" y="589"/>
                </a:cubicBezTo>
                <a:cubicBezTo>
                  <a:pt x="0" y="785"/>
                  <a:pt x="272" y="982"/>
                  <a:pt x="544" y="1179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aphicFrame>
        <p:nvGraphicFramePr>
          <p:cNvPr id="79997" name="Group 125"/>
          <p:cNvGraphicFramePr>
            <a:graphicFrameLocks noGrp="1"/>
          </p:cNvGraphicFramePr>
          <p:nvPr/>
        </p:nvGraphicFramePr>
        <p:xfrm>
          <a:off x="179388" y="5157788"/>
          <a:ext cx="8713787" cy="1325880"/>
        </p:xfrm>
        <a:graphic>
          <a:graphicData uri="http://schemas.openxmlformats.org/drawingml/2006/table">
            <a:tbl>
              <a:tblPr/>
              <a:tblGrid>
                <a:gridCol w="968375"/>
                <a:gridCol w="966787"/>
                <a:gridCol w="969963"/>
                <a:gridCol w="982662"/>
                <a:gridCol w="952500"/>
                <a:gridCol w="968375"/>
                <a:gridCol w="969963"/>
                <a:gridCol w="966787"/>
                <a:gridCol w="968375"/>
              </a:tblGrid>
              <a:tr h="12954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rPr>
                        <a:t>Формувати вміння поєднувати свої права та обов'язки, бути активним у суспільному житті 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rPr>
                        <a:t>Формувати взаємоповагу до мови, культури, релігії різних народів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rPr>
                        <a:t>Розвивати здатність індивідів ефективно взаємодіяти з людьми, які його оточують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rPr>
                        <a:t>Розвивати здатність до раціональної продуктивної творчої діяльності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rPr>
                        <a:t>Формувати в молоді основи правової культури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rPr>
                        <a:t>Формувати готовність до життєдіяльності праці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rPr>
                        <a:t>Формувати почуття відповідальності за навколишнє середовище, розвивати творчу активність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rPr>
                        <a:t>Допомогти молоді набути й закріпити досвід та життєві установки на здоровий спосіб життя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rPr>
                        <a:t>Розвивати почуття прекрасного, допомогти у становленні культури почуттів – терпимості,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7676" name="Text Box 72"/>
          <p:cNvSpPr txBox="1">
            <a:spLocks noChangeArrowheads="1"/>
          </p:cNvSpPr>
          <p:nvPr/>
        </p:nvSpPr>
        <p:spPr bwMode="auto">
          <a:xfrm>
            <a:off x="179388" y="6453188"/>
            <a:ext cx="896461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endParaRPr lang="ru-RU">
              <a:latin typeface="Times New Roman" pitchFamily="18" charset="0"/>
            </a:endParaRPr>
          </a:p>
        </p:txBody>
      </p:sp>
      <p:sp>
        <p:nvSpPr>
          <p:cNvPr id="27677" name="Text Box 73"/>
          <p:cNvSpPr txBox="1">
            <a:spLocks noChangeArrowheads="1"/>
          </p:cNvSpPr>
          <p:nvPr/>
        </p:nvSpPr>
        <p:spPr bwMode="auto">
          <a:xfrm>
            <a:off x="0" y="6381750"/>
            <a:ext cx="9144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uk-UA">
                <a:latin typeface="Times New Roman" pitchFamily="18" charset="0"/>
              </a:rPr>
              <a:t>         </a:t>
            </a:r>
            <a:endParaRPr lang="ru-RU">
              <a:latin typeface="Times New Roman" pitchFamily="18" charset="0"/>
            </a:endParaRPr>
          </a:p>
        </p:txBody>
      </p:sp>
      <p:sp>
        <p:nvSpPr>
          <p:cNvPr id="27678" name="Text Box 74"/>
          <p:cNvSpPr txBox="1">
            <a:spLocks noChangeArrowheads="1"/>
          </p:cNvSpPr>
          <p:nvPr/>
        </p:nvSpPr>
        <p:spPr bwMode="auto">
          <a:xfrm>
            <a:off x="0" y="6381750"/>
            <a:ext cx="9144000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lnSpc>
                <a:spcPct val="90000"/>
              </a:lnSpc>
              <a:spcBef>
                <a:spcPct val="50000"/>
              </a:spcBef>
            </a:pPr>
            <a:r>
              <a:rPr lang="uk-UA">
                <a:latin typeface="Times New Roman" pitchFamily="18" charset="0"/>
              </a:rPr>
              <a:t>        </a:t>
            </a:r>
            <a:r>
              <a:rPr lang="uk-UA" sz="1200">
                <a:latin typeface="Times New Roman" pitchFamily="18" charset="0"/>
              </a:rPr>
              <a:t>К</a:t>
            </a:r>
            <a:r>
              <a:rPr lang="uk-UA" sz="800">
                <a:latin typeface="Times New Roman" pitchFamily="18" charset="0"/>
              </a:rPr>
              <a:t>1                               </a:t>
            </a:r>
            <a:r>
              <a:rPr lang="uk-UA" sz="1200">
                <a:latin typeface="Times New Roman" pitchFamily="18" charset="0"/>
              </a:rPr>
              <a:t>К</a:t>
            </a:r>
            <a:r>
              <a:rPr lang="uk-UA" sz="800">
                <a:latin typeface="Times New Roman" pitchFamily="18" charset="0"/>
              </a:rPr>
              <a:t>2</a:t>
            </a:r>
            <a:r>
              <a:rPr lang="uk-UA" sz="1200">
                <a:latin typeface="Times New Roman" pitchFamily="18" charset="0"/>
              </a:rPr>
              <a:t>                       К</a:t>
            </a:r>
            <a:r>
              <a:rPr lang="uk-UA" sz="800">
                <a:latin typeface="Times New Roman" pitchFamily="18" charset="0"/>
              </a:rPr>
              <a:t>3</a:t>
            </a:r>
            <a:r>
              <a:rPr lang="uk-UA" sz="1200">
                <a:latin typeface="Times New Roman" pitchFamily="18" charset="0"/>
              </a:rPr>
              <a:t>                     К</a:t>
            </a:r>
            <a:r>
              <a:rPr lang="uk-UA" sz="800">
                <a:latin typeface="Times New Roman" pitchFamily="18" charset="0"/>
              </a:rPr>
              <a:t>4                                 </a:t>
            </a:r>
            <a:r>
              <a:rPr lang="uk-UA" sz="1200">
                <a:latin typeface="Times New Roman" pitchFamily="18" charset="0"/>
              </a:rPr>
              <a:t>К</a:t>
            </a:r>
            <a:r>
              <a:rPr lang="uk-UA" sz="800">
                <a:latin typeface="Times New Roman" pitchFamily="18" charset="0"/>
              </a:rPr>
              <a:t>5                                 </a:t>
            </a:r>
            <a:r>
              <a:rPr lang="uk-UA" sz="1200">
                <a:latin typeface="Times New Roman" pitchFamily="18" charset="0"/>
              </a:rPr>
              <a:t>К</a:t>
            </a:r>
            <a:r>
              <a:rPr lang="uk-UA" sz="800">
                <a:latin typeface="Times New Roman" pitchFamily="18" charset="0"/>
              </a:rPr>
              <a:t>6                              </a:t>
            </a:r>
            <a:r>
              <a:rPr lang="uk-UA" sz="1200">
                <a:latin typeface="Times New Roman" pitchFamily="18" charset="0"/>
              </a:rPr>
              <a:t>К</a:t>
            </a:r>
            <a:r>
              <a:rPr lang="uk-UA" sz="800">
                <a:latin typeface="Times New Roman" pitchFamily="18" charset="0"/>
              </a:rPr>
              <a:t>7</a:t>
            </a:r>
            <a:r>
              <a:rPr lang="uk-UA" sz="1200">
                <a:latin typeface="Times New Roman" pitchFamily="18" charset="0"/>
              </a:rPr>
              <a:t>                       К</a:t>
            </a:r>
            <a:r>
              <a:rPr lang="uk-UA" sz="800">
                <a:latin typeface="Times New Roman" pitchFamily="18" charset="0"/>
              </a:rPr>
              <a:t>8</a:t>
            </a:r>
            <a:r>
              <a:rPr lang="uk-UA" sz="1200">
                <a:latin typeface="Times New Roman" pitchFamily="18" charset="0"/>
              </a:rPr>
              <a:t>                     К</a:t>
            </a:r>
            <a:r>
              <a:rPr lang="uk-UA" sz="800">
                <a:latin typeface="Times New Roman" pitchFamily="18" charset="0"/>
              </a:rPr>
              <a:t>9</a:t>
            </a:r>
            <a:endParaRPr lang="ru-RU">
              <a:latin typeface="Times New Roman" pitchFamily="18" charset="0"/>
            </a:endParaRPr>
          </a:p>
        </p:txBody>
      </p:sp>
      <p:sp>
        <p:nvSpPr>
          <p:cNvPr id="27679" name="Freeform 75"/>
          <p:cNvSpPr>
            <a:spLocks/>
          </p:cNvSpPr>
          <p:nvPr/>
        </p:nvSpPr>
        <p:spPr bwMode="auto">
          <a:xfrm>
            <a:off x="6516688" y="981075"/>
            <a:ext cx="865187" cy="1584325"/>
          </a:xfrm>
          <a:custGeom>
            <a:avLst/>
            <a:gdLst>
              <a:gd name="T0" fmla="*/ 0 w 545"/>
              <a:gd name="T1" fmla="*/ 0 h 998"/>
              <a:gd name="T2" fmla="*/ 545 w 545"/>
              <a:gd name="T3" fmla="*/ 453 h 998"/>
              <a:gd name="T4" fmla="*/ 0 w 545"/>
              <a:gd name="T5" fmla="*/ 998 h 998"/>
              <a:gd name="T6" fmla="*/ 0 60000 65536"/>
              <a:gd name="T7" fmla="*/ 0 60000 65536"/>
              <a:gd name="T8" fmla="*/ 0 60000 65536"/>
              <a:gd name="T9" fmla="*/ 0 w 545"/>
              <a:gd name="T10" fmla="*/ 0 h 998"/>
              <a:gd name="T11" fmla="*/ 545 w 545"/>
              <a:gd name="T12" fmla="*/ 998 h 998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545" h="998">
                <a:moveTo>
                  <a:pt x="0" y="0"/>
                </a:moveTo>
                <a:cubicBezTo>
                  <a:pt x="272" y="143"/>
                  <a:pt x="545" y="287"/>
                  <a:pt x="545" y="453"/>
                </a:cubicBezTo>
                <a:cubicBezTo>
                  <a:pt x="545" y="619"/>
                  <a:pt x="272" y="808"/>
                  <a:pt x="0" y="998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7680" name="Freeform 76"/>
          <p:cNvSpPr>
            <a:spLocks/>
          </p:cNvSpPr>
          <p:nvPr/>
        </p:nvSpPr>
        <p:spPr bwMode="auto">
          <a:xfrm>
            <a:off x="6588125" y="908050"/>
            <a:ext cx="1092200" cy="1657350"/>
          </a:xfrm>
          <a:custGeom>
            <a:avLst/>
            <a:gdLst>
              <a:gd name="T0" fmla="*/ 0 w 688"/>
              <a:gd name="T1" fmla="*/ 0 h 1044"/>
              <a:gd name="T2" fmla="*/ 681 w 688"/>
              <a:gd name="T3" fmla="*/ 545 h 1044"/>
              <a:gd name="T4" fmla="*/ 45 w 688"/>
              <a:gd name="T5" fmla="*/ 1044 h 1044"/>
              <a:gd name="T6" fmla="*/ 0 60000 65536"/>
              <a:gd name="T7" fmla="*/ 0 60000 65536"/>
              <a:gd name="T8" fmla="*/ 0 60000 65536"/>
              <a:gd name="T9" fmla="*/ 0 w 688"/>
              <a:gd name="T10" fmla="*/ 0 h 1044"/>
              <a:gd name="T11" fmla="*/ 688 w 688"/>
              <a:gd name="T12" fmla="*/ 1044 h 1044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688" h="1044">
                <a:moveTo>
                  <a:pt x="0" y="0"/>
                </a:moveTo>
                <a:cubicBezTo>
                  <a:pt x="337" y="185"/>
                  <a:pt x="674" y="371"/>
                  <a:pt x="681" y="545"/>
                </a:cubicBezTo>
                <a:cubicBezTo>
                  <a:pt x="688" y="719"/>
                  <a:pt x="366" y="881"/>
                  <a:pt x="45" y="1044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7681" name="Freeform 77"/>
          <p:cNvSpPr>
            <a:spLocks/>
          </p:cNvSpPr>
          <p:nvPr/>
        </p:nvSpPr>
        <p:spPr bwMode="auto">
          <a:xfrm>
            <a:off x="6732588" y="908050"/>
            <a:ext cx="1247775" cy="1657350"/>
          </a:xfrm>
          <a:custGeom>
            <a:avLst/>
            <a:gdLst>
              <a:gd name="T0" fmla="*/ 0 w 786"/>
              <a:gd name="T1" fmla="*/ 0 h 1044"/>
              <a:gd name="T2" fmla="*/ 771 w 786"/>
              <a:gd name="T3" fmla="*/ 545 h 1044"/>
              <a:gd name="T4" fmla="*/ 91 w 786"/>
              <a:gd name="T5" fmla="*/ 1044 h 1044"/>
              <a:gd name="T6" fmla="*/ 0 60000 65536"/>
              <a:gd name="T7" fmla="*/ 0 60000 65536"/>
              <a:gd name="T8" fmla="*/ 0 60000 65536"/>
              <a:gd name="T9" fmla="*/ 0 w 786"/>
              <a:gd name="T10" fmla="*/ 0 h 1044"/>
              <a:gd name="T11" fmla="*/ 786 w 786"/>
              <a:gd name="T12" fmla="*/ 1044 h 1044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786" h="1044">
                <a:moveTo>
                  <a:pt x="0" y="0"/>
                </a:moveTo>
                <a:cubicBezTo>
                  <a:pt x="378" y="185"/>
                  <a:pt x="756" y="371"/>
                  <a:pt x="771" y="545"/>
                </a:cubicBezTo>
                <a:cubicBezTo>
                  <a:pt x="786" y="719"/>
                  <a:pt x="438" y="881"/>
                  <a:pt x="91" y="1044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7682" name="Line 79"/>
          <p:cNvSpPr>
            <a:spLocks noChangeShapeType="1"/>
          </p:cNvSpPr>
          <p:nvPr/>
        </p:nvSpPr>
        <p:spPr bwMode="auto">
          <a:xfrm>
            <a:off x="4572000" y="2636838"/>
            <a:ext cx="0" cy="16557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7683" name="Line 80"/>
          <p:cNvSpPr>
            <a:spLocks noChangeShapeType="1"/>
          </p:cNvSpPr>
          <p:nvPr/>
        </p:nvSpPr>
        <p:spPr bwMode="auto">
          <a:xfrm>
            <a:off x="4211638" y="2636838"/>
            <a:ext cx="0" cy="16557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7684" name="Line 81"/>
          <p:cNvSpPr>
            <a:spLocks noChangeShapeType="1"/>
          </p:cNvSpPr>
          <p:nvPr/>
        </p:nvSpPr>
        <p:spPr bwMode="auto">
          <a:xfrm flipV="1">
            <a:off x="4572000" y="2852738"/>
            <a:ext cx="144463" cy="714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7685" name="Line 82"/>
          <p:cNvSpPr>
            <a:spLocks noChangeShapeType="1"/>
          </p:cNvSpPr>
          <p:nvPr/>
        </p:nvSpPr>
        <p:spPr bwMode="auto">
          <a:xfrm flipV="1">
            <a:off x="4572000" y="3141663"/>
            <a:ext cx="144463" cy="714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7686" name="Line 83"/>
          <p:cNvSpPr>
            <a:spLocks noChangeShapeType="1"/>
          </p:cNvSpPr>
          <p:nvPr/>
        </p:nvSpPr>
        <p:spPr bwMode="auto">
          <a:xfrm flipV="1">
            <a:off x="4572000" y="3357563"/>
            <a:ext cx="144463" cy="714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7687" name="Line 84"/>
          <p:cNvSpPr>
            <a:spLocks noChangeShapeType="1"/>
          </p:cNvSpPr>
          <p:nvPr/>
        </p:nvSpPr>
        <p:spPr bwMode="auto">
          <a:xfrm flipV="1">
            <a:off x="4572000" y="3789363"/>
            <a:ext cx="144463" cy="714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7688" name="Line 85"/>
          <p:cNvSpPr>
            <a:spLocks noChangeShapeType="1"/>
          </p:cNvSpPr>
          <p:nvPr/>
        </p:nvSpPr>
        <p:spPr bwMode="auto">
          <a:xfrm flipV="1">
            <a:off x="4572000" y="4005263"/>
            <a:ext cx="144463" cy="714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7689" name="Line 87"/>
          <p:cNvSpPr>
            <a:spLocks noChangeShapeType="1"/>
          </p:cNvSpPr>
          <p:nvPr/>
        </p:nvSpPr>
        <p:spPr bwMode="auto">
          <a:xfrm flipV="1">
            <a:off x="4572000" y="4221163"/>
            <a:ext cx="144463" cy="714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7690" name="Line 88"/>
          <p:cNvSpPr>
            <a:spLocks noChangeShapeType="1"/>
          </p:cNvSpPr>
          <p:nvPr/>
        </p:nvSpPr>
        <p:spPr bwMode="auto">
          <a:xfrm flipH="1" flipV="1">
            <a:off x="4067175" y="2852738"/>
            <a:ext cx="144463" cy="714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7691" name="Line 89"/>
          <p:cNvSpPr>
            <a:spLocks noChangeShapeType="1"/>
          </p:cNvSpPr>
          <p:nvPr/>
        </p:nvSpPr>
        <p:spPr bwMode="auto">
          <a:xfrm flipH="1" flipV="1">
            <a:off x="4067175" y="3141663"/>
            <a:ext cx="144463" cy="714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7692" name="Line 90"/>
          <p:cNvSpPr>
            <a:spLocks noChangeShapeType="1"/>
          </p:cNvSpPr>
          <p:nvPr/>
        </p:nvSpPr>
        <p:spPr bwMode="auto">
          <a:xfrm flipH="1" flipV="1">
            <a:off x="4067175" y="3429000"/>
            <a:ext cx="144463" cy="714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7693" name="Line 91"/>
          <p:cNvSpPr>
            <a:spLocks noChangeShapeType="1"/>
          </p:cNvSpPr>
          <p:nvPr/>
        </p:nvSpPr>
        <p:spPr bwMode="auto">
          <a:xfrm flipH="1" flipV="1">
            <a:off x="4067175" y="3716338"/>
            <a:ext cx="144463" cy="714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7694" name="Line 92"/>
          <p:cNvSpPr>
            <a:spLocks noChangeShapeType="1"/>
          </p:cNvSpPr>
          <p:nvPr/>
        </p:nvSpPr>
        <p:spPr bwMode="auto">
          <a:xfrm flipH="1" flipV="1">
            <a:off x="4067175" y="4005263"/>
            <a:ext cx="144463" cy="714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7695" name="Line 93"/>
          <p:cNvSpPr>
            <a:spLocks noChangeShapeType="1"/>
          </p:cNvSpPr>
          <p:nvPr/>
        </p:nvSpPr>
        <p:spPr bwMode="auto">
          <a:xfrm flipH="1" flipV="1">
            <a:off x="4067175" y="4221163"/>
            <a:ext cx="144463" cy="714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7696" name="Text Box 95"/>
          <p:cNvSpPr txBox="1">
            <a:spLocks noChangeArrowheads="1"/>
          </p:cNvSpPr>
          <p:nvPr/>
        </p:nvSpPr>
        <p:spPr bwMode="auto">
          <a:xfrm>
            <a:off x="735013" y="5538788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endParaRPr lang="ru-RU">
              <a:latin typeface="Times New Roman" pitchFamily="18" charset="0"/>
            </a:endParaRPr>
          </a:p>
        </p:txBody>
      </p:sp>
      <p:graphicFrame>
        <p:nvGraphicFramePr>
          <p:cNvPr id="79990" name="Group 118"/>
          <p:cNvGraphicFramePr>
            <a:graphicFrameLocks noGrp="1"/>
          </p:cNvGraphicFramePr>
          <p:nvPr/>
        </p:nvGraphicFramePr>
        <p:xfrm>
          <a:off x="4284663" y="2636838"/>
          <a:ext cx="287337" cy="1960563"/>
        </p:xfrm>
        <a:graphic>
          <a:graphicData uri="http://schemas.openxmlformats.org/drawingml/2006/table">
            <a:tbl>
              <a:tblPr/>
              <a:tblGrid>
                <a:gridCol w="287337"/>
              </a:tblGrid>
              <a:tr h="19605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</a:rPr>
                        <a:t>Результат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Times New Roman" pitchFamily="18" charset="0"/>
                      </a:endParaRPr>
                    </a:p>
                  </a:txBody>
                  <a:tcPr marL="90000" marR="90000" marT="46800" marB="46800" vert="eaVert" anchor="ctr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7699" name="Line 119"/>
          <p:cNvSpPr>
            <a:spLocks noChangeShapeType="1"/>
          </p:cNvSpPr>
          <p:nvPr/>
        </p:nvSpPr>
        <p:spPr bwMode="auto">
          <a:xfrm>
            <a:off x="179388" y="4941888"/>
            <a:ext cx="871378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7700" name="Line 120"/>
          <p:cNvSpPr>
            <a:spLocks noChangeShapeType="1"/>
          </p:cNvSpPr>
          <p:nvPr/>
        </p:nvSpPr>
        <p:spPr bwMode="auto">
          <a:xfrm flipV="1">
            <a:off x="179388" y="4292600"/>
            <a:ext cx="4032250" cy="6492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7701" name="Line 121"/>
          <p:cNvSpPr>
            <a:spLocks noChangeShapeType="1"/>
          </p:cNvSpPr>
          <p:nvPr/>
        </p:nvSpPr>
        <p:spPr bwMode="auto">
          <a:xfrm>
            <a:off x="4572000" y="4292600"/>
            <a:ext cx="4321175" cy="6492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7702" name="Text Box 122"/>
          <p:cNvSpPr txBox="1">
            <a:spLocks noChangeArrowheads="1"/>
          </p:cNvSpPr>
          <p:nvPr/>
        </p:nvSpPr>
        <p:spPr bwMode="auto">
          <a:xfrm>
            <a:off x="250825" y="765175"/>
            <a:ext cx="8713788" cy="4652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>
              <a:lnSpc>
                <a:spcPct val="70000"/>
              </a:lnSpc>
            </a:pPr>
            <a:endParaRPr lang="en-US" sz="1200" b="1">
              <a:latin typeface="Times New Roman" pitchFamily="18" charset="0"/>
            </a:endParaRPr>
          </a:p>
          <a:p>
            <a:pPr algn="ctr" eaLnBrk="1" hangingPunct="1">
              <a:lnSpc>
                <a:spcPct val="70000"/>
              </a:lnSpc>
            </a:pPr>
            <a:r>
              <a:rPr lang="uk-UA" sz="1200" b="1">
                <a:latin typeface="Times New Roman" pitchFamily="18" charset="0"/>
              </a:rPr>
              <a:t>Компетенції</a:t>
            </a:r>
          </a:p>
          <a:p>
            <a:pPr eaLnBrk="1" hangingPunct="1">
              <a:lnSpc>
                <a:spcPct val="70000"/>
              </a:lnSpc>
            </a:pPr>
            <a:r>
              <a:rPr lang="en-US" sz="1200">
                <a:latin typeface="Times New Roman" pitchFamily="18" charset="0"/>
              </a:rPr>
              <a:t>              </a:t>
            </a:r>
            <a:r>
              <a:rPr lang="uk-UA" sz="1200">
                <a:latin typeface="Times New Roman" pitchFamily="18" charset="0"/>
              </a:rPr>
              <a:t>                                      </a:t>
            </a:r>
            <a:r>
              <a:rPr lang="en-US" sz="1200">
                <a:latin typeface="Times New Roman" pitchFamily="18" charset="0"/>
              </a:rPr>
              <a:t>            </a:t>
            </a:r>
            <a:r>
              <a:rPr lang="uk-UA" sz="1200">
                <a:latin typeface="Times New Roman" pitchFamily="18" charset="0"/>
              </a:rPr>
              <a:t>К</a:t>
            </a:r>
            <a:r>
              <a:rPr lang="uk-UA" sz="800">
                <a:latin typeface="Times New Roman" pitchFamily="18" charset="0"/>
              </a:rPr>
              <a:t>1</a:t>
            </a:r>
            <a:r>
              <a:rPr lang="uk-UA" sz="1200">
                <a:latin typeface="Times New Roman" pitchFamily="18" charset="0"/>
              </a:rPr>
              <a:t>                         соціальна (громадська)</a:t>
            </a:r>
          </a:p>
          <a:p>
            <a:pPr eaLnBrk="1" hangingPunct="1">
              <a:lnSpc>
                <a:spcPct val="70000"/>
              </a:lnSpc>
            </a:pPr>
            <a:r>
              <a:rPr lang="en-US" sz="1200">
                <a:latin typeface="Times New Roman" pitchFamily="18" charset="0"/>
              </a:rPr>
              <a:t>             </a:t>
            </a:r>
            <a:r>
              <a:rPr lang="uk-UA" sz="1200">
                <a:latin typeface="Times New Roman" pitchFamily="18" charset="0"/>
              </a:rPr>
              <a:t>                                                   К</a:t>
            </a:r>
            <a:r>
              <a:rPr lang="uk-UA" sz="800">
                <a:latin typeface="Times New Roman" pitchFamily="18" charset="0"/>
              </a:rPr>
              <a:t>2</a:t>
            </a:r>
            <a:r>
              <a:rPr lang="uk-UA" sz="1200">
                <a:latin typeface="Times New Roman" pitchFamily="18" charset="0"/>
              </a:rPr>
              <a:t>                               полікультурна </a:t>
            </a:r>
            <a:endParaRPr lang="en-US" sz="1200">
              <a:latin typeface="Times New Roman" pitchFamily="18" charset="0"/>
            </a:endParaRPr>
          </a:p>
          <a:p>
            <a:pPr eaLnBrk="1" hangingPunct="1">
              <a:lnSpc>
                <a:spcPct val="70000"/>
              </a:lnSpc>
            </a:pPr>
            <a:r>
              <a:rPr lang="en-US" sz="1200">
                <a:latin typeface="Times New Roman" pitchFamily="18" charset="0"/>
              </a:rPr>
              <a:t>            </a:t>
            </a:r>
            <a:r>
              <a:rPr lang="uk-UA" sz="1200">
                <a:latin typeface="Times New Roman" pitchFamily="18" charset="0"/>
              </a:rPr>
              <a:t>                                                    К</a:t>
            </a:r>
            <a:r>
              <a:rPr lang="uk-UA" sz="800">
                <a:latin typeface="Times New Roman" pitchFamily="18" charset="0"/>
              </a:rPr>
              <a:t>3</a:t>
            </a:r>
            <a:r>
              <a:rPr lang="uk-UA" sz="1200">
                <a:latin typeface="Times New Roman" pitchFamily="18" charset="0"/>
              </a:rPr>
              <a:t>                    комунікативно-психологічна</a:t>
            </a:r>
          </a:p>
          <a:p>
            <a:pPr eaLnBrk="1" hangingPunct="1">
              <a:lnSpc>
                <a:spcPct val="70000"/>
              </a:lnSpc>
            </a:pPr>
            <a:r>
              <a:rPr lang="uk-UA" sz="1200">
                <a:latin typeface="Times New Roman" pitchFamily="18" charset="0"/>
              </a:rPr>
              <a:t>                                                   </a:t>
            </a:r>
            <a:r>
              <a:rPr lang="en-US" sz="1200">
                <a:latin typeface="Times New Roman" pitchFamily="18" charset="0"/>
              </a:rPr>
              <a:t>            </a:t>
            </a:r>
            <a:r>
              <a:rPr lang="uk-UA" sz="1200">
                <a:latin typeface="Times New Roman" pitchFamily="18" charset="0"/>
              </a:rPr>
              <a:t> К</a:t>
            </a:r>
            <a:r>
              <a:rPr lang="uk-UA" sz="800">
                <a:latin typeface="Times New Roman" pitchFamily="18" charset="0"/>
              </a:rPr>
              <a:t>4</a:t>
            </a:r>
            <a:r>
              <a:rPr lang="uk-UA" sz="1200">
                <a:latin typeface="Times New Roman" pitchFamily="18" charset="0"/>
              </a:rPr>
              <a:t>                       пізнавальна та креативна</a:t>
            </a:r>
          </a:p>
          <a:p>
            <a:pPr eaLnBrk="1" hangingPunct="1">
              <a:lnSpc>
                <a:spcPct val="70000"/>
              </a:lnSpc>
            </a:pPr>
            <a:r>
              <a:rPr lang="uk-UA" sz="1200">
                <a:latin typeface="Times New Roman" pitchFamily="18" charset="0"/>
              </a:rPr>
              <a:t>                                                    </a:t>
            </a:r>
            <a:r>
              <a:rPr lang="en-US" sz="1200">
                <a:latin typeface="Times New Roman" pitchFamily="18" charset="0"/>
              </a:rPr>
              <a:t>            </a:t>
            </a:r>
            <a:r>
              <a:rPr lang="uk-UA" sz="1200">
                <a:latin typeface="Times New Roman" pitchFamily="18" charset="0"/>
              </a:rPr>
              <a:t>К</a:t>
            </a:r>
            <a:r>
              <a:rPr lang="uk-UA" sz="800">
                <a:latin typeface="Times New Roman" pitchFamily="18" charset="0"/>
              </a:rPr>
              <a:t>5</a:t>
            </a:r>
            <a:r>
              <a:rPr lang="uk-UA" sz="1200">
                <a:latin typeface="Times New Roman" pitchFamily="18" charset="0"/>
              </a:rPr>
              <a:t>                                      правова </a:t>
            </a:r>
          </a:p>
          <a:p>
            <a:pPr eaLnBrk="1" hangingPunct="1">
              <a:lnSpc>
                <a:spcPct val="70000"/>
              </a:lnSpc>
            </a:pPr>
            <a:r>
              <a:rPr lang="uk-UA" sz="1200">
                <a:latin typeface="Times New Roman" pitchFamily="18" charset="0"/>
              </a:rPr>
              <a:t>                                                    </a:t>
            </a:r>
            <a:r>
              <a:rPr lang="en-US" sz="1200">
                <a:latin typeface="Times New Roman" pitchFamily="18" charset="0"/>
              </a:rPr>
              <a:t>            </a:t>
            </a:r>
            <a:r>
              <a:rPr lang="uk-UA" sz="1200">
                <a:latin typeface="Times New Roman" pitchFamily="18" charset="0"/>
              </a:rPr>
              <a:t>К</a:t>
            </a:r>
            <a:r>
              <a:rPr lang="uk-UA" sz="800">
                <a:latin typeface="Times New Roman" pitchFamily="18" charset="0"/>
              </a:rPr>
              <a:t>6</a:t>
            </a:r>
            <a:r>
              <a:rPr lang="uk-UA" sz="1200">
                <a:latin typeface="Times New Roman" pitchFamily="18" charset="0"/>
              </a:rPr>
              <a:t>                                    економічна</a:t>
            </a:r>
          </a:p>
          <a:p>
            <a:pPr eaLnBrk="1" hangingPunct="1">
              <a:lnSpc>
                <a:spcPct val="70000"/>
              </a:lnSpc>
            </a:pPr>
            <a:r>
              <a:rPr lang="uk-UA" sz="1200">
                <a:latin typeface="Times New Roman" pitchFamily="18" charset="0"/>
              </a:rPr>
              <a:t>                                                    </a:t>
            </a:r>
            <a:r>
              <a:rPr lang="en-US" sz="1200">
                <a:latin typeface="Times New Roman" pitchFamily="18" charset="0"/>
              </a:rPr>
              <a:t>            </a:t>
            </a:r>
            <a:r>
              <a:rPr lang="uk-UA" sz="1200">
                <a:latin typeface="Times New Roman" pitchFamily="18" charset="0"/>
              </a:rPr>
              <a:t>К</a:t>
            </a:r>
            <a:r>
              <a:rPr lang="uk-UA" sz="800">
                <a:latin typeface="Times New Roman" pitchFamily="18" charset="0"/>
              </a:rPr>
              <a:t>7</a:t>
            </a:r>
            <a:r>
              <a:rPr lang="uk-UA" sz="1200">
                <a:latin typeface="Times New Roman" pitchFamily="18" charset="0"/>
              </a:rPr>
              <a:t>                                    екологічна</a:t>
            </a:r>
          </a:p>
          <a:p>
            <a:pPr eaLnBrk="1" hangingPunct="1">
              <a:lnSpc>
                <a:spcPct val="70000"/>
              </a:lnSpc>
            </a:pPr>
            <a:r>
              <a:rPr lang="en-US" sz="1200">
                <a:latin typeface="Times New Roman" pitchFamily="18" charset="0"/>
              </a:rPr>
              <a:t>            </a:t>
            </a:r>
            <a:r>
              <a:rPr lang="uk-UA" sz="1200">
                <a:latin typeface="Times New Roman" pitchFamily="18" charset="0"/>
              </a:rPr>
              <a:t>                                                    К</a:t>
            </a:r>
            <a:r>
              <a:rPr lang="uk-UA" sz="800">
                <a:latin typeface="Times New Roman" pitchFamily="18" charset="0"/>
              </a:rPr>
              <a:t>8</a:t>
            </a:r>
            <a:r>
              <a:rPr lang="uk-UA" sz="1200">
                <a:latin typeface="Times New Roman" pitchFamily="18" charset="0"/>
              </a:rPr>
              <a:t>                              </a:t>
            </a:r>
            <a:r>
              <a:rPr lang="en-US" sz="1200">
                <a:latin typeface="Times New Roman" pitchFamily="18" charset="0"/>
              </a:rPr>
              <a:t>   </a:t>
            </a:r>
            <a:r>
              <a:rPr lang="uk-UA" sz="1200">
                <a:latin typeface="Times New Roman" pitchFamily="18" charset="0"/>
              </a:rPr>
              <a:t>  валеологічна    </a:t>
            </a:r>
          </a:p>
          <a:p>
            <a:pPr eaLnBrk="1" hangingPunct="1">
              <a:lnSpc>
                <a:spcPct val="70000"/>
              </a:lnSpc>
            </a:pPr>
            <a:r>
              <a:rPr lang="uk-UA" sz="1200">
                <a:latin typeface="Times New Roman" pitchFamily="18" charset="0"/>
              </a:rPr>
              <a:t>                                                   </a:t>
            </a:r>
            <a:r>
              <a:rPr lang="en-US" sz="1200">
                <a:latin typeface="Times New Roman" pitchFamily="18" charset="0"/>
              </a:rPr>
              <a:t>            </a:t>
            </a:r>
            <a:r>
              <a:rPr lang="uk-UA" sz="1200">
                <a:latin typeface="Times New Roman" pitchFamily="18" charset="0"/>
              </a:rPr>
              <a:t> К</a:t>
            </a:r>
            <a:r>
              <a:rPr lang="uk-UA" sz="800">
                <a:latin typeface="Times New Roman" pitchFamily="18" charset="0"/>
              </a:rPr>
              <a:t>9</a:t>
            </a:r>
            <a:r>
              <a:rPr lang="uk-UA" sz="1200">
                <a:latin typeface="Times New Roman" pitchFamily="18" charset="0"/>
              </a:rPr>
              <a:t>                   </a:t>
            </a:r>
            <a:r>
              <a:rPr lang="en-US" sz="1200">
                <a:latin typeface="Times New Roman" pitchFamily="18" charset="0"/>
              </a:rPr>
              <a:t>    </a:t>
            </a:r>
            <a:r>
              <a:rPr lang="uk-UA" sz="1200">
                <a:latin typeface="Times New Roman" pitchFamily="18" charset="0"/>
              </a:rPr>
              <a:t>       духовно-естетична</a:t>
            </a:r>
          </a:p>
          <a:p>
            <a:pPr eaLnBrk="1" hangingPunct="1">
              <a:lnSpc>
                <a:spcPct val="70000"/>
              </a:lnSpc>
            </a:pPr>
            <a:endParaRPr lang="uk-UA" sz="1200">
              <a:latin typeface="Times New Roman" pitchFamily="18" charset="0"/>
            </a:endParaRPr>
          </a:p>
          <a:p>
            <a:pPr eaLnBrk="1" hangingPunct="1">
              <a:lnSpc>
                <a:spcPct val="70000"/>
              </a:lnSpc>
            </a:pPr>
            <a:endParaRPr lang="uk-UA" sz="1200">
              <a:latin typeface="Times New Roman" pitchFamily="18" charset="0"/>
            </a:endParaRPr>
          </a:p>
          <a:p>
            <a:pPr eaLnBrk="1" hangingPunct="1">
              <a:lnSpc>
                <a:spcPct val="60000"/>
              </a:lnSpc>
            </a:pPr>
            <a:endParaRPr lang="en-US" sz="1200">
              <a:latin typeface="Times New Roman" pitchFamily="18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uk-UA" sz="1200">
                <a:latin typeface="Times New Roman" pitchFamily="18" charset="0"/>
              </a:rPr>
              <a:t>Уміння адаптуватися у мінливих життєвих ситуаціях                            Уміти добувати, переробляти різну інформацію, </a:t>
            </a:r>
          </a:p>
          <a:p>
            <a:pPr eaLnBrk="1" hangingPunct="1">
              <a:lnSpc>
                <a:spcPct val="80000"/>
              </a:lnSpc>
            </a:pPr>
            <a:r>
              <a:rPr lang="en-US" sz="1200">
                <a:latin typeface="Times New Roman" pitchFamily="18" charset="0"/>
              </a:rPr>
              <a:t> </a:t>
            </a:r>
            <a:r>
              <a:rPr lang="uk-UA" sz="1200">
                <a:latin typeface="Times New Roman" pitchFamily="18" charset="0"/>
              </a:rPr>
              <a:t>                                                                                                                      застосовувати її для індивідуального розвитку</a:t>
            </a:r>
          </a:p>
          <a:p>
            <a:pPr eaLnBrk="1" hangingPunct="1">
              <a:lnSpc>
                <a:spcPct val="80000"/>
              </a:lnSpc>
            </a:pPr>
            <a:r>
              <a:rPr lang="uk-UA" sz="1200">
                <a:latin typeface="Times New Roman" pitchFamily="18" charset="0"/>
              </a:rPr>
              <a:t>Уміння критично мислити                                                                          Цілеспрямовано використовувати свій потенціал</a:t>
            </a:r>
          </a:p>
          <a:p>
            <a:pPr eaLnBrk="1" hangingPunct="1">
              <a:lnSpc>
                <a:spcPct val="80000"/>
              </a:lnSpc>
            </a:pPr>
            <a:endParaRPr lang="uk-UA" sz="1200">
              <a:latin typeface="Times New Roman" pitchFamily="18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uk-UA" sz="1200">
                <a:latin typeface="Times New Roman" pitchFamily="18" charset="0"/>
              </a:rPr>
              <a:t>Уміння використовувати набуті знання і навички                                   Уміти виробляти стратегію власного життя </a:t>
            </a:r>
          </a:p>
          <a:p>
            <a:pPr eaLnBrk="1" hangingPunct="1">
              <a:lnSpc>
                <a:spcPct val="80000"/>
              </a:lnSpc>
            </a:pPr>
            <a:endParaRPr lang="uk-UA" sz="1200">
              <a:latin typeface="Times New Roman" pitchFamily="18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uk-UA" sz="1200">
                <a:latin typeface="Times New Roman" pitchFamily="18" charset="0"/>
              </a:rPr>
              <a:t>Здатність генерувати нові ідеї, приймати                                                  Бути спроможним до вибору альтернативів у </a:t>
            </a:r>
          </a:p>
          <a:p>
            <a:pPr eaLnBrk="1" hangingPunct="1">
              <a:lnSpc>
                <a:spcPct val="80000"/>
              </a:lnSpc>
            </a:pPr>
            <a:r>
              <a:rPr lang="uk-UA" sz="1200">
                <a:latin typeface="Times New Roman" pitchFamily="18" charset="0"/>
              </a:rPr>
              <a:t>нестандартні рішення                                                                                   сучасному житті</a:t>
            </a:r>
          </a:p>
          <a:p>
            <a:pPr eaLnBrk="1" hangingPunct="1">
              <a:lnSpc>
                <a:spcPct val="80000"/>
              </a:lnSpc>
            </a:pPr>
            <a:endParaRPr lang="uk-UA" sz="1200">
              <a:latin typeface="Times New Roman" pitchFamily="18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uk-UA" sz="1200">
                <a:latin typeface="Times New Roman" pitchFamily="18" charset="0"/>
              </a:rPr>
              <a:t>Бути комунікабельним, уміти працювати в команді                                Дбайливо ставитись до свого здоров</a:t>
            </a:r>
            <a:r>
              <a:rPr lang="en-US" sz="1200">
                <a:latin typeface="Times New Roman" pitchFamily="18" charset="0"/>
              </a:rPr>
              <a:t>’</a:t>
            </a:r>
            <a:r>
              <a:rPr lang="uk-UA" sz="1200">
                <a:latin typeface="Times New Roman" pitchFamily="18" charset="0"/>
              </a:rPr>
              <a:t>я та здоров</a:t>
            </a:r>
            <a:r>
              <a:rPr lang="en-US" sz="1200">
                <a:latin typeface="Times New Roman" pitchFamily="18" charset="0"/>
              </a:rPr>
              <a:t>’</a:t>
            </a:r>
            <a:r>
              <a:rPr lang="uk-UA" sz="1200">
                <a:latin typeface="Times New Roman" pitchFamily="18" charset="0"/>
              </a:rPr>
              <a:t>я</a:t>
            </a:r>
            <a:r>
              <a:rPr lang="en-US" sz="1200">
                <a:latin typeface="Times New Roman" pitchFamily="18" charset="0"/>
              </a:rPr>
              <a:t> </a:t>
            </a:r>
            <a:r>
              <a:rPr lang="uk-UA" sz="1200">
                <a:latin typeface="Times New Roman" pitchFamily="18" charset="0"/>
              </a:rPr>
              <a:t>інших</a:t>
            </a:r>
            <a:endParaRPr lang="en-US" sz="1200">
              <a:latin typeface="Times New Roman" pitchFamily="18" charset="0"/>
            </a:endParaRPr>
          </a:p>
          <a:p>
            <a:pPr eaLnBrk="1" hangingPunct="1">
              <a:lnSpc>
                <a:spcPct val="80000"/>
              </a:lnSpc>
            </a:pPr>
            <a:endParaRPr lang="en-US" sz="1200">
              <a:latin typeface="Times New Roman" pitchFamily="18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uk-UA" sz="1200">
                <a:latin typeface="Times New Roman" pitchFamily="18" charset="0"/>
              </a:rPr>
              <a:t>Уміти уникати конфліктних ситуацій та виходити з них                        Визначити своє кредо і свій стиль</a:t>
            </a:r>
          </a:p>
          <a:p>
            <a:pPr eaLnBrk="1" hangingPunct="1">
              <a:lnSpc>
                <a:spcPct val="80000"/>
              </a:lnSpc>
            </a:pPr>
            <a:endParaRPr lang="uk-UA" sz="1200">
              <a:latin typeface="Times New Roman" pitchFamily="18" charset="0"/>
            </a:endParaRPr>
          </a:p>
          <a:p>
            <a:pPr algn="ctr" eaLnBrk="1" hangingPunct="1">
              <a:lnSpc>
                <a:spcPct val="70000"/>
              </a:lnSpc>
            </a:pPr>
            <a:r>
              <a:rPr lang="uk-UA" sz="1200">
                <a:latin typeface="Times New Roman" pitchFamily="18" charset="0"/>
              </a:rPr>
              <a:t>Випускник гімназії як творець</a:t>
            </a:r>
          </a:p>
          <a:p>
            <a:pPr algn="ctr" eaLnBrk="1" hangingPunct="1">
              <a:lnSpc>
                <a:spcPct val="90000"/>
              </a:lnSpc>
            </a:pPr>
            <a:r>
              <a:rPr lang="uk-UA" sz="1200">
                <a:latin typeface="Times New Roman" pitchFamily="18" charset="0"/>
              </a:rPr>
              <a:t>І проектувальник власного життя</a:t>
            </a:r>
          </a:p>
          <a:p>
            <a:pPr algn="ctr" eaLnBrk="1" hangingPunct="1">
              <a:lnSpc>
                <a:spcPct val="70000"/>
              </a:lnSpc>
            </a:pPr>
            <a:endParaRPr lang="uk-UA" sz="1200">
              <a:latin typeface="Times New Roman" pitchFamily="18" charset="0"/>
            </a:endParaRPr>
          </a:p>
          <a:p>
            <a:pPr algn="ctr" eaLnBrk="1" hangingPunct="1">
              <a:lnSpc>
                <a:spcPct val="130000"/>
              </a:lnSpc>
            </a:pPr>
            <a:r>
              <a:rPr lang="uk-UA" sz="1200">
                <a:latin typeface="Times New Roman" pitchFamily="18" charset="0"/>
              </a:rPr>
              <a:t>Завдання освітнього закладу</a:t>
            </a:r>
          </a:p>
          <a:p>
            <a:pPr eaLnBrk="1" hangingPunct="1">
              <a:lnSpc>
                <a:spcPct val="70000"/>
              </a:lnSpc>
              <a:spcBef>
                <a:spcPct val="50000"/>
              </a:spcBef>
            </a:pPr>
            <a:endParaRPr lang="ru-RU" sz="1200">
              <a:latin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693</Words>
  <Application>Microsoft Office PowerPoint</Application>
  <PresentationFormat>Экран (4:3)</PresentationFormat>
  <Paragraphs>107</Paragraphs>
  <Slides>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Тема Office</vt:lpstr>
      <vt:lpstr>Модель вчителя</vt:lpstr>
      <vt:lpstr>Модель вчителя компетентнісно зорієнтованої гімназії</vt:lpstr>
      <vt:lpstr>Модель учня</vt:lpstr>
      <vt:lpstr>Модель випускника гімназії як творця власного життя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Модель вчителя</dc:title>
  <dc:creator>user</dc:creator>
  <cp:lastModifiedBy>user</cp:lastModifiedBy>
  <cp:revision>1</cp:revision>
  <dcterms:created xsi:type="dcterms:W3CDTF">2020-02-15T20:24:13Z</dcterms:created>
  <dcterms:modified xsi:type="dcterms:W3CDTF">2020-02-15T20:26:56Z</dcterms:modified>
</cp:coreProperties>
</file>