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1"/>
  </p:notesMasterIdLst>
  <p:sldIdLst>
    <p:sldId id="293" r:id="rId2"/>
    <p:sldId id="278" r:id="rId3"/>
    <p:sldId id="279" r:id="rId4"/>
    <p:sldId id="280" r:id="rId5"/>
    <p:sldId id="284" r:id="rId6"/>
    <p:sldId id="291" r:id="rId7"/>
    <p:sldId id="297" r:id="rId8"/>
    <p:sldId id="298" r:id="rId9"/>
    <p:sldId id="281" r:id="rId10"/>
    <p:sldId id="282" r:id="rId11"/>
    <p:sldId id="283" r:id="rId12"/>
    <p:sldId id="277" r:id="rId13"/>
    <p:sldId id="285" r:id="rId14"/>
    <p:sldId id="287" r:id="rId15"/>
    <p:sldId id="288" r:id="rId16"/>
    <p:sldId id="300" r:id="rId17"/>
    <p:sldId id="290" r:id="rId18"/>
    <p:sldId id="299" r:id="rId19"/>
    <p:sldId id="289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0294"/>
    <a:srgbClr val="1F03EB"/>
    <a:srgbClr val="B80088"/>
    <a:srgbClr val="FFFFE5"/>
    <a:srgbClr val="1D53FF"/>
    <a:srgbClr val="3BCCFF"/>
    <a:srgbClr val="CCFFFF"/>
    <a:srgbClr val="0033CC"/>
    <a:srgbClr val="99FF66"/>
    <a:srgbClr val="FFFF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 autoAdjust="0"/>
    <p:restoredTop sz="94708" autoAdjust="0"/>
  </p:normalViewPr>
  <p:slideViewPr>
    <p:cSldViewPr>
      <p:cViewPr>
        <p:scale>
          <a:sx n="50" d="100"/>
          <a:sy n="50" d="100"/>
        </p:scale>
        <p:origin x="-1037" y="-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108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36DB24-111F-452D-BCDC-A359F9F97D5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98E301A0-C9E0-4220-9FB6-F5C4FACD300F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uk-UA" sz="4000" dirty="0" smtClean="0"/>
            <a:t>1</a:t>
          </a:r>
          <a:endParaRPr lang="uk-UA" sz="4000" dirty="0"/>
        </a:p>
      </dgm:t>
    </dgm:pt>
    <dgm:pt modelId="{E8DDB6CC-A81E-4309-881A-B71AC53DB332}" type="parTrans" cxnId="{15D7CB80-9C85-4752-8796-0E77EE585A3E}">
      <dgm:prSet/>
      <dgm:spPr/>
      <dgm:t>
        <a:bodyPr/>
        <a:lstStyle/>
        <a:p>
          <a:endParaRPr lang="uk-UA"/>
        </a:p>
      </dgm:t>
    </dgm:pt>
    <dgm:pt modelId="{A913C900-4438-4B6B-8F5F-1C11F2E254FF}" type="sibTrans" cxnId="{15D7CB80-9C85-4752-8796-0E77EE585A3E}">
      <dgm:prSet/>
      <dgm:spPr/>
      <dgm:t>
        <a:bodyPr/>
        <a:lstStyle/>
        <a:p>
          <a:endParaRPr lang="uk-UA"/>
        </a:p>
      </dgm:t>
    </dgm:pt>
    <dgm:pt modelId="{AE7B381D-59BC-4432-B4CF-42E585D85AA2}">
      <dgm:prSet phldrT="[Текст]"/>
      <dgm:spPr/>
      <dgm:t>
        <a:bodyPr/>
        <a:lstStyle/>
        <a:p>
          <a:r>
            <a:rPr lang="uk-UA" b="1" dirty="0" smtClean="0">
              <a:solidFill>
                <a:srgbClr val="00269E"/>
              </a:solidFill>
              <a:latin typeface="+mn-lt"/>
              <a:cs typeface="+mn-cs"/>
            </a:rPr>
            <a:t>записують рівняння реакції із коефіцієнтами</a:t>
          </a:r>
          <a:endParaRPr lang="uk-UA" dirty="0"/>
        </a:p>
      </dgm:t>
    </dgm:pt>
    <dgm:pt modelId="{A5F472C5-163D-4D8B-9871-62EF803D3231}" type="parTrans" cxnId="{C21D6044-4F67-47BE-903D-E4DB82F6B116}">
      <dgm:prSet/>
      <dgm:spPr/>
      <dgm:t>
        <a:bodyPr/>
        <a:lstStyle/>
        <a:p>
          <a:endParaRPr lang="uk-UA"/>
        </a:p>
      </dgm:t>
    </dgm:pt>
    <dgm:pt modelId="{AA251F91-3ABF-4E60-9B03-630390DE714E}" type="sibTrans" cxnId="{C21D6044-4F67-47BE-903D-E4DB82F6B116}">
      <dgm:prSet/>
      <dgm:spPr/>
      <dgm:t>
        <a:bodyPr/>
        <a:lstStyle/>
        <a:p>
          <a:endParaRPr lang="uk-UA"/>
        </a:p>
      </dgm:t>
    </dgm:pt>
    <dgm:pt modelId="{FB601CAC-8AB3-4136-A1AF-4131927B78F5}">
      <dgm:prSet phldrT="[Текст]" custT="1"/>
      <dgm:spPr>
        <a:solidFill>
          <a:srgbClr val="F60000"/>
        </a:solidFill>
      </dgm:spPr>
      <dgm:t>
        <a:bodyPr/>
        <a:lstStyle/>
        <a:p>
          <a:r>
            <a:rPr lang="uk-UA" sz="4000" dirty="0" smtClean="0"/>
            <a:t>2</a:t>
          </a:r>
          <a:endParaRPr lang="uk-UA" sz="4000" dirty="0"/>
        </a:p>
      </dgm:t>
    </dgm:pt>
    <dgm:pt modelId="{867B77B0-713B-4E9B-99E8-6BF2CEAE497F}" type="parTrans" cxnId="{4E9B99A7-7653-4793-8E3B-6E57B9951FE1}">
      <dgm:prSet/>
      <dgm:spPr/>
      <dgm:t>
        <a:bodyPr/>
        <a:lstStyle/>
        <a:p>
          <a:endParaRPr lang="uk-UA"/>
        </a:p>
      </dgm:t>
    </dgm:pt>
    <dgm:pt modelId="{FA2429A0-9AAE-4EEB-8A9C-C79F8862AD74}" type="sibTrans" cxnId="{4E9B99A7-7653-4793-8E3B-6E57B9951FE1}">
      <dgm:prSet/>
      <dgm:spPr/>
      <dgm:t>
        <a:bodyPr/>
        <a:lstStyle/>
        <a:p>
          <a:endParaRPr lang="uk-UA"/>
        </a:p>
      </dgm:t>
    </dgm:pt>
    <dgm:pt modelId="{603B1DA5-519B-4A59-AF64-98B1BA9B488C}">
      <dgm:prSet phldrT="[Текст]"/>
      <dgm:spPr/>
      <dgm:t>
        <a:bodyPr/>
        <a:lstStyle/>
        <a:p>
          <a:r>
            <a:rPr lang="uk-UA" b="1" dirty="0" smtClean="0">
              <a:solidFill>
                <a:srgbClr val="00269E"/>
              </a:solidFill>
              <a:latin typeface="+mn-lt"/>
              <a:cs typeface="+mn-cs"/>
            </a:rPr>
            <a:t>розглядають кількісні відношення речовин за умовою та за рівнянням реакції</a:t>
          </a:r>
          <a:endParaRPr lang="uk-UA" dirty="0"/>
        </a:p>
      </dgm:t>
    </dgm:pt>
    <dgm:pt modelId="{5D2D3C5A-D637-435E-84E0-3D5BFA731BC2}" type="parTrans" cxnId="{1354D205-E149-411F-A491-802A113BEAAD}">
      <dgm:prSet/>
      <dgm:spPr/>
      <dgm:t>
        <a:bodyPr/>
        <a:lstStyle/>
        <a:p>
          <a:endParaRPr lang="uk-UA"/>
        </a:p>
      </dgm:t>
    </dgm:pt>
    <dgm:pt modelId="{BEEAFED3-A2C8-4678-866F-1F4C9AAC29CA}" type="sibTrans" cxnId="{1354D205-E149-411F-A491-802A113BEAAD}">
      <dgm:prSet/>
      <dgm:spPr/>
      <dgm:t>
        <a:bodyPr/>
        <a:lstStyle/>
        <a:p>
          <a:endParaRPr lang="uk-UA"/>
        </a:p>
      </dgm:t>
    </dgm:pt>
    <dgm:pt modelId="{D44D153B-086A-42A8-83A2-9BFB559AB676}">
      <dgm:prSet phldrT="[Текст]" custT="1"/>
      <dgm:spPr>
        <a:solidFill>
          <a:srgbClr val="11E92B"/>
        </a:solidFill>
      </dgm:spPr>
      <dgm:t>
        <a:bodyPr/>
        <a:lstStyle/>
        <a:p>
          <a:r>
            <a:rPr lang="uk-UA" sz="4000" dirty="0" smtClean="0"/>
            <a:t>3</a:t>
          </a:r>
          <a:endParaRPr lang="uk-UA" sz="4000" dirty="0"/>
        </a:p>
      </dgm:t>
    </dgm:pt>
    <dgm:pt modelId="{16D69461-1EC9-4051-A0E3-177965572C27}" type="parTrans" cxnId="{F9EFA8F4-8FFC-4E50-99E4-966C9B106B2F}">
      <dgm:prSet/>
      <dgm:spPr/>
      <dgm:t>
        <a:bodyPr/>
        <a:lstStyle/>
        <a:p>
          <a:endParaRPr lang="uk-UA"/>
        </a:p>
      </dgm:t>
    </dgm:pt>
    <dgm:pt modelId="{F896EFF6-3561-4BF7-ACC0-605D878A75AB}" type="sibTrans" cxnId="{F9EFA8F4-8FFC-4E50-99E4-966C9B106B2F}">
      <dgm:prSet/>
      <dgm:spPr/>
      <dgm:t>
        <a:bodyPr/>
        <a:lstStyle/>
        <a:p>
          <a:endParaRPr lang="uk-UA"/>
        </a:p>
      </dgm:t>
    </dgm:pt>
    <dgm:pt modelId="{5D54C621-669A-40BE-8B0C-F182831BBB06}">
      <dgm:prSet phldrT="[Текст]"/>
      <dgm:spPr/>
      <dgm:t>
        <a:bodyPr/>
        <a:lstStyle/>
        <a:p>
          <a:pPr rtl="0"/>
          <a:r>
            <a:rPr kumimoji="0" lang="uk-UA" b="1" i="0" u="none" strike="noStrike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обчислюють масу (об</a:t>
          </a:r>
          <a:r>
            <a:rPr kumimoji="0" lang="en-US" b="1" i="0" u="none" strike="noStrike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’</a:t>
          </a:r>
          <a:r>
            <a:rPr kumimoji="0" lang="uk-UA" b="1" i="0" u="none" strike="noStrike" cap="none" spc="0" normalizeH="0" noProof="0" dirty="0" err="1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єм</a:t>
          </a:r>
          <a:r>
            <a:rPr kumimoji="0" lang="uk-UA" b="1" i="0" u="none" strike="noStrike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, кількість речовини) </a:t>
          </a:r>
          <a:endParaRPr lang="uk-UA" dirty="0"/>
        </a:p>
      </dgm:t>
    </dgm:pt>
    <dgm:pt modelId="{6A8C39A3-DBCF-40A9-A8CF-D49A6BE4043A}" type="parTrans" cxnId="{32F20A74-2C3F-4575-87CB-06E26590194B}">
      <dgm:prSet/>
      <dgm:spPr/>
      <dgm:t>
        <a:bodyPr/>
        <a:lstStyle/>
        <a:p>
          <a:endParaRPr lang="uk-UA"/>
        </a:p>
      </dgm:t>
    </dgm:pt>
    <dgm:pt modelId="{C0935683-C849-415D-AD2E-84CFDC8E3801}" type="sibTrans" cxnId="{32F20A74-2C3F-4575-87CB-06E26590194B}">
      <dgm:prSet/>
      <dgm:spPr/>
      <dgm:t>
        <a:bodyPr/>
        <a:lstStyle/>
        <a:p>
          <a:endParaRPr lang="uk-UA"/>
        </a:p>
      </dgm:t>
    </dgm:pt>
    <dgm:pt modelId="{DE0B22D9-0E97-4007-95E3-D32264ECBC9E}" type="pres">
      <dgm:prSet presAssocID="{A036DB24-111F-452D-BCDC-A359F9F97D5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DF02E7E-186A-4247-BE30-20AAF317620A}" type="pres">
      <dgm:prSet presAssocID="{98E301A0-C9E0-4220-9FB6-F5C4FACD300F}" presName="composite" presStyleCnt="0"/>
      <dgm:spPr/>
    </dgm:pt>
    <dgm:pt modelId="{9918D72B-46CE-4F61-B822-8DA9CBFFEC5B}" type="pres">
      <dgm:prSet presAssocID="{98E301A0-C9E0-4220-9FB6-F5C4FACD300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C100C62-134F-4DE1-96A4-5F4A2A7197FB}" type="pres">
      <dgm:prSet presAssocID="{98E301A0-C9E0-4220-9FB6-F5C4FACD300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BA83A29-FC9E-4EC5-84DE-9516293BAD7B}" type="pres">
      <dgm:prSet presAssocID="{A913C900-4438-4B6B-8F5F-1C11F2E254FF}" presName="sp" presStyleCnt="0"/>
      <dgm:spPr/>
    </dgm:pt>
    <dgm:pt modelId="{826ABFBE-0E9D-4D69-82E3-4170ECFEB6D3}" type="pres">
      <dgm:prSet presAssocID="{FB601CAC-8AB3-4136-A1AF-4131927B78F5}" presName="composite" presStyleCnt="0"/>
      <dgm:spPr/>
    </dgm:pt>
    <dgm:pt modelId="{E6882A2D-0652-446D-A194-127F79E86870}" type="pres">
      <dgm:prSet presAssocID="{FB601CAC-8AB3-4136-A1AF-4131927B78F5}" presName="parentText" presStyleLbl="alignNode1" presStyleIdx="1" presStyleCnt="3" custLinFactNeighborX="0" custLinFactNeighborY="10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D25F490-42CD-4919-BC5D-151E8DEAD437}" type="pres">
      <dgm:prSet presAssocID="{FB601CAC-8AB3-4136-A1AF-4131927B78F5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5947016-4D8B-4F55-A4D2-07173265ECEC}" type="pres">
      <dgm:prSet presAssocID="{FA2429A0-9AAE-4EEB-8A9C-C79F8862AD74}" presName="sp" presStyleCnt="0"/>
      <dgm:spPr/>
    </dgm:pt>
    <dgm:pt modelId="{3637B2B5-7004-4D58-8F6A-DBCF2FDA06ED}" type="pres">
      <dgm:prSet presAssocID="{D44D153B-086A-42A8-83A2-9BFB559AB676}" presName="composite" presStyleCnt="0"/>
      <dgm:spPr/>
    </dgm:pt>
    <dgm:pt modelId="{9E6775F2-5BBE-46E5-B90C-0F13D70278E0}" type="pres">
      <dgm:prSet presAssocID="{D44D153B-086A-42A8-83A2-9BFB559AB67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82D26C7-0159-43B3-9668-95E907A7D61D}" type="pres">
      <dgm:prSet presAssocID="{D44D153B-086A-42A8-83A2-9BFB559AB676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4996890-A997-4A50-87CE-95493D90798B}" type="presOf" srcId="{5D54C621-669A-40BE-8B0C-F182831BBB06}" destId="{F82D26C7-0159-43B3-9668-95E907A7D61D}" srcOrd="0" destOrd="0" presId="urn:microsoft.com/office/officeart/2005/8/layout/chevron2"/>
    <dgm:cxn modelId="{FCFE72B8-AE07-485D-BBA3-D07155A74BE6}" type="presOf" srcId="{FB601CAC-8AB3-4136-A1AF-4131927B78F5}" destId="{E6882A2D-0652-446D-A194-127F79E86870}" srcOrd="0" destOrd="0" presId="urn:microsoft.com/office/officeart/2005/8/layout/chevron2"/>
    <dgm:cxn modelId="{F9EFA8F4-8FFC-4E50-99E4-966C9B106B2F}" srcId="{A036DB24-111F-452D-BCDC-A359F9F97D5A}" destId="{D44D153B-086A-42A8-83A2-9BFB559AB676}" srcOrd="2" destOrd="0" parTransId="{16D69461-1EC9-4051-A0E3-177965572C27}" sibTransId="{F896EFF6-3561-4BF7-ACC0-605D878A75AB}"/>
    <dgm:cxn modelId="{3979DE61-2C19-47C8-9323-CA096D99364F}" type="presOf" srcId="{98E301A0-C9E0-4220-9FB6-F5C4FACD300F}" destId="{9918D72B-46CE-4F61-B822-8DA9CBFFEC5B}" srcOrd="0" destOrd="0" presId="urn:microsoft.com/office/officeart/2005/8/layout/chevron2"/>
    <dgm:cxn modelId="{4E9B99A7-7653-4793-8E3B-6E57B9951FE1}" srcId="{A036DB24-111F-452D-BCDC-A359F9F97D5A}" destId="{FB601CAC-8AB3-4136-A1AF-4131927B78F5}" srcOrd="1" destOrd="0" parTransId="{867B77B0-713B-4E9B-99E8-6BF2CEAE497F}" sibTransId="{FA2429A0-9AAE-4EEB-8A9C-C79F8862AD74}"/>
    <dgm:cxn modelId="{C21D6044-4F67-47BE-903D-E4DB82F6B116}" srcId="{98E301A0-C9E0-4220-9FB6-F5C4FACD300F}" destId="{AE7B381D-59BC-4432-B4CF-42E585D85AA2}" srcOrd="0" destOrd="0" parTransId="{A5F472C5-163D-4D8B-9871-62EF803D3231}" sibTransId="{AA251F91-3ABF-4E60-9B03-630390DE714E}"/>
    <dgm:cxn modelId="{0FEB7050-EF84-4D50-9B3B-F3F6E8CD01E8}" type="presOf" srcId="{A036DB24-111F-452D-BCDC-A359F9F97D5A}" destId="{DE0B22D9-0E97-4007-95E3-D32264ECBC9E}" srcOrd="0" destOrd="0" presId="urn:microsoft.com/office/officeart/2005/8/layout/chevron2"/>
    <dgm:cxn modelId="{32F20A74-2C3F-4575-87CB-06E26590194B}" srcId="{D44D153B-086A-42A8-83A2-9BFB559AB676}" destId="{5D54C621-669A-40BE-8B0C-F182831BBB06}" srcOrd="0" destOrd="0" parTransId="{6A8C39A3-DBCF-40A9-A8CF-D49A6BE4043A}" sibTransId="{C0935683-C849-415D-AD2E-84CFDC8E3801}"/>
    <dgm:cxn modelId="{1354D205-E149-411F-A491-802A113BEAAD}" srcId="{FB601CAC-8AB3-4136-A1AF-4131927B78F5}" destId="{603B1DA5-519B-4A59-AF64-98B1BA9B488C}" srcOrd="0" destOrd="0" parTransId="{5D2D3C5A-D637-435E-84E0-3D5BFA731BC2}" sibTransId="{BEEAFED3-A2C8-4678-866F-1F4C9AAC29CA}"/>
    <dgm:cxn modelId="{15D7CB80-9C85-4752-8796-0E77EE585A3E}" srcId="{A036DB24-111F-452D-BCDC-A359F9F97D5A}" destId="{98E301A0-C9E0-4220-9FB6-F5C4FACD300F}" srcOrd="0" destOrd="0" parTransId="{E8DDB6CC-A81E-4309-881A-B71AC53DB332}" sibTransId="{A913C900-4438-4B6B-8F5F-1C11F2E254FF}"/>
    <dgm:cxn modelId="{36BDA5CF-79D6-46FD-B5B9-A515EB6974D3}" type="presOf" srcId="{603B1DA5-519B-4A59-AF64-98B1BA9B488C}" destId="{3D25F490-42CD-4919-BC5D-151E8DEAD437}" srcOrd="0" destOrd="0" presId="urn:microsoft.com/office/officeart/2005/8/layout/chevron2"/>
    <dgm:cxn modelId="{9D979B06-DA04-4DD3-AB45-008AA5DD4394}" type="presOf" srcId="{D44D153B-086A-42A8-83A2-9BFB559AB676}" destId="{9E6775F2-5BBE-46E5-B90C-0F13D70278E0}" srcOrd="0" destOrd="0" presId="urn:microsoft.com/office/officeart/2005/8/layout/chevron2"/>
    <dgm:cxn modelId="{68452335-3E46-4E3A-BC2D-7D73723FD122}" type="presOf" srcId="{AE7B381D-59BC-4432-B4CF-42E585D85AA2}" destId="{AC100C62-134F-4DE1-96A4-5F4A2A7197FB}" srcOrd="0" destOrd="0" presId="urn:microsoft.com/office/officeart/2005/8/layout/chevron2"/>
    <dgm:cxn modelId="{5E9DF3C7-A5A6-4B0B-A009-D14311CE5330}" type="presParOf" srcId="{DE0B22D9-0E97-4007-95E3-D32264ECBC9E}" destId="{7DF02E7E-186A-4247-BE30-20AAF317620A}" srcOrd="0" destOrd="0" presId="urn:microsoft.com/office/officeart/2005/8/layout/chevron2"/>
    <dgm:cxn modelId="{AB4146AA-6FAB-42F9-B03D-25B276B316EB}" type="presParOf" srcId="{7DF02E7E-186A-4247-BE30-20AAF317620A}" destId="{9918D72B-46CE-4F61-B822-8DA9CBFFEC5B}" srcOrd="0" destOrd="0" presId="urn:microsoft.com/office/officeart/2005/8/layout/chevron2"/>
    <dgm:cxn modelId="{A4DE394C-D7DD-4D2E-A713-CFB4CA9C3EFA}" type="presParOf" srcId="{7DF02E7E-186A-4247-BE30-20AAF317620A}" destId="{AC100C62-134F-4DE1-96A4-5F4A2A7197FB}" srcOrd="1" destOrd="0" presId="urn:microsoft.com/office/officeart/2005/8/layout/chevron2"/>
    <dgm:cxn modelId="{43A7C7AA-F90A-4C79-AF9D-273ACAF4C8E9}" type="presParOf" srcId="{DE0B22D9-0E97-4007-95E3-D32264ECBC9E}" destId="{3BA83A29-FC9E-4EC5-84DE-9516293BAD7B}" srcOrd="1" destOrd="0" presId="urn:microsoft.com/office/officeart/2005/8/layout/chevron2"/>
    <dgm:cxn modelId="{2C158103-12B5-48DC-8EF7-1DA397DD327C}" type="presParOf" srcId="{DE0B22D9-0E97-4007-95E3-D32264ECBC9E}" destId="{826ABFBE-0E9D-4D69-82E3-4170ECFEB6D3}" srcOrd="2" destOrd="0" presId="urn:microsoft.com/office/officeart/2005/8/layout/chevron2"/>
    <dgm:cxn modelId="{B86BF45F-7AEA-4377-9F33-26FFD5DBF8CE}" type="presParOf" srcId="{826ABFBE-0E9D-4D69-82E3-4170ECFEB6D3}" destId="{E6882A2D-0652-446D-A194-127F79E86870}" srcOrd="0" destOrd="0" presId="urn:microsoft.com/office/officeart/2005/8/layout/chevron2"/>
    <dgm:cxn modelId="{B9D59BD3-CED4-463B-BCF6-CC62FA7A03C7}" type="presParOf" srcId="{826ABFBE-0E9D-4D69-82E3-4170ECFEB6D3}" destId="{3D25F490-42CD-4919-BC5D-151E8DEAD437}" srcOrd="1" destOrd="0" presId="urn:microsoft.com/office/officeart/2005/8/layout/chevron2"/>
    <dgm:cxn modelId="{753296DB-4F66-45F6-AF1B-34ACD10D76B9}" type="presParOf" srcId="{DE0B22D9-0E97-4007-95E3-D32264ECBC9E}" destId="{75947016-4D8B-4F55-A4D2-07173265ECEC}" srcOrd="3" destOrd="0" presId="urn:microsoft.com/office/officeart/2005/8/layout/chevron2"/>
    <dgm:cxn modelId="{3CF95D43-37E9-4994-BA3A-FE39B6B41F68}" type="presParOf" srcId="{DE0B22D9-0E97-4007-95E3-D32264ECBC9E}" destId="{3637B2B5-7004-4D58-8F6A-DBCF2FDA06ED}" srcOrd="4" destOrd="0" presId="urn:microsoft.com/office/officeart/2005/8/layout/chevron2"/>
    <dgm:cxn modelId="{FEA813D8-6989-4DA8-864C-8EDBA91F324F}" type="presParOf" srcId="{3637B2B5-7004-4D58-8F6A-DBCF2FDA06ED}" destId="{9E6775F2-5BBE-46E5-B90C-0F13D70278E0}" srcOrd="0" destOrd="0" presId="urn:microsoft.com/office/officeart/2005/8/layout/chevron2"/>
    <dgm:cxn modelId="{D29B3B1F-3AF2-4A78-96DD-222E677B00CB}" type="presParOf" srcId="{3637B2B5-7004-4D58-8F6A-DBCF2FDA06ED}" destId="{F82D26C7-0159-43B3-9668-95E907A7D61D}" srcOrd="1" destOrd="0" presId="urn:microsoft.com/office/officeart/2005/8/layout/chevron2"/>
  </dgm:cxnLst>
  <dgm:bg>
    <a:solidFill>
      <a:srgbClr val="FFFFB3"/>
    </a:solidFill>
  </dgm:bg>
  <dgm:whole>
    <a:ln>
      <a:solidFill>
        <a:srgbClr val="0070C0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1F7732-4BDA-459E-9D26-5B1C59A07DD9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A867A1D6-874F-4440-8BD6-6B77A3260CF4}">
      <dgm:prSet phldrT="[Текст]" custT="1"/>
      <dgm:spPr>
        <a:solidFill>
          <a:srgbClr val="1F03EB"/>
        </a:solidFill>
      </dgm:spPr>
      <dgm:t>
        <a:bodyPr/>
        <a:lstStyle/>
        <a:p>
          <a:r>
            <a:rPr lang="uk-UA" sz="3600" b="1" dirty="0" smtClean="0"/>
            <a:t>ЗНАЮ</a:t>
          </a:r>
          <a:endParaRPr lang="uk-UA" sz="3600" b="1" dirty="0"/>
        </a:p>
      </dgm:t>
    </dgm:pt>
    <dgm:pt modelId="{2088637C-A071-4605-8541-EA54247193E1}" type="parTrans" cxnId="{0313F528-83D4-45D9-A1B8-C6A72EEF9439}">
      <dgm:prSet/>
      <dgm:spPr/>
      <dgm:t>
        <a:bodyPr/>
        <a:lstStyle/>
        <a:p>
          <a:endParaRPr lang="uk-UA"/>
        </a:p>
      </dgm:t>
    </dgm:pt>
    <dgm:pt modelId="{3428601C-781C-45E1-8A3C-B887620418DA}" type="sibTrans" cxnId="{0313F528-83D4-45D9-A1B8-C6A72EEF9439}">
      <dgm:prSet/>
      <dgm:spPr>
        <a:solidFill>
          <a:srgbClr val="FF0000"/>
        </a:solidFill>
      </dgm:spPr>
      <dgm:t>
        <a:bodyPr/>
        <a:lstStyle/>
        <a:p>
          <a:endParaRPr lang="uk-UA"/>
        </a:p>
      </dgm:t>
    </dgm:pt>
    <dgm:pt modelId="{749307FE-3CFD-4220-B8DB-DE89D36D5A9A}">
      <dgm:prSet phldrT="[Текст]" custT="1"/>
      <dgm:spPr>
        <a:solidFill>
          <a:srgbClr val="B80088"/>
        </a:solidFill>
      </dgm:spPr>
      <dgm:t>
        <a:bodyPr/>
        <a:lstStyle/>
        <a:p>
          <a:r>
            <a:rPr lang="uk-UA" sz="3200" b="1" dirty="0" smtClean="0"/>
            <a:t>ЩО</a:t>
          </a:r>
          <a:endParaRPr lang="uk-UA" sz="3200" b="1" dirty="0"/>
        </a:p>
      </dgm:t>
    </dgm:pt>
    <dgm:pt modelId="{C2E01B40-4F25-477C-AB79-B48458E1A1C4}" type="parTrans" cxnId="{365957EB-7B1F-424F-8D0A-996CB0A2465A}">
      <dgm:prSet/>
      <dgm:spPr/>
      <dgm:t>
        <a:bodyPr/>
        <a:lstStyle/>
        <a:p>
          <a:endParaRPr lang="uk-UA"/>
        </a:p>
      </dgm:t>
    </dgm:pt>
    <dgm:pt modelId="{3F2147A8-E9CB-4CB8-984E-884122CC94D2}" type="sibTrans" cxnId="{365957EB-7B1F-424F-8D0A-996CB0A2465A}">
      <dgm:prSet/>
      <dgm:spPr>
        <a:solidFill>
          <a:srgbClr val="FF0000"/>
        </a:solidFill>
      </dgm:spPr>
      <dgm:t>
        <a:bodyPr/>
        <a:lstStyle/>
        <a:p>
          <a:endParaRPr lang="uk-UA"/>
        </a:p>
      </dgm:t>
    </dgm:pt>
    <dgm:pt modelId="{EF6CD140-BCA7-49C8-A2E0-230C803D9963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uk-UA" sz="2400" b="1" dirty="0" smtClean="0"/>
            <a:t>ДЛЯ ЧОГО</a:t>
          </a:r>
          <a:endParaRPr lang="uk-UA" sz="2400" b="1" dirty="0"/>
        </a:p>
      </dgm:t>
    </dgm:pt>
    <dgm:pt modelId="{1C82C4A9-EE15-42D0-A012-DD1099D9CBF8}" type="parTrans" cxnId="{9F27BACC-2EB3-444F-BA4E-23395FCD2DE5}">
      <dgm:prSet/>
      <dgm:spPr/>
      <dgm:t>
        <a:bodyPr/>
        <a:lstStyle/>
        <a:p>
          <a:endParaRPr lang="uk-UA"/>
        </a:p>
      </dgm:t>
    </dgm:pt>
    <dgm:pt modelId="{A9E8FC65-94EA-47DF-9010-1F9ED9A518A3}" type="sibTrans" cxnId="{9F27BACC-2EB3-444F-BA4E-23395FCD2DE5}">
      <dgm:prSet/>
      <dgm:spPr>
        <a:solidFill>
          <a:srgbClr val="FF0000"/>
        </a:solidFill>
      </dgm:spPr>
      <dgm:t>
        <a:bodyPr/>
        <a:lstStyle/>
        <a:p>
          <a:endParaRPr lang="uk-UA"/>
        </a:p>
      </dgm:t>
    </dgm:pt>
    <dgm:pt modelId="{12D69966-7F34-4003-A84B-609241C50C07}" type="pres">
      <dgm:prSet presAssocID="{121F7732-4BDA-459E-9D26-5B1C59A07DD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6655EBE5-2785-4C54-AFE9-41564C7E2303}" type="pres">
      <dgm:prSet presAssocID="{A867A1D6-874F-4440-8BD6-6B77A3260CF4}" presName="gear1" presStyleLbl="node1" presStyleIdx="0" presStyleCnt="3" custLinFactNeighborX="-33848" custLinFactNeighborY="-33495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E207169D-FEAE-4CF4-A363-0752CA3A9E7E}" type="pres">
      <dgm:prSet presAssocID="{A867A1D6-874F-4440-8BD6-6B77A3260CF4}" presName="gear1srcNode" presStyleLbl="node1" presStyleIdx="0" presStyleCnt="3"/>
      <dgm:spPr/>
      <dgm:t>
        <a:bodyPr/>
        <a:lstStyle/>
        <a:p>
          <a:endParaRPr lang="uk-UA"/>
        </a:p>
      </dgm:t>
    </dgm:pt>
    <dgm:pt modelId="{DE62C851-1952-42EC-86F5-81EFFF7C8EDE}" type="pres">
      <dgm:prSet presAssocID="{A867A1D6-874F-4440-8BD6-6B77A3260CF4}" presName="gear1dstNode" presStyleLbl="node1" presStyleIdx="0" presStyleCnt="3"/>
      <dgm:spPr/>
      <dgm:t>
        <a:bodyPr/>
        <a:lstStyle/>
        <a:p>
          <a:endParaRPr lang="uk-UA"/>
        </a:p>
      </dgm:t>
    </dgm:pt>
    <dgm:pt modelId="{EB012F92-CA72-4090-9855-F88653371AA0}" type="pres">
      <dgm:prSet presAssocID="{749307FE-3CFD-4220-B8DB-DE89D36D5A9A}" presName="gear2" presStyleLbl="node1" presStyleIdx="1" presStyleCnt="3" custLinFactNeighborX="-15267" custLinFactNeighborY="-80000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1586689-D76F-468E-AE3A-672260789D88}" type="pres">
      <dgm:prSet presAssocID="{749307FE-3CFD-4220-B8DB-DE89D36D5A9A}" presName="gear2srcNode" presStyleLbl="node1" presStyleIdx="1" presStyleCnt="3"/>
      <dgm:spPr/>
      <dgm:t>
        <a:bodyPr/>
        <a:lstStyle/>
        <a:p>
          <a:endParaRPr lang="uk-UA"/>
        </a:p>
      </dgm:t>
    </dgm:pt>
    <dgm:pt modelId="{D50ECD52-1AE9-47AD-998A-9AF92EEBF709}" type="pres">
      <dgm:prSet presAssocID="{749307FE-3CFD-4220-B8DB-DE89D36D5A9A}" presName="gear2dstNode" presStyleLbl="node1" presStyleIdx="1" presStyleCnt="3"/>
      <dgm:spPr/>
      <dgm:t>
        <a:bodyPr/>
        <a:lstStyle/>
        <a:p>
          <a:endParaRPr lang="uk-UA"/>
        </a:p>
      </dgm:t>
    </dgm:pt>
    <dgm:pt modelId="{DC7D6162-1682-4110-B8AE-3CF8C876623A}" type="pres">
      <dgm:prSet presAssocID="{EF6CD140-BCA7-49C8-A2E0-230C803D9963}" presName="gear3" presStyleLbl="node1" presStyleIdx="2" presStyleCnt="3" custScaleX="96342" custScaleY="96741" custLinFactNeighborX="69613" custLinFactNeighborY="8032"/>
      <dgm:spPr/>
      <dgm:t>
        <a:bodyPr/>
        <a:lstStyle/>
        <a:p>
          <a:endParaRPr lang="uk-UA"/>
        </a:p>
      </dgm:t>
    </dgm:pt>
    <dgm:pt modelId="{AFDA441C-AE68-4427-8DA0-E09CADF323B9}" type="pres">
      <dgm:prSet presAssocID="{EF6CD140-BCA7-49C8-A2E0-230C803D996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08C7464-6D6F-485A-92FA-2FC2CE1F2F6A}" type="pres">
      <dgm:prSet presAssocID="{EF6CD140-BCA7-49C8-A2E0-230C803D9963}" presName="gear3srcNode" presStyleLbl="node1" presStyleIdx="2" presStyleCnt="3"/>
      <dgm:spPr/>
      <dgm:t>
        <a:bodyPr/>
        <a:lstStyle/>
        <a:p>
          <a:endParaRPr lang="uk-UA"/>
        </a:p>
      </dgm:t>
    </dgm:pt>
    <dgm:pt modelId="{521A84C4-9CAA-4407-8AD7-E01AF5E902E3}" type="pres">
      <dgm:prSet presAssocID="{EF6CD140-BCA7-49C8-A2E0-230C803D9963}" presName="gear3dstNode" presStyleLbl="node1" presStyleIdx="2" presStyleCnt="3"/>
      <dgm:spPr/>
      <dgm:t>
        <a:bodyPr/>
        <a:lstStyle/>
        <a:p>
          <a:endParaRPr lang="uk-UA"/>
        </a:p>
      </dgm:t>
    </dgm:pt>
    <dgm:pt modelId="{FC893E48-E0C4-4E7A-BB60-22BBA5E93BCA}" type="pres">
      <dgm:prSet presAssocID="{3428601C-781C-45E1-8A3C-B887620418DA}" presName="connector1" presStyleLbl="sibTrans2D1" presStyleIdx="0" presStyleCnt="3" custAng="4302881" custScaleY="105034" custLinFactNeighborX="-30002" custLinFactNeighborY="-20589"/>
      <dgm:spPr/>
      <dgm:t>
        <a:bodyPr/>
        <a:lstStyle/>
        <a:p>
          <a:endParaRPr lang="uk-UA"/>
        </a:p>
      </dgm:t>
    </dgm:pt>
    <dgm:pt modelId="{454C3340-2456-42D0-80AD-190A0231607F}" type="pres">
      <dgm:prSet presAssocID="{3F2147A8-E9CB-4CB8-984E-884122CC94D2}" presName="connector2" presStyleLbl="sibTrans2D1" presStyleIdx="1" presStyleCnt="3" custLinFactNeighborX="-11946" custLinFactNeighborY="-54571"/>
      <dgm:spPr/>
      <dgm:t>
        <a:bodyPr/>
        <a:lstStyle/>
        <a:p>
          <a:endParaRPr lang="uk-UA"/>
        </a:p>
      </dgm:t>
    </dgm:pt>
    <dgm:pt modelId="{4E85E79B-AE96-4527-AF2A-FF04E7355F16}" type="pres">
      <dgm:prSet presAssocID="{A9E8FC65-94EA-47DF-9010-1F9ED9A518A3}" presName="connector3" presStyleLbl="sibTrans2D1" presStyleIdx="2" presStyleCnt="3" custAng="2292534" custLinFactNeighborX="68195" custLinFactNeighborY="4266"/>
      <dgm:spPr/>
      <dgm:t>
        <a:bodyPr/>
        <a:lstStyle/>
        <a:p>
          <a:endParaRPr lang="uk-UA"/>
        </a:p>
      </dgm:t>
    </dgm:pt>
  </dgm:ptLst>
  <dgm:cxnLst>
    <dgm:cxn modelId="{4C3CDE9F-78C8-4820-B939-E86F04E3F2E6}" type="presOf" srcId="{749307FE-3CFD-4220-B8DB-DE89D36D5A9A}" destId="{D50ECD52-1AE9-47AD-998A-9AF92EEBF709}" srcOrd="2" destOrd="0" presId="urn:microsoft.com/office/officeart/2005/8/layout/gear1"/>
    <dgm:cxn modelId="{0323F16F-5B67-4917-A251-706A74ABB49B}" type="presOf" srcId="{121F7732-4BDA-459E-9D26-5B1C59A07DD9}" destId="{12D69966-7F34-4003-A84B-609241C50C07}" srcOrd="0" destOrd="0" presId="urn:microsoft.com/office/officeart/2005/8/layout/gear1"/>
    <dgm:cxn modelId="{365957EB-7B1F-424F-8D0A-996CB0A2465A}" srcId="{121F7732-4BDA-459E-9D26-5B1C59A07DD9}" destId="{749307FE-3CFD-4220-B8DB-DE89D36D5A9A}" srcOrd="1" destOrd="0" parTransId="{C2E01B40-4F25-477C-AB79-B48458E1A1C4}" sibTransId="{3F2147A8-E9CB-4CB8-984E-884122CC94D2}"/>
    <dgm:cxn modelId="{C9E61E10-85A0-4E1B-AD2F-CE49902B6D40}" type="presOf" srcId="{A867A1D6-874F-4440-8BD6-6B77A3260CF4}" destId="{6655EBE5-2785-4C54-AFE9-41564C7E2303}" srcOrd="0" destOrd="0" presId="urn:microsoft.com/office/officeart/2005/8/layout/gear1"/>
    <dgm:cxn modelId="{B4E01940-6F67-4129-8211-27415F7F8AF8}" type="presOf" srcId="{749307FE-3CFD-4220-B8DB-DE89D36D5A9A}" destId="{EB012F92-CA72-4090-9855-F88653371AA0}" srcOrd="0" destOrd="0" presId="urn:microsoft.com/office/officeart/2005/8/layout/gear1"/>
    <dgm:cxn modelId="{0313F528-83D4-45D9-A1B8-C6A72EEF9439}" srcId="{121F7732-4BDA-459E-9D26-5B1C59A07DD9}" destId="{A867A1D6-874F-4440-8BD6-6B77A3260CF4}" srcOrd="0" destOrd="0" parTransId="{2088637C-A071-4605-8541-EA54247193E1}" sibTransId="{3428601C-781C-45E1-8A3C-B887620418DA}"/>
    <dgm:cxn modelId="{2D555BD7-F0FF-4DB0-8BEA-C52497E8DBD0}" type="presOf" srcId="{EF6CD140-BCA7-49C8-A2E0-230C803D9963}" destId="{408C7464-6D6F-485A-92FA-2FC2CE1F2F6A}" srcOrd="2" destOrd="0" presId="urn:microsoft.com/office/officeart/2005/8/layout/gear1"/>
    <dgm:cxn modelId="{EC031735-E4E5-4555-82F3-9F991915AFF3}" type="presOf" srcId="{A867A1D6-874F-4440-8BD6-6B77A3260CF4}" destId="{DE62C851-1952-42EC-86F5-81EFFF7C8EDE}" srcOrd="2" destOrd="0" presId="urn:microsoft.com/office/officeart/2005/8/layout/gear1"/>
    <dgm:cxn modelId="{A823F613-ADA9-4CF8-816D-E9B604CCB4B7}" type="presOf" srcId="{A9E8FC65-94EA-47DF-9010-1F9ED9A518A3}" destId="{4E85E79B-AE96-4527-AF2A-FF04E7355F16}" srcOrd="0" destOrd="0" presId="urn:microsoft.com/office/officeart/2005/8/layout/gear1"/>
    <dgm:cxn modelId="{4961945B-25DA-4827-9359-459DE467BB64}" type="presOf" srcId="{749307FE-3CFD-4220-B8DB-DE89D36D5A9A}" destId="{11586689-D76F-468E-AE3A-672260789D88}" srcOrd="1" destOrd="0" presId="urn:microsoft.com/office/officeart/2005/8/layout/gear1"/>
    <dgm:cxn modelId="{9F27BACC-2EB3-444F-BA4E-23395FCD2DE5}" srcId="{121F7732-4BDA-459E-9D26-5B1C59A07DD9}" destId="{EF6CD140-BCA7-49C8-A2E0-230C803D9963}" srcOrd="2" destOrd="0" parTransId="{1C82C4A9-EE15-42D0-A012-DD1099D9CBF8}" sibTransId="{A9E8FC65-94EA-47DF-9010-1F9ED9A518A3}"/>
    <dgm:cxn modelId="{B599ACCA-949A-4338-B045-4C6646043F8C}" type="presOf" srcId="{A867A1D6-874F-4440-8BD6-6B77A3260CF4}" destId="{E207169D-FEAE-4CF4-A363-0752CA3A9E7E}" srcOrd="1" destOrd="0" presId="urn:microsoft.com/office/officeart/2005/8/layout/gear1"/>
    <dgm:cxn modelId="{A94D8300-FEEC-4DD2-AE31-2ABDC2F2B922}" type="presOf" srcId="{EF6CD140-BCA7-49C8-A2E0-230C803D9963}" destId="{AFDA441C-AE68-4427-8DA0-E09CADF323B9}" srcOrd="1" destOrd="0" presId="urn:microsoft.com/office/officeart/2005/8/layout/gear1"/>
    <dgm:cxn modelId="{6EAEBB9C-8AC4-4D9B-B37D-1F8F2ED0689A}" type="presOf" srcId="{EF6CD140-BCA7-49C8-A2E0-230C803D9963}" destId="{DC7D6162-1682-4110-B8AE-3CF8C876623A}" srcOrd="0" destOrd="0" presId="urn:microsoft.com/office/officeart/2005/8/layout/gear1"/>
    <dgm:cxn modelId="{672081F8-A731-4E50-8330-6246B18F3E8A}" type="presOf" srcId="{3F2147A8-E9CB-4CB8-984E-884122CC94D2}" destId="{454C3340-2456-42D0-80AD-190A0231607F}" srcOrd="0" destOrd="0" presId="urn:microsoft.com/office/officeart/2005/8/layout/gear1"/>
    <dgm:cxn modelId="{8F1232F2-29F5-4CE0-9DCC-70AF50DB696B}" type="presOf" srcId="{3428601C-781C-45E1-8A3C-B887620418DA}" destId="{FC893E48-E0C4-4E7A-BB60-22BBA5E93BCA}" srcOrd="0" destOrd="0" presId="urn:microsoft.com/office/officeart/2005/8/layout/gear1"/>
    <dgm:cxn modelId="{85ED1E95-1151-4C8C-B71A-43C917CD41BF}" type="presOf" srcId="{EF6CD140-BCA7-49C8-A2E0-230C803D9963}" destId="{521A84C4-9CAA-4407-8AD7-E01AF5E902E3}" srcOrd="3" destOrd="0" presId="urn:microsoft.com/office/officeart/2005/8/layout/gear1"/>
    <dgm:cxn modelId="{CAFEF22F-86BE-4E47-995E-C80148365ADD}" type="presParOf" srcId="{12D69966-7F34-4003-A84B-609241C50C07}" destId="{6655EBE5-2785-4C54-AFE9-41564C7E2303}" srcOrd="0" destOrd="0" presId="urn:microsoft.com/office/officeart/2005/8/layout/gear1"/>
    <dgm:cxn modelId="{E73B41FF-F1D8-4C62-882B-D70DCF5D0BA8}" type="presParOf" srcId="{12D69966-7F34-4003-A84B-609241C50C07}" destId="{E207169D-FEAE-4CF4-A363-0752CA3A9E7E}" srcOrd="1" destOrd="0" presId="urn:microsoft.com/office/officeart/2005/8/layout/gear1"/>
    <dgm:cxn modelId="{5851B92F-61DF-4A47-AC12-E6A2D4BBA185}" type="presParOf" srcId="{12D69966-7F34-4003-A84B-609241C50C07}" destId="{DE62C851-1952-42EC-86F5-81EFFF7C8EDE}" srcOrd="2" destOrd="0" presId="urn:microsoft.com/office/officeart/2005/8/layout/gear1"/>
    <dgm:cxn modelId="{C5AB94B1-E721-4D85-86BC-D1FB5DA22382}" type="presParOf" srcId="{12D69966-7F34-4003-A84B-609241C50C07}" destId="{EB012F92-CA72-4090-9855-F88653371AA0}" srcOrd="3" destOrd="0" presId="urn:microsoft.com/office/officeart/2005/8/layout/gear1"/>
    <dgm:cxn modelId="{21319773-446E-4EDD-BA80-4A7F15E433C9}" type="presParOf" srcId="{12D69966-7F34-4003-A84B-609241C50C07}" destId="{11586689-D76F-468E-AE3A-672260789D88}" srcOrd="4" destOrd="0" presId="urn:microsoft.com/office/officeart/2005/8/layout/gear1"/>
    <dgm:cxn modelId="{3A4B699E-974A-4D68-82C0-459D4BCE36B8}" type="presParOf" srcId="{12D69966-7F34-4003-A84B-609241C50C07}" destId="{D50ECD52-1AE9-47AD-998A-9AF92EEBF709}" srcOrd="5" destOrd="0" presId="urn:microsoft.com/office/officeart/2005/8/layout/gear1"/>
    <dgm:cxn modelId="{94495B65-D52E-4C8D-83B4-DFC353BBEAB6}" type="presParOf" srcId="{12D69966-7F34-4003-A84B-609241C50C07}" destId="{DC7D6162-1682-4110-B8AE-3CF8C876623A}" srcOrd="6" destOrd="0" presId="urn:microsoft.com/office/officeart/2005/8/layout/gear1"/>
    <dgm:cxn modelId="{BFB5CE66-8BDD-4DD2-9FA6-7622040B3BE3}" type="presParOf" srcId="{12D69966-7F34-4003-A84B-609241C50C07}" destId="{AFDA441C-AE68-4427-8DA0-E09CADF323B9}" srcOrd="7" destOrd="0" presId="urn:microsoft.com/office/officeart/2005/8/layout/gear1"/>
    <dgm:cxn modelId="{32F3BC6B-E2CD-4F78-B91C-32F958ACA50A}" type="presParOf" srcId="{12D69966-7F34-4003-A84B-609241C50C07}" destId="{408C7464-6D6F-485A-92FA-2FC2CE1F2F6A}" srcOrd="8" destOrd="0" presId="urn:microsoft.com/office/officeart/2005/8/layout/gear1"/>
    <dgm:cxn modelId="{DE401B3B-6A87-437D-917A-3894884F1C85}" type="presParOf" srcId="{12D69966-7F34-4003-A84B-609241C50C07}" destId="{521A84C4-9CAA-4407-8AD7-E01AF5E902E3}" srcOrd="9" destOrd="0" presId="urn:microsoft.com/office/officeart/2005/8/layout/gear1"/>
    <dgm:cxn modelId="{19BA72E4-D3F6-46F7-941F-C31006E7486C}" type="presParOf" srcId="{12D69966-7F34-4003-A84B-609241C50C07}" destId="{FC893E48-E0C4-4E7A-BB60-22BBA5E93BCA}" srcOrd="10" destOrd="0" presId="urn:microsoft.com/office/officeart/2005/8/layout/gear1"/>
    <dgm:cxn modelId="{EE3EA536-ECBC-4971-A96A-0708EA4A9F08}" type="presParOf" srcId="{12D69966-7F34-4003-A84B-609241C50C07}" destId="{454C3340-2456-42D0-80AD-190A0231607F}" srcOrd="11" destOrd="0" presId="urn:microsoft.com/office/officeart/2005/8/layout/gear1"/>
    <dgm:cxn modelId="{2C02A75C-E76D-42B7-8D0F-843262ED8C8C}" type="presParOf" srcId="{12D69966-7F34-4003-A84B-609241C50C07}" destId="{4E85E79B-AE96-4527-AF2A-FF04E7355F16}" srcOrd="12" destOrd="0" presId="urn:microsoft.com/office/officeart/2005/8/layout/gear1"/>
  </dgm:cxnLst>
  <dgm:bg>
    <a:solidFill>
      <a:srgbClr val="3BCCFF"/>
    </a:solidFill>
  </dgm:bg>
  <dgm:whole>
    <a:ln>
      <a:solidFill>
        <a:srgbClr val="130294"/>
      </a:solidFill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18D72B-46CE-4F61-B822-8DA9CBFFEC5B}">
      <dsp:nvSpPr>
        <dsp:cNvPr id="0" name=""/>
        <dsp:cNvSpPr/>
      </dsp:nvSpPr>
      <dsp:spPr>
        <a:xfrm rot="5400000">
          <a:off x="-257139" y="262481"/>
          <a:ext cx="1714261" cy="1199983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1</a:t>
          </a:r>
          <a:endParaRPr lang="uk-UA" sz="4000" kern="1200" dirty="0"/>
        </a:p>
      </dsp:txBody>
      <dsp:txXfrm rot="5400000">
        <a:off x="-257139" y="262481"/>
        <a:ext cx="1714261" cy="1199983"/>
      </dsp:txXfrm>
    </dsp:sp>
    <dsp:sp modelId="{AC100C62-134F-4DE1-96A4-5F4A2A7197FB}">
      <dsp:nvSpPr>
        <dsp:cNvPr id="0" name=""/>
        <dsp:cNvSpPr/>
      </dsp:nvSpPr>
      <dsp:spPr>
        <a:xfrm rot="5400000">
          <a:off x="4255031" y="-3049705"/>
          <a:ext cx="1114856" cy="72249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b="1" kern="1200" dirty="0" smtClean="0">
              <a:solidFill>
                <a:srgbClr val="00269E"/>
              </a:solidFill>
              <a:latin typeface="+mn-lt"/>
              <a:cs typeface="+mn-cs"/>
            </a:rPr>
            <a:t>записують рівняння реакції із коефіцієнтами</a:t>
          </a:r>
          <a:endParaRPr lang="uk-UA" sz="2700" kern="1200" dirty="0"/>
        </a:p>
      </dsp:txBody>
      <dsp:txXfrm rot="5400000">
        <a:off x="4255031" y="-3049705"/>
        <a:ext cx="1114856" cy="7224952"/>
      </dsp:txXfrm>
    </dsp:sp>
    <dsp:sp modelId="{E6882A2D-0652-446D-A194-127F79E86870}">
      <dsp:nvSpPr>
        <dsp:cNvPr id="0" name=""/>
        <dsp:cNvSpPr/>
      </dsp:nvSpPr>
      <dsp:spPr>
        <a:xfrm rot="5400000">
          <a:off x="-257139" y="1785926"/>
          <a:ext cx="1714261" cy="1199983"/>
        </a:xfrm>
        <a:prstGeom prst="chevron">
          <a:avLst/>
        </a:prstGeom>
        <a:solidFill>
          <a:srgbClr val="F6000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2</a:t>
          </a:r>
          <a:endParaRPr lang="uk-UA" sz="4000" kern="1200" dirty="0"/>
        </a:p>
      </dsp:txBody>
      <dsp:txXfrm rot="5400000">
        <a:off x="-257139" y="1785926"/>
        <a:ext cx="1714261" cy="1199983"/>
      </dsp:txXfrm>
    </dsp:sp>
    <dsp:sp modelId="{3D25F490-42CD-4919-BC5D-151E8DEAD437}">
      <dsp:nvSpPr>
        <dsp:cNvPr id="0" name=""/>
        <dsp:cNvSpPr/>
      </dsp:nvSpPr>
      <dsp:spPr>
        <a:xfrm rot="5400000">
          <a:off x="4255324" y="-1528320"/>
          <a:ext cx="1114270" cy="72249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700" b="1" kern="1200" dirty="0" smtClean="0">
              <a:solidFill>
                <a:srgbClr val="00269E"/>
              </a:solidFill>
              <a:latin typeface="+mn-lt"/>
              <a:cs typeface="+mn-cs"/>
            </a:rPr>
            <a:t>розглядають кількісні відношення речовин за умовою та за рівнянням реакції</a:t>
          </a:r>
          <a:endParaRPr lang="uk-UA" sz="2700" kern="1200" dirty="0"/>
        </a:p>
      </dsp:txBody>
      <dsp:txXfrm rot="5400000">
        <a:off x="4255324" y="-1528320"/>
        <a:ext cx="1114270" cy="7224952"/>
      </dsp:txXfrm>
    </dsp:sp>
    <dsp:sp modelId="{9E6775F2-5BBE-46E5-B90C-0F13D70278E0}">
      <dsp:nvSpPr>
        <dsp:cNvPr id="0" name=""/>
        <dsp:cNvSpPr/>
      </dsp:nvSpPr>
      <dsp:spPr>
        <a:xfrm rot="5400000">
          <a:off x="-257139" y="3305838"/>
          <a:ext cx="1714261" cy="1199983"/>
        </a:xfrm>
        <a:prstGeom prst="chevron">
          <a:avLst/>
        </a:prstGeom>
        <a:solidFill>
          <a:srgbClr val="11E92B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kern="1200" dirty="0" smtClean="0"/>
            <a:t>3</a:t>
          </a:r>
          <a:endParaRPr lang="uk-UA" sz="4000" kern="1200" dirty="0"/>
        </a:p>
      </dsp:txBody>
      <dsp:txXfrm rot="5400000">
        <a:off x="-257139" y="3305838"/>
        <a:ext cx="1714261" cy="1199983"/>
      </dsp:txXfrm>
    </dsp:sp>
    <dsp:sp modelId="{F82D26C7-0159-43B3-9668-95E907A7D61D}">
      <dsp:nvSpPr>
        <dsp:cNvPr id="0" name=""/>
        <dsp:cNvSpPr/>
      </dsp:nvSpPr>
      <dsp:spPr>
        <a:xfrm rot="5400000">
          <a:off x="4255324" y="-6641"/>
          <a:ext cx="1114270" cy="72249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0" lang="uk-UA" sz="2700" b="1" i="0" u="none" strike="noStrike" kern="1200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обчислюють масу (об</a:t>
          </a:r>
          <a:r>
            <a:rPr kumimoji="0" lang="en-US" sz="2700" b="1" i="0" u="none" strike="noStrike" kern="1200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’</a:t>
          </a:r>
          <a:r>
            <a:rPr kumimoji="0" lang="uk-UA" sz="2700" b="1" i="0" u="none" strike="noStrike" kern="1200" cap="none" spc="0" normalizeH="0" noProof="0" dirty="0" err="1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єм</a:t>
          </a:r>
          <a:r>
            <a:rPr kumimoji="0" lang="uk-UA" sz="2700" b="1" i="0" u="none" strike="noStrike" kern="1200" cap="none" spc="0" normalizeH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rPr>
            <a:t>, кількість речовини) </a:t>
          </a:r>
          <a:endParaRPr lang="uk-UA" sz="2700" kern="1200" dirty="0"/>
        </a:p>
      </dsp:txBody>
      <dsp:txXfrm rot="5400000">
        <a:off x="4255324" y="-6641"/>
        <a:ext cx="1114270" cy="72249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55EBE5-2785-4C54-AFE9-41564C7E2303}">
      <dsp:nvSpPr>
        <dsp:cNvPr id="0" name=""/>
        <dsp:cNvSpPr/>
      </dsp:nvSpPr>
      <dsp:spPr>
        <a:xfrm>
          <a:off x="1991492" y="1405467"/>
          <a:ext cx="2908474" cy="2908474"/>
        </a:xfrm>
        <a:prstGeom prst="gear9">
          <a:avLst/>
        </a:prstGeom>
        <a:solidFill>
          <a:srgbClr val="1F03E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ЗНАЮ</a:t>
          </a:r>
          <a:endParaRPr lang="uk-UA" sz="3600" b="1" kern="1200" dirty="0"/>
        </a:p>
      </dsp:txBody>
      <dsp:txXfrm>
        <a:off x="1991492" y="1405467"/>
        <a:ext cx="2908474" cy="2908474"/>
      </dsp:txXfrm>
    </dsp:sp>
    <dsp:sp modelId="{EB012F92-CA72-4090-9855-F88653371AA0}">
      <dsp:nvSpPr>
        <dsp:cNvPr id="0" name=""/>
        <dsp:cNvSpPr/>
      </dsp:nvSpPr>
      <dsp:spPr>
        <a:xfrm>
          <a:off x="960813" y="0"/>
          <a:ext cx="2115254" cy="2115254"/>
        </a:xfrm>
        <a:prstGeom prst="gear6">
          <a:avLst/>
        </a:prstGeom>
        <a:solidFill>
          <a:srgbClr val="B8008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ЩО</a:t>
          </a:r>
          <a:endParaRPr lang="uk-UA" sz="3200" b="1" kern="1200" dirty="0"/>
        </a:p>
      </dsp:txBody>
      <dsp:txXfrm>
        <a:off x="960813" y="0"/>
        <a:ext cx="2115254" cy="2115254"/>
      </dsp:txXfrm>
    </dsp:sp>
    <dsp:sp modelId="{DC7D6162-1682-4110-B8AE-3CF8C876623A}">
      <dsp:nvSpPr>
        <dsp:cNvPr id="0" name=""/>
        <dsp:cNvSpPr/>
      </dsp:nvSpPr>
      <dsp:spPr>
        <a:xfrm rot="20700000">
          <a:off x="4261153" y="469028"/>
          <a:ext cx="1993678" cy="2008001"/>
        </a:xfrm>
        <a:prstGeom prst="gear6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ДЛЯ ЧОГО</a:t>
          </a:r>
          <a:endParaRPr lang="uk-UA" sz="2400" b="1" kern="1200" dirty="0"/>
        </a:p>
      </dsp:txBody>
      <dsp:txXfrm>
        <a:off x="4697576" y="910291"/>
        <a:ext cx="1120833" cy="1125475"/>
      </dsp:txXfrm>
    </dsp:sp>
    <dsp:sp modelId="{FC893E48-E0C4-4E7A-BB60-22BBA5E93BCA}">
      <dsp:nvSpPr>
        <dsp:cNvPr id="0" name=""/>
        <dsp:cNvSpPr/>
      </dsp:nvSpPr>
      <dsp:spPr>
        <a:xfrm rot="4302881">
          <a:off x="1647576" y="1073606"/>
          <a:ext cx="3722847" cy="3910255"/>
        </a:xfrm>
        <a:prstGeom prst="circularArrow">
          <a:avLst>
            <a:gd name="adj1" fmla="val 4687"/>
            <a:gd name="adj2" fmla="val 299029"/>
            <a:gd name="adj3" fmla="val 2537293"/>
            <a:gd name="adj4" fmla="val 15816493"/>
            <a:gd name="adj5" fmla="val 5469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54C3340-2456-42D0-80AD-190A0231607F}">
      <dsp:nvSpPr>
        <dsp:cNvPr id="0" name=""/>
        <dsp:cNvSpPr/>
      </dsp:nvSpPr>
      <dsp:spPr>
        <a:xfrm>
          <a:off x="586017" y="-256597"/>
          <a:ext cx="2704881" cy="270488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85E79B-AE96-4527-AF2A-FF04E7355F16}">
      <dsp:nvSpPr>
        <dsp:cNvPr id="0" name=""/>
        <dsp:cNvSpPr/>
      </dsp:nvSpPr>
      <dsp:spPr>
        <a:xfrm rot="2292534">
          <a:off x="3977957" y="-101345"/>
          <a:ext cx="2916407" cy="291640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FB8DF-56C1-4DF5-ACE9-57C75D2DF334}" type="datetimeFigureOut">
              <a:rPr lang="uk-UA" smtClean="0"/>
              <a:pPr/>
              <a:t>22.03.2020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B8A1-1F8B-4EE6-BAAA-C89BE4B74CB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02718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B8A1-1F8B-4EE6-BAAA-C89BE4B74CB7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52233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Ї,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B8A1-1F8B-4EE6-BAAA-C89BE4B74CB7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529345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C6704-672F-477A-A5C2-7AB6FC5A4DFF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516D8-CD76-4226-9052-A289EA9BB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1703E-4AE1-4CA2-AB0E-6F47FD988F2C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7590D-F93D-4588-A1F8-B23E4DD0F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F9959-A4B5-4A94-9355-5E911326AD8F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9A935-02DE-46A3-9960-070541505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0C172-A2EA-4E65-9E57-819B42A0083B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A5E96-D60C-4D5B-BBEE-D691990C6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81FC-04F8-4A3F-9595-2BB59F2F9222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0C72C-5869-428C-B9FA-18E1AF642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4B4E6-FBF1-47B9-9418-5D22C81148C6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F841F-1D42-4DCA-9CC8-A072C51D65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77751-5C60-40A8-923C-80A929AEAD0C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E8EEA-8C18-4BE8-B8A2-DC0D83E12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29019-8745-4EBB-A895-0EB91205DD9E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25052-3D46-4F85-B039-AA471CE0A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71D6A-6747-40C3-902B-C2DB6B1E9E3D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B6D95-5C9F-493F-BFA2-3883C085B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036BA-205D-4BD7-B21B-ED87F2D5F29C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50C59F-00FA-42C7-B988-4E1B9E492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562F5-7EE2-4150-A047-50C4334D3E16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5FE60-7907-4CAE-AE97-1D695C272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D42B51-762A-4955-B8FF-C5C3DB33AD94}" type="datetimeFigureOut">
              <a:rPr lang="ru-RU"/>
              <a:pPr>
                <a:defRPr/>
              </a:pPr>
              <a:t>22.03.2020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1E9AC0-1285-4772-81E8-EFBDD9D38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https://usedauto.com.ua/photos/real/14/09/tsisterna_gazovaya_propan_437832.jpg" TargetMode="External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908720"/>
            <a:ext cx="6982544" cy="2187674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/>
          <a:lstStyle/>
          <a:p>
            <a:r>
              <a:rPr lang="uk-UA" sz="3600" b="1" dirty="0" smtClean="0">
                <a:solidFill>
                  <a:srgbClr val="FF0000"/>
                </a:solidFill>
                <a:latin typeface="+mn-lt"/>
              </a:rPr>
              <a:t>Математику вже тому вчити потрібно, що вона розум до ладу приводить</a:t>
            </a:r>
            <a:endParaRPr lang="uk-UA" sz="4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220072" y="3429000"/>
            <a:ext cx="3528392" cy="576064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uk-UA" sz="3200" b="1" dirty="0" smtClean="0">
                <a:solidFill>
                  <a:srgbClr val="FF0000"/>
                </a:solidFill>
                <a:latin typeface="+mn-lt"/>
              </a:rPr>
              <a:t>М. В. Ломоносов</a:t>
            </a:r>
            <a:endParaRPr lang="uk-UA" sz="4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Picture 10" descr="Картинки по запросу &quot;математика&quot;&quot;"/>
          <p:cNvPicPr>
            <a:picLocks noChangeAspect="1" noChangeArrowheads="1"/>
          </p:cNvPicPr>
          <p:nvPr/>
        </p:nvPicPr>
        <p:blipFill>
          <a:blip r:embed="rId2" cstate="print"/>
          <a:srcRect l="16850" t="12395" r="18080" b="19926"/>
          <a:stretch>
            <a:fillRect/>
          </a:stretch>
        </p:blipFill>
        <p:spPr bwMode="auto">
          <a:xfrm>
            <a:off x="3059832" y="4301883"/>
            <a:ext cx="2663106" cy="2367205"/>
          </a:xfrm>
          <a:prstGeom prst="rect">
            <a:avLst/>
          </a:prstGeom>
          <a:noFill/>
          <a:ln w="28575">
            <a:solidFill>
              <a:srgbClr val="1D53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Картинки по запросу &quot;газовий аналізатор автозаправ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44" name="AutoShape 4" descr="Картинки по запросу &quot;газовий аналізатор автозаправ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45" name="Picture 5" descr="C:\Users\HOME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276872"/>
            <a:ext cx="2520280" cy="18120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0247" name="AutoShape 7" descr="Картинки по запросу &quot;газовий аналізатор автозаправка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48" name="Picture 8" descr="C:\Users\HOME\Desktop\unnamed.jpg"/>
          <p:cNvPicPr>
            <a:picLocks noChangeAspect="1" noChangeArrowheads="1"/>
          </p:cNvPicPr>
          <p:nvPr/>
        </p:nvPicPr>
        <p:blipFill>
          <a:blip r:embed="rId3" cstate="print"/>
          <a:srcRect r="15254" b="18588"/>
          <a:stretch>
            <a:fillRect/>
          </a:stretch>
        </p:blipFill>
        <p:spPr bwMode="auto">
          <a:xfrm>
            <a:off x="4716016" y="404664"/>
            <a:ext cx="3960440" cy="2112502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sp>
        <p:nvSpPr>
          <p:cNvPr id="10250" name="AutoShape 10" descr="Картинки по запросу &quot;газовий балон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52" name="AutoShape 12" descr="C:\Users\HOME\Desktop\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54" name="AutoShape 14" descr="C:\Users\HOME\Desktop\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56" name="AutoShape 16" descr="C:\Users\HOME\Desktop\image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258" name="Picture 18" descr="Картинки по запросу &quot;газовий балон&quot;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b="14779"/>
          <a:stretch>
            <a:fillRect/>
          </a:stretch>
        </p:blipFill>
        <p:spPr bwMode="auto">
          <a:xfrm>
            <a:off x="2627784" y="4437112"/>
            <a:ext cx="1622626" cy="2077997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pic>
        <p:nvPicPr>
          <p:cNvPr id="10260" name="Picture 20" descr="Картинки по запросу &quot;газовий балон&quot;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 l="8353" t="8158" r="28995" b="9551"/>
          <a:stretch>
            <a:fillRect/>
          </a:stretch>
        </p:blipFill>
        <p:spPr bwMode="auto">
          <a:xfrm>
            <a:off x="251520" y="4293096"/>
            <a:ext cx="1275091" cy="2204864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pic>
        <p:nvPicPr>
          <p:cNvPr id="10262" name="Picture 22" descr="Картинки по запросу &quot;перевод маси газ в об'єм&quot;"/>
          <p:cNvPicPr>
            <a:picLocks noChangeAspect="1" noChangeArrowheads="1"/>
          </p:cNvPicPr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5004048" y="3140968"/>
            <a:ext cx="3672408" cy="2987722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pic>
        <p:nvPicPr>
          <p:cNvPr id="2050" name="Picture 2" descr="Картинки по запросу &quot;цистерна природний газ&quot;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323528" y="188640"/>
            <a:ext cx="3510390" cy="19442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051" name="Picture 3" descr="Картинки по запросу &quot;цистерна природний газ&quot;"/>
          <p:cNvPicPr>
            <a:picLocks noChangeAspect="1" noChangeArrowheads="1"/>
          </p:cNvPicPr>
          <p:nvPr/>
        </p:nvPicPr>
        <p:blipFill>
          <a:blip r:embed="rId9" cstate="print">
            <a:lum bright="30000" contrast="10000"/>
          </a:blip>
          <a:srcRect/>
          <a:stretch>
            <a:fillRect/>
          </a:stretch>
        </p:blipFill>
        <p:spPr bwMode="auto">
          <a:xfrm>
            <a:off x="3491880" y="2708920"/>
            <a:ext cx="1290590" cy="86409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11560" y="620688"/>
            <a:ext cx="7920880" cy="2304256"/>
          </a:xfrm>
          <a:solidFill>
            <a:srgbClr val="FFE1FF"/>
          </a:solidFill>
          <a:ln w="19050">
            <a:solidFill>
              <a:srgbClr val="0070C0"/>
            </a:solidFill>
          </a:ln>
        </p:spPr>
        <p:txBody>
          <a:bodyPr/>
          <a:lstStyle/>
          <a:p>
            <a:pPr>
              <a:defRPr/>
            </a:pPr>
            <a:r>
              <a:rPr lang="uk-UA" sz="2800" b="1" dirty="0" smtClean="0">
                <a:solidFill>
                  <a:srgbClr val="00269E"/>
                </a:solidFill>
              </a:rPr>
              <a:t>Типи задач:</a:t>
            </a:r>
          </a:p>
          <a:p>
            <a:pPr algn="just">
              <a:buFontTx/>
              <a:buChar char="-"/>
              <a:defRPr/>
            </a:pPr>
            <a:r>
              <a:rPr lang="uk-UA" sz="2400" b="1" dirty="0" smtClean="0">
                <a:solidFill>
                  <a:srgbClr val="00269E"/>
                </a:solidFill>
              </a:rPr>
              <a:t> реагує одна речовина із суміші, друга в реакцію не вступає,</a:t>
            </a:r>
          </a:p>
          <a:p>
            <a:pPr lvl="0" algn="just">
              <a:buFontTx/>
              <a:buChar char="-"/>
              <a:defRPr/>
            </a:pPr>
            <a:r>
              <a:rPr lang="uk-UA" sz="2400" b="1" dirty="0" smtClean="0">
                <a:solidFill>
                  <a:srgbClr val="00269E"/>
                </a:solidFill>
              </a:rPr>
              <a:t> реагують дві (або більше) речовин у суміші, </a:t>
            </a:r>
            <a:r>
              <a:rPr lang="uk-UA" sz="2400" b="1" dirty="0" smtClean="0">
                <a:solidFill>
                  <a:srgbClr val="130294"/>
                </a:solidFill>
              </a:rPr>
              <a:t>але продукти реакції будуть різні.</a:t>
            </a:r>
            <a:endParaRPr lang="uk-UA" sz="2400" dirty="0" smtClean="0">
              <a:solidFill>
                <a:srgbClr val="130294"/>
              </a:solidFill>
            </a:endParaRPr>
          </a:p>
          <a:p>
            <a:pPr algn="just">
              <a:buFontTx/>
              <a:buChar char="-"/>
              <a:defRPr/>
            </a:pPr>
            <a:endParaRPr lang="uk-UA" sz="2400" b="1" dirty="0" smtClean="0">
              <a:solidFill>
                <a:srgbClr val="00269E"/>
              </a:solidFill>
            </a:endParaRPr>
          </a:p>
          <a:p>
            <a:pPr algn="just">
              <a:buFontTx/>
              <a:buChar char="-"/>
              <a:defRPr/>
            </a:pPr>
            <a:r>
              <a:rPr lang="uk-UA" sz="2400" b="1" dirty="0" smtClean="0">
                <a:solidFill>
                  <a:srgbClr val="00269E"/>
                </a:solidFill>
              </a:rPr>
              <a:t> </a:t>
            </a:r>
          </a:p>
        </p:txBody>
      </p:sp>
      <p:sp>
        <p:nvSpPr>
          <p:cNvPr id="3" name="Подзаголовок 1"/>
          <p:cNvSpPr txBox="1">
            <a:spLocks/>
          </p:cNvSpPr>
          <p:nvPr/>
        </p:nvSpPr>
        <p:spPr bwMode="auto">
          <a:xfrm>
            <a:off x="539552" y="3645024"/>
            <a:ext cx="8136904" cy="2160240"/>
          </a:xfrm>
          <a:prstGeom prst="rect">
            <a:avLst/>
          </a:prstGeom>
          <a:solidFill>
            <a:srgbClr val="FFFFB3"/>
          </a:solidFill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uk-UA" sz="2800" b="1" dirty="0" smtClean="0">
                <a:solidFill>
                  <a:srgbClr val="00269E"/>
                </a:solidFill>
                <a:latin typeface="+mn-lt"/>
                <a:cs typeface="+mn-cs"/>
              </a:rPr>
              <a:t>Алгоритм</a:t>
            </a: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lang="uk-UA" sz="2800" b="1" dirty="0" smtClean="0">
                <a:solidFill>
                  <a:srgbClr val="00269E"/>
                </a:solidFill>
                <a:latin typeface="+mn-lt"/>
                <a:cs typeface="+mn-cs"/>
              </a:rPr>
              <a:t>розв’язання задач:</a:t>
            </a:r>
          </a:p>
          <a:p>
            <a:pPr lvl="0"/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lang="uk-UA" sz="2400" b="1" dirty="0" smtClean="0">
                <a:solidFill>
                  <a:srgbClr val="130294"/>
                </a:solidFill>
                <a:latin typeface="+mn-lt"/>
              </a:rPr>
              <a:t>складання пропорції за рівнянням реакції,</a:t>
            </a:r>
          </a:p>
          <a:p>
            <a:pPr lvl="0"/>
            <a:r>
              <a:rPr lang="uk-UA" sz="2400" b="1" dirty="0" smtClean="0">
                <a:solidFill>
                  <a:srgbClr val="130294"/>
                </a:solidFill>
                <a:latin typeface="+mn-lt"/>
              </a:rPr>
              <a:t> - складання математичного рівняння з одним невідомим,</a:t>
            </a:r>
          </a:p>
          <a:p>
            <a:pPr lvl="0"/>
            <a:r>
              <a:rPr lang="uk-UA" sz="2400" b="1" dirty="0" smtClean="0">
                <a:solidFill>
                  <a:srgbClr val="130294"/>
                </a:solidFill>
                <a:latin typeface="+mn-lt"/>
              </a:rPr>
              <a:t> - складання системи рівнянь з двома невідомими, </a:t>
            </a:r>
          </a:p>
          <a:p>
            <a:pPr lvl="0"/>
            <a:r>
              <a:rPr lang="uk-UA" sz="2400" b="1" dirty="0" smtClean="0">
                <a:solidFill>
                  <a:srgbClr val="130294"/>
                </a:solidFill>
                <a:latin typeface="+mn-lt"/>
              </a:rPr>
              <a:t>вираз одного невідомого через друге невідоме.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r="13222"/>
          <a:stretch>
            <a:fillRect/>
          </a:stretch>
        </p:blipFill>
        <p:spPr bwMode="auto">
          <a:xfrm>
            <a:off x="395536" y="404664"/>
            <a:ext cx="856895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хема 6"/>
          <p:cNvGraphicFramePr/>
          <p:nvPr/>
        </p:nvGraphicFramePr>
        <p:xfrm>
          <a:off x="395536" y="1397000"/>
          <a:ext cx="8424936" cy="4768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107504" y="1340768"/>
            <a:ext cx="8964488" cy="5112568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95536" y="260648"/>
            <a:ext cx="8496944" cy="576064"/>
          </a:xfrm>
          <a:prstGeom prst="rect">
            <a:avLst/>
          </a:prstGeom>
          <a:noFill/>
          <a:ln w="9525">
            <a:solidFill>
              <a:srgbClr val="130294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83568" y="1556792"/>
            <a:ext cx="7920880" cy="96795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067944" y="908720"/>
            <a:ext cx="1362874" cy="400110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rgbClr val="00269E"/>
                </a:solidFill>
              </a:rPr>
              <a:t>Задача  1</a:t>
            </a:r>
            <a:endParaRPr lang="uk-UA" sz="20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79512" y="3032916"/>
            <a:ext cx="1659061" cy="118817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979712" y="2996952"/>
            <a:ext cx="7092280" cy="5040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419872" y="3501008"/>
            <a:ext cx="3444551" cy="64807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979712" y="4170660"/>
            <a:ext cx="7092280" cy="6985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979712" y="4921423"/>
            <a:ext cx="6984776" cy="36933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457200" lvl="0" indent="-457200" algn="just">
              <a:spcBef>
                <a:spcPct val="20000"/>
              </a:spcBef>
              <a:defRPr/>
            </a:pPr>
            <a:r>
              <a:rPr lang="uk-UA" sz="1400" b="1" dirty="0" smtClean="0"/>
              <a:t>     </a:t>
            </a:r>
            <a:r>
              <a:rPr lang="uk-UA" b="1" dirty="0" smtClean="0">
                <a:latin typeface="+mn-lt"/>
              </a:rPr>
              <a:t>Обчислюємо масу цинку за </a:t>
            </a:r>
            <a:r>
              <a:rPr lang="uk-UA" b="1" dirty="0" err="1" smtClean="0">
                <a:latin typeface="+mn-lt"/>
              </a:rPr>
              <a:t>стехіометричними</a:t>
            </a:r>
            <a:r>
              <a:rPr lang="uk-UA" b="1" dirty="0" smtClean="0">
                <a:latin typeface="+mn-lt"/>
              </a:rPr>
              <a:t> коефіцієнтами.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9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00050" y="5589240"/>
            <a:ext cx="8343900" cy="4000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"/>
          <p:cNvSpPr txBox="1">
            <a:spLocks/>
          </p:cNvSpPr>
          <p:nvPr/>
        </p:nvSpPr>
        <p:spPr bwMode="auto">
          <a:xfrm>
            <a:off x="107504" y="1412776"/>
            <a:ext cx="8964488" cy="5256584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67944" y="260648"/>
            <a:ext cx="1244893" cy="369332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69E"/>
                </a:solidFill>
              </a:rPr>
              <a:t>Задача  2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49241"/>
            <a:ext cx="878497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+mn-lt"/>
              </a:rPr>
              <a:t>     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При спалюванні  10 л газової суміші, що складається із пропану (</a:t>
            </a:r>
            <a:r>
              <a:rPr lang="uk-UA" sz="2000" b="1" dirty="0" smtClean="0">
                <a:solidFill>
                  <a:srgbClr val="130294"/>
                </a:solidFill>
              </a:rPr>
              <a:t>С₃Н₈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) та бутану (</a:t>
            </a:r>
            <a:r>
              <a:rPr lang="uk-UA" sz="2000" b="1" dirty="0" smtClean="0">
                <a:solidFill>
                  <a:srgbClr val="130294"/>
                </a:solidFill>
              </a:rPr>
              <a:t>С₄Н₁₀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), утворилося 38 л вуглекислого газу.  Визначити об</a:t>
            </a:r>
            <a:r>
              <a:rPr lang="en-US" sz="2000" b="1" dirty="0" smtClean="0">
                <a:solidFill>
                  <a:srgbClr val="130294"/>
                </a:solidFill>
                <a:latin typeface="+mn-lt"/>
              </a:rPr>
              <a:t>’</a:t>
            </a:r>
            <a:r>
              <a:rPr lang="uk-UA" sz="2000" b="1" dirty="0" err="1" smtClean="0">
                <a:solidFill>
                  <a:srgbClr val="130294"/>
                </a:solidFill>
                <a:latin typeface="+mn-lt"/>
              </a:rPr>
              <a:t>єми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 (</a:t>
            </a:r>
            <a:r>
              <a:rPr lang="uk-UA" sz="2000" b="1" dirty="0" err="1" smtClean="0">
                <a:solidFill>
                  <a:srgbClr val="130294"/>
                </a:solidFill>
                <a:latin typeface="+mn-lt"/>
              </a:rPr>
              <a:t>н.у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.)  газів у суміші.   </a:t>
            </a:r>
            <a:endParaRPr lang="uk-UA" sz="2000" dirty="0">
              <a:solidFill>
                <a:srgbClr val="130294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3369186"/>
            <a:ext cx="5112568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           Х л                           3Х л</a:t>
            </a:r>
          </a:p>
          <a:p>
            <a:r>
              <a:rPr lang="uk-UA" sz="2000" b="1" dirty="0" smtClean="0">
                <a:latin typeface="+mn-lt"/>
              </a:rPr>
              <a:t>         С₃Н₈   +   5 О₂   =   3 </a:t>
            </a:r>
            <a:r>
              <a:rPr lang="uk-UA" sz="2000" b="1" dirty="0" err="1" smtClean="0">
                <a:latin typeface="+mn-lt"/>
              </a:rPr>
              <a:t>СО₂</a:t>
            </a:r>
            <a:r>
              <a:rPr lang="uk-UA" sz="2000" b="1" dirty="0" smtClean="0">
                <a:latin typeface="+mn-lt"/>
              </a:rPr>
              <a:t>   +   4 Н₂О</a:t>
            </a:r>
            <a:endParaRPr lang="uk-UA" sz="2000" dirty="0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4161274"/>
            <a:ext cx="5184576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           У л                             4У л</a:t>
            </a:r>
          </a:p>
          <a:p>
            <a:r>
              <a:rPr lang="uk-UA" sz="2000" b="1" dirty="0" smtClean="0">
                <a:latin typeface="+mn-lt"/>
              </a:rPr>
              <a:t>        2 С₄Н₁₀   +   13 О₂   = 8СО₂   +   10 Н₂О</a:t>
            </a:r>
            <a:endParaRPr lang="uk-UA" sz="2000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4933617"/>
            <a:ext cx="2016224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sz="2000" dirty="0" smtClean="0">
                <a:latin typeface="+mn-lt"/>
              </a:rPr>
              <a:t>  </a:t>
            </a:r>
            <a:r>
              <a:rPr lang="uk-UA" sz="2000" b="1" dirty="0" smtClean="0">
                <a:latin typeface="+mn-lt"/>
              </a:rPr>
              <a:t>Система:</a:t>
            </a:r>
          </a:p>
          <a:p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        Х + У + 10</a:t>
            </a:r>
          </a:p>
          <a:p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        3Х + 4У = 38</a:t>
            </a:r>
            <a:endParaRPr lang="uk-UA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84040" y="2649106"/>
            <a:ext cx="6400328" cy="707886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dirty="0" smtClean="0">
                <a:latin typeface="+mn-lt"/>
              </a:rPr>
              <a:t> </a:t>
            </a:r>
            <a:r>
              <a:rPr lang="uk-UA" sz="2000" b="1" dirty="0" err="1" smtClean="0">
                <a:latin typeface="+mn-lt"/>
              </a:rPr>
              <a:t>Розв</a:t>
            </a:r>
            <a:r>
              <a:rPr lang="en-US" sz="2000" b="1" dirty="0" smtClean="0">
                <a:latin typeface="+mn-lt"/>
              </a:rPr>
              <a:t>’</a:t>
            </a:r>
            <a:r>
              <a:rPr lang="uk-UA" sz="2000" b="1" dirty="0" err="1" smtClean="0">
                <a:latin typeface="+mn-lt"/>
              </a:rPr>
              <a:t>язання</a:t>
            </a:r>
            <a:endParaRPr lang="uk-UA" sz="2000" b="1" dirty="0" smtClean="0">
              <a:latin typeface="+mn-lt"/>
            </a:endParaRPr>
          </a:p>
          <a:p>
            <a:r>
              <a:rPr lang="uk-UA" sz="2000" b="1" dirty="0" smtClean="0">
                <a:latin typeface="+mn-lt"/>
              </a:rPr>
              <a:t>За законом </a:t>
            </a:r>
            <a:r>
              <a:rPr lang="uk-UA" sz="2000" b="1" dirty="0" err="1" smtClean="0">
                <a:latin typeface="+mn-lt"/>
              </a:rPr>
              <a:t>Авогадро</a:t>
            </a:r>
            <a:r>
              <a:rPr lang="uk-UA" sz="2000" b="1" dirty="0" smtClean="0">
                <a:latin typeface="+mn-lt"/>
              </a:rPr>
              <a:t>:  1 моль газу займає об</a:t>
            </a:r>
            <a:r>
              <a:rPr lang="en-US" sz="2000" b="1" dirty="0" smtClean="0">
                <a:latin typeface="+mn-lt"/>
              </a:rPr>
              <a:t>’</a:t>
            </a:r>
            <a:r>
              <a:rPr lang="uk-UA" sz="2000" b="1" dirty="0" err="1" smtClean="0">
                <a:latin typeface="+mn-lt"/>
              </a:rPr>
              <a:t>єм</a:t>
            </a:r>
            <a:r>
              <a:rPr lang="uk-UA" sz="2000" b="1" dirty="0" smtClean="0">
                <a:latin typeface="+mn-lt"/>
              </a:rPr>
              <a:t> 22, 4 л </a:t>
            </a:r>
            <a:endParaRPr lang="uk-UA" sz="2000" b="1" dirty="0">
              <a:latin typeface="+mn-lt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>
            <a:off x="3995936" y="5301208"/>
            <a:ext cx="216024" cy="57606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91680" y="6053226"/>
            <a:ext cx="6400328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+mn-lt"/>
              </a:rPr>
              <a:t>Відповідь: </a:t>
            </a:r>
            <a:r>
              <a:rPr lang="uk-UA" sz="2000" b="1" dirty="0" smtClean="0">
                <a:latin typeface="+mn-lt"/>
              </a:rPr>
              <a:t>об</a:t>
            </a:r>
            <a:r>
              <a:rPr lang="en-US" sz="2000" b="1" dirty="0" smtClean="0">
                <a:latin typeface="+mn-lt"/>
              </a:rPr>
              <a:t>’</a:t>
            </a:r>
            <a:r>
              <a:rPr lang="uk-UA" sz="2000" b="1" dirty="0" err="1" smtClean="0">
                <a:latin typeface="+mn-lt"/>
              </a:rPr>
              <a:t>єм</a:t>
            </a:r>
            <a:r>
              <a:rPr lang="uk-UA" sz="2000" b="1" dirty="0" smtClean="0">
                <a:latin typeface="+mn-lt"/>
              </a:rPr>
              <a:t> </a:t>
            </a:r>
            <a:r>
              <a:rPr lang="uk-UA" sz="2000" b="1" dirty="0" smtClean="0">
                <a:latin typeface="+mn-lt"/>
              </a:rPr>
              <a:t>пропану </a:t>
            </a:r>
            <a:r>
              <a:rPr lang="uk-UA" sz="2000" b="1" dirty="0" smtClean="0">
                <a:latin typeface="+mn-lt"/>
              </a:rPr>
              <a:t>– 2 л, </a:t>
            </a:r>
            <a:r>
              <a:rPr lang="uk-UA" sz="2000" b="1" dirty="0" smtClean="0">
                <a:latin typeface="+mn-lt"/>
              </a:rPr>
              <a:t>об</a:t>
            </a:r>
            <a:r>
              <a:rPr lang="en-US" sz="2000" b="1" dirty="0" smtClean="0">
                <a:latin typeface="+mn-lt"/>
              </a:rPr>
              <a:t>’</a:t>
            </a:r>
            <a:r>
              <a:rPr lang="uk-UA" sz="2000" b="1" dirty="0" err="1" smtClean="0">
                <a:latin typeface="+mn-lt"/>
              </a:rPr>
              <a:t>єм</a:t>
            </a:r>
            <a:r>
              <a:rPr lang="uk-UA" sz="2000" b="1" dirty="0" smtClean="0">
                <a:latin typeface="+mn-lt"/>
              </a:rPr>
              <a:t> </a:t>
            </a:r>
            <a:r>
              <a:rPr lang="uk-UA" sz="2000" b="1" dirty="0" smtClean="0">
                <a:latin typeface="+mn-lt"/>
              </a:rPr>
              <a:t>бутану </a:t>
            </a:r>
            <a:r>
              <a:rPr lang="uk-UA" sz="2000" b="1" dirty="0" smtClean="0">
                <a:latin typeface="+mn-lt"/>
              </a:rPr>
              <a:t>– 8 л </a:t>
            </a:r>
            <a:endParaRPr lang="uk-UA" sz="2000" b="1" dirty="0">
              <a:latin typeface="+mn-lt"/>
            </a:endParaRPr>
          </a:p>
        </p:txBody>
      </p:sp>
      <p:pic>
        <p:nvPicPr>
          <p:cNvPr id="5122" name="Picture 2" descr="Картинки по запросу &quot;пропан бутан авто цистерна&quot;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539552" y="106908"/>
            <a:ext cx="2376264" cy="116185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5124" name="Picture 4" descr="Картинки по запросу &quot;транспортування газу гтс&quot;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6300192" y="188640"/>
            <a:ext cx="2016224" cy="108817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1"/>
          <p:cNvSpPr txBox="1">
            <a:spLocks/>
          </p:cNvSpPr>
          <p:nvPr/>
        </p:nvSpPr>
        <p:spPr bwMode="auto">
          <a:xfrm>
            <a:off x="107504" y="1412776"/>
            <a:ext cx="8964488" cy="5184576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 w="19050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47187" y="332656"/>
            <a:ext cx="1244893" cy="369332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69E"/>
                </a:solidFill>
              </a:rPr>
              <a:t>Задача  3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1249"/>
            <a:ext cx="8424936" cy="1015663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uk-UA" b="1" dirty="0" smtClean="0">
                <a:latin typeface="+mn-lt"/>
              </a:rPr>
              <a:t>     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Є два ящики порошку. Порошок у першому ящику містить 20 % заліза,  у другому – 12 %. Яку масу порошку потрібно взяти з кожного ящика, щоб отримати 3,2 кг порошку, що містить 15 % заліза</a:t>
            </a:r>
            <a:r>
              <a:rPr lang="en-US" sz="2000" b="1" dirty="0" smtClean="0">
                <a:solidFill>
                  <a:srgbClr val="130294"/>
                </a:solidFill>
                <a:latin typeface="+mn-lt"/>
              </a:rPr>
              <a:t>?</a:t>
            </a:r>
            <a:endParaRPr lang="uk-UA" sz="2400" dirty="0">
              <a:solidFill>
                <a:srgbClr val="130294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779181"/>
            <a:ext cx="8424936" cy="3170099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 err="1" smtClean="0">
                <a:latin typeface="+mn-lt"/>
              </a:rPr>
              <a:t>Розв</a:t>
            </a:r>
            <a:r>
              <a:rPr lang="en-US" sz="2000" b="1" dirty="0" smtClean="0">
                <a:latin typeface="+mn-lt"/>
              </a:rPr>
              <a:t>’</a:t>
            </a:r>
            <a:r>
              <a:rPr lang="uk-UA" sz="2000" b="1" dirty="0" err="1" smtClean="0">
                <a:latin typeface="+mn-lt"/>
              </a:rPr>
              <a:t>язання</a:t>
            </a:r>
            <a:endParaRPr lang="uk-UA" sz="2000" b="1" dirty="0" smtClean="0">
              <a:latin typeface="+mn-lt"/>
            </a:endParaRPr>
          </a:p>
          <a:p>
            <a:pPr algn="just"/>
            <a:r>
              <a:rPr lang="uk-UA" sz="2000" b="1" dirty="0" smtClean="0">
                <a:latin typeface="+mn-lt"/>
              </a:rPr>
              <a:t>      Нехай із першого ящика взяли Х кг порошку, а із другого – У кг. Тоді </a:t>
            </a:r>
          </a:p>
          <a:p>
            <a:pPr algn="ctr"/>
            <a:r>
              <a:rPr lang="uk-UA" sz="2000" b="1" dirty="0" smtClean="0">
                <a:latin typeface="+mn-lt"/>
              </a:rPr>
              <a:t>      </a:t>
            </a:r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Х + У = 3,2 </a:t>
            </a:r>
          </a:p>
          <a:p>
            <a:pPr algn="just"/>
            <a:r>
              <a:rPr lang="uk-UA" sz="2000" b="1" dirty="0" smtClean="0">
                <a:latin typeface="+mn-lt"/>
              </a:rPr>
              <a:t>      Вміст заліза у порошку першого ящика – 0,2 Х  кг</a:t>
            </a:r>
          </a:p>
          <a:p>
            <a:pPr algn="just"/>
            <a:r>
              <a:rPr lang="uk-UA" sz="2000" b="1" dirty="0" smtClean="0">
                <a:latin typeface="+mn-lt"/>
              </a:rPr>
              <a:t>      Вміст заліза у порошку другого ящика – 0,12 У  кг </a:t>
            </a:r>
          </a:p>
          <a:p>
            <a:pPr algn="just"/>
            <a:r>
              <a:rPr lang="uk-UA" sz="2000" b="1" dirty="0" smtClean="0">
                <a:latin typeface="+mn-lt"/>
              </a:rPr>
              <a:t>      Вміст заліза у  отриманому порошку  -    3,2  ∙  0,15 =  0,48     кг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0,2 Х  +  0,12 У  =  0.48</a:t>
            </a:r>
          </a:p>
          <a:p>
            <a:pPr algn="just"/>
            <a:r>
              <a:rPr lang="uk-UA" sz="2000" b="1" dirty="0" smtClean="0">
                <a:latin typeface="+mn-lt"/>
              </a:rPr>
              <a:t>Система</a:t>
            </a:r>
          </a:p>
          <a:p>
            <a:pPr algn="just"/>
            <a:r>
              <a:rPr lang="uk-UA" sz="2000" b="1" dirty="0" smtClean="0">
                <a:latin typeface="+mn-lt"/>
              </a:rPr>
              <a:t>          </a:t>
            </a:r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Х + У = 3,2</a:t>
            </a:r>
            <a:endParaRPr lang="uk-UA" sz="2000" b="1" dirty="0" smtClean="0">
              <a:latin typeface="+mn-lt"/>
            </a:endParaRPr>
          </a:p>
          <a:p>
            <a:pPr algn="just"/>
            <a:r>
              <a:rPr lang="uk-UA" sz="2000" b="1" dirty="0" smtClean="0">
                <a:solidFill>
                  <a:srgbClr val="FF0000"/>
                </a:solidFill>
                <a:latin typeface="+mn-lt"/>
              </a:rPr>
              <a:t>          0,2 Х  +  0,12 У  =  0.48</a:t>
            </a:r>
            <a:endParaRPr lang="uk-UA" sz="2000" b="1" dirty="0">
              <a:latin typeface="+mn-lt"/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>
            <a:off x="755576" y="5301208"/>
            <a:ext cx="216024" cy="57606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sz="20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981218"/>
            <a:ext cx="8352928" cy="40011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+mn-lt"/>
              </a:rPr>
              <a:t>Відповідь: з першого ящика взяли 1,2  кг,  з другого – 2  кг </a:t>
            </a:r>
            <a:endParaRPr lang="uk-UA" sz="20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7187" y="332656"/>
            <a:ext cx="1244893" cy="369332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269E"/>
                </a:solidFill>
              </a:rPr>
              <a:t>Задача  4</a:t>
            </a:r>
            <a:endParaRPr lang="uk-UA" dirty="0"/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179512" y="898848"/>
            <a:ext cx="8640960" cy="4708981"/>
          </a:xfrm>
          <a:prstGeom prst="rect">
            <a:avLst/>
          </a:prstGeom>
          <a:solidFill>
            <a:srgbClr val="FFFFE5"/>
          </a:solidFill>
          <a:ln w="9525">
            <a:solidFill>
              <a:srgbClr val="13029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B80088"/>
                </a:solidFill>
                <a:effectLst/>
                <a:latin typeface="Calibri" pitchFamily="34" charset="0"/>
                <a:ea typeface="Times New Roman" pitchFamily="18" charset="0"/>
                <a:cs typeface="Helvetica" charset="-52"/>
              </a:rPr>
              <a:t>Для спалювання суміші пропану та бутану об’ємом 20 л (</a:t>
            </a:r>
            <a:r>
              <a:rPr kumimoji="0" lang="uk-UA" sz="2000" b="1" i="0" u="none" strike="noStrike" cap="none" normalizeH="0" baseline="0" dirty="0" err="1" smtClean="0">
                <a:ln>
                  <a:noFill/>
                </a:ln>
                <a:solidFill>
                  <a:srgbClr val="B80088"/>
                </a:solidFill>
                <a:effectLst/>
                <a:latin typeface="Calibri" pitchFamily="34" charset="0"/>
                <a:ea typeface="Times New Roman" pitchFamily="18" charset="0"/>
                <a:cs typeface="Helvetica" charset="-52"/>
              </a:rPr>
              <a:t>н.у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B80088"/>
                </a:solidFill>
                <a:effectLst/>
                <a:latin typeface="Calibri" pitchFamily="34" charset="0"/>
                <a:ea typeface="Times New Roman" pitchFamily="18" charset="0"/>
                <a:cs typeface="Helvetica" charset="-52"/>
              </a:rPr>
              <a:t>) було витрачено кисень об’ємом 124 л. Визначте об`ємний склад суміші газів (л).</a:t>
            </a:r>
          </a:p>
          <a:p>
            <a:pPr algn="ctr"/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РІШЕННЯ</a:t>
            </a:r>
            <a:endParaRPr lang="uk-UA" sz="2000" b="1" dirty="0" smtClean="0">
              <a:solidFill>
                <a:srgbClr val="130294"/>
              </a:solidFill>
              <a:latin typeface="+mn-lt"/>
            </a:endParaRPr>
          </a:p>
          <a:p>
            <a:pPr lvl="0" algn="just"/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Складаємо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спалювання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пропану:</a:t>
            </a:r>
          </a:p>
          <a:p>
            <a:pPr lvl="0" algn="just"/>
            <a:r>
              <a:rPr lang="ru-RU" sz="2000" b="1" dirty="0" smtClean="0"/>
              <a:t>           Х л      5 Х л</a:t>
            </a:r>
            <a:endParaRPr lang="ru-RU" sz="2000" b="1" dirty="0" smtClean="0">
              <a:solidFill>
                <a:srgbClr val="130294"/>
              </a:solidFill>
              <a:latin typeface="+mn-lt"/>
            </a:endParaRPr>
          </a:p>
          <a:p>
            <a:pPr algn="just"/>
            <a:r>
              <a:rPr lang="ru-RU" sz="2000" b="1" dirty="0" smtClean="0"/>
              <a:t>          C</a:t>
            </a:r>
            <a:r>
              <a:rPr lang="ru-RU" sz="2000" b="1" baseline="-25000" dirty="0" smtClean="0"/>
              <a:t>3</a:t>
            </a:r>
            <a:r>
              <a:rPr lang="ru-RU" sz="2000" b="1" dirty="0" smtClean="0"/>
              <a:t>H</a:t>
            </a:r>
            <a:r>
              <a:rPr lang="ru-RU" sz="2000" b="1" baseline="-25000" dirty="0" smtClean="0"/>
              <a:t>8   </a:t>
            </a:r>
            <a:r>
              <a:rPr lang="ru-RU" sz="2000" b="1" dirty="0" smtClean="0"/>
              <a:t>+  5O</a:t>
            </a:r>
            <a:r>
              <a:rPr lang="ru-RU" sz="2000" b="1" baseline="-25000" dirty="0" smtClean="0"/>
              <a:t>2               </a:t>
            </a:r>
            <a:r>
              <a:rPr lang="ru-RU" sz="2000" b="1" dirty="0" smtClean="0"/>
              <a:t>  </a:t>
            </a:r>
            <a:r>
              <a:rPr lang="uk-UA" sz="2000" b="1" dirty="0" smtClean="0"/>
              <a:t>     </a:t>
            </a:r>
            <a:r>
              <a:rPr lang="ru-RU" sz="2000" b="1" dirty="0" smtClean="0"/>
              <a:t>3CO</a:t>
            </a:r>
            <a:r>
              <a:rPr lang="ru-RU" sz="2000" b="1" baseline="-25000" dirty="0" smtClean="0"/>
              <a:t>2  </a:t>
            </a:r>
            <a:r>
              <a:rPr lang="ru-RU" sz="2000" b="1" dirty="0" smtClean="0"/>
              <a:t>+  4H</a:t>
            </a:r>
            <a:r>
              <a:rPr lang="ru-RU" sz="2000" b="1" baseline="-25000" dirty="0" smtClean="0"/>
              <a:t>2</a:t>
            </a:r>
            <a:r>
              <a:rPr lang="ru-RU" sz="2000" b="1" dirty="0" smtClean="0"/>
              <a:t>O</a:t>
            </a:r>
          </a:p>
          <a:p>
            <a:pPr lvl="0" algn="just"/>
            <a:endParaRPr lang="ru-RU" sz="2000" b="1" dirty="0" smtClean="0">
              <a:solidFill>
                <a:srgbClr val="130294"/>
              </a:solidFill>
              <a:latin typeface="+mn-lt"/>
            </a:endParaRPr>
          </a:p>
          <a:p>
            <a:pPr lvl="0" algn="just"/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Складаємо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спалювання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бутану:</a:t>
            </a:r>
          </a:p>
          <a:p>
            <a:pPr lvl="0" algn="just"/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           </a:t>
            </a:r>
            <a:r>
              <a:rPr lang="ru-RU" sz="2000" b="1" dirty="0" smtClean="0"/>
              <a:t>2 У л        13 У л</a:t>
            </a:r>
            <a:endParaRPr lang="ru-RU" sz="2000" b="1" dirty="0" smtClean="0">
              <a:solidFill>
                <a:srgbClr val="130294"/>
              </a:solidFill>
              <a:latin typeface="+mn-lt"/>
            </a:endParaRPr>
          </a:p>
          <a:p>
            <a:pPr algn="just"/>
            <a:r>
              <a:rPr lang="ru-RU" sz="2000" b="1" dirty="0" smtClean="0"/>
              <a:t>         2C</a:t>
            </a:r>
            <a:r>
              <a:rPr lang="ru-RU" sz="2000" b="1" baseline="-25000" dirty="0" smtClean="0"/>
              <a:t>4</a:t>
            </a:r>
            <a:r>
              <a:rPr lang="ru-RU" sz="2000" b="1" dirty="0" smtClean="0"/>
              <a:t>H</a:t>
            </a:r>
            <a:r>
              <a:rPr lang="ru-RU" sz="2000" b="1" baseline="-25000" dirty="0" smtClean="0"/>
              <a:t>10   </a:t>
            </a:r>
            <a:r>
              <a:rPr lang="ru-RU" sz="2000" b="1" dirty="0" smtClean="0"/>
              <a:t>+   13O</a:t>
            </a:r>
            <a:r>
              <a:rPr lang="ru-RU" sz="2000" b="1" baseline="-25000" dirty="0" smtClean="0"/>
              <a:t>2              </a:t>
            </a:r>
            <a:r>
              <a:rPr lang="uk-UA" sz="2000" b="1" baseline="-25000" dirty="0" smtClean="0"/>
              <a:t>           </a:t>
            </a:r>
            <a:r>
              <a:rPr lang="ru-RU" sz="2000" b="1" dirty="0" smtClean="0"/>
              <a:t>8CO</a:t>
            </a:r>
            <a:r>
              <a:rPr lang="ru-RU" sz="2000" b="1" baseline="-25000" dirty="0" smtClean="0"/>
              <a:t>2  </a:t>
            </a:r>
            <a:r>
              <a:rPr lang="ru-RU" sz="2000" b="1" dirty="0" smtClean="0"/>
              <a:t>+  10H</a:t>
            </a:r>
            <a:r>
              <a:rPr lang="ru-RU" sz="2000" b="1" baseline="-25000" dirty="0" smtClean="0"/>
              <a:t>2</a:t>
            </a:r>
            <a:r>
              <a:rPr lang="ru-RU" sz="2000" b="1" dirty="0" smtClean="0"/>
              <a:t>O</a:t>
            </a:r>
          </a:p>
          <a:p>
            <a:pPr lvl="0"/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С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кладаємо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систему:</a:t>
            </a:r>
            <a:endParaRPr lang="uk-UA" sz="2000" b="1" dirty="0" smtClean="0">
              <a:solidFill>
                <a:srgbClr val="130294"/>
              </a:solidFill>
              <a:latin typeface="+mn-lt"/>
            </a:endParaRPr>
          </a:p>
          <a:p>
            <a:r>
              <a:rPr lang="ru-RU" sz="2000" dirty="0" smtClean="0"/>
              <a:t>                                           </a:t>
            </a:r>
            <a:r>
              <a:rPr lang="ru-RU" sz="2000" b="1" dirty="0" smtClean="0"/>
              <a:t> X + 2У = 20</a:t>
            </a:r>
            <a:endParaRPr lang="uk-UA" sz="2000" b="1" dirty="0" smtClean="0"/>
          </a:p>
          <a:p>
            <a:r>
              <a:rPr lang="ru-RU" sz="2000" b="1" dirty="0" smtClean="0"/>
              <a:t>                                          5Х + 13У = 124</a:t>
            </a:r>
            <a:endParaRPr lang="uk-UA" sz="2000" b="1" dirty="0" smtClean="0"/>
          </a:p>
          <a:p>
            <a:r>
              <a:rPr lang="ru-RU" sz="2000" b="1" dirty="0" smtClean="0"/>
              <a:t>                                             Х = 4;  У = 16</a:t>
            </a:r>
          </a:p>
          <a:p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ВІДПОВІДЬ: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 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об’єм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пропану – 4 л,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об’єм</a:t>
            </a:r>
            <a:r>
              <a:rPr lang="ru-RU" sz="2000" b="1" dirty="0" smtClean="0">
                <a:solidFill>
                  <a:srgbClr val="130294"/>
                </a:solidFill>
              </a:rPr>
              <a:t>  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бутану 16 л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.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699792" y="263691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131840" y="386104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 l="41033" b="10635"/>
          <a:stretch>
            <a:fillRect/>
          </a:stretch>
        </p:blipFill>
        <p:spPr bwMode="auto">
          <a:xfrm>
            <a:off x="6948264" y="188640"/>
            <a:ext cx="1944216" cy="38121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" name="Левая фигурная скобка 26"/>
          <p:cNvSpPr/>
          <p:nvPr/>
        </p:nvSpPr>
        <p:spPr>
          <a:xfrm>
            <a:off x="2915816" y="4365104"/>
            <a:ext cx="216024" cy="576064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00392" y="5085184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852936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25144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28384" y="3212976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1196752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Схема 10"/>
          <p:cNvGraphicFramePr/>
          <p:nvPr/>
        </p:nvGraphicFramePr>
        <p:xfrm>
          <a:off x="1403648" y="764704"/>
          <a:ext cx="6480720" cy="5288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49521" y="332656"/>
            <a:ext cx="4854727" cy="461665"/>
          </a:xfrm>
          <a:prstGeom prst="rect">
            <a:avLst/>
          </a:prstGeom>
          <a:solidFill>
            <a:srgbClr val="CCFFFF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uk-UA" sz="2400" b="1" dirty="0" smtClean="0">
                <a:solidFill>
                  <a:srgbClr val="00009A"/>
                </a:solidFill>
                <a:latin typeface="+mn-lt"/>
              </a:rPr>
              <a:t>«</a:t>
            </a:r>
            <a:r>
              <a:rPr lang="uk-UA" sz="2400" b="1" dirty="0" err="1" smtClean="0">
                <a:solidFill>
                  <a:srgbClr val="00009A"/>
                </a:solidFill>
                <a:latin typeface="+mn-lt"/>
              </a:rPr>
              <a:t>Кастрюля</a:t>
            </a:r>
            <a:r>
              <a:rPr lang="uk-UA" sz="2400" b="1" dirty="0" smtClean="0">
                <a:solidFill>
                  <a:srgbClr val="00009A"/>
                </a:solidFill>
                <a:latin typeface="+mn-lt"/>
              </a:rPr>
              <a:t>. Кошик. Сміттєвий бак»</a:t>
            </a:r>
            <a:endParaRPr lang="uk-UA" sz="2400" dirty="0">
              <a:solidFill>
                <a:srgbClr val="00009A"/>
              </a:solidFill>
              <a:latin typeface="+mn-lt"/>
            </a:endParaRPr>
          </a:p>
        </p:txBody>
      </p:sp>
      <p:pic>
        <p:nvPicPr>
          <p:cNvPr id="3" name="Рисунок 2" descr="https://fc.vseosvita.ua/000jcd-718b/002.jpg"/>
          <p:cNvPicPr/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899592" y="2564904"/>
            <a:ext cx="2304256" cy="1512168"/>
          </a:xfrm>
          <a:prstGeom prst="rect">
            <a:avLst/>
          </a:prstGeom>
          <a:noFill/>
          <a:ln w="9525">
            <a:solidFill>
              <a:srgbClr val="130294"/>
            </a:solidFill>
            <a:miter lim="800000"/>
            <a:headEnd/>
            <a:tailEnd/>
          </a:ln>
        </p:spPr>
      </p:pic>
      <p:pic>
        <p:nvPicPr>
          <p:cNvPr id="4" name="Рисунок 3" descr="https://fc.vseosvita.ua/000jcd-718b/005.jpg"/>
          <p:cNvPicPr/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5004048" y="1052736"/>
            <a:ext cx="2232248" cy="1543794"/>
          </a:xfrm>
          <a:prstGeom prst="rect">
            <a:avLst/>
          </a:prstGeom>
          <a:noFill/>
          <a:ln w="9525">
            <a:solidFill>
              <a:srgbClr val="130294"/>
            </a:solidFill>
            <a:miter lim="800000"/>
            <a:headEnd/>
            <a:tailEnd/>
          </a:ln>
        </p:spPr>
      </p:pic>
      <p:pic>
        <p:nvPicPr>
          <p:cNvPr id="5" name="Рисунок 4" descr="https://fc.vseosvita.ua/000jcd-718b/006.jpg"/>
          <p:cNvPicPr/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5724128" y="3933056"/>
            <a:ext cx="1799441" cy="1699240"/>
          </a:xfrm>
          <a:prstGeom prst="rect">
            <a:avLst/>
          </a:prstGeom>
          <a:noFill/>
          <a:ln w="9525">
            <a:solidFill>
              <a:srgbClr val="130294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3091" y="4510861"/>
            <a:ext cx="3136821" cy="646331"/>
          </a:xfrm>
          <a:prstGeom prst="rect">
            <a:avLst/>
          </a:prstGeom>
          <a:solidFill>
            <a:srgbClr val="CCFFFF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solidFill>
                  <a:srgbClr val="00009A"/>
                </a:solidFill>
              </a:rPr>
              <a:t>що потрібно переварити, </a:t>
            </a:r>
          </a:p>
          <a:p>
            <a:pPr algn="ctr"/>
            <a:r>
              <a:rPr lang="uk-UA" b="1" dirty="0" smtClean="0">
                <a:solidFill>
                  <a:srgbClr val="00009A"/>
                </a:solidFill>
              </a:rPr>
              <a:t>переосмислити</a:t>
            </a:r>
            <a:endParaRPr lang="uk-UA" b="1" dirty="0">
              <a:solidFill>
                <a:srgbClr val="00009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2956882"/>
            <a:ext cx="3143489" cy="400110"/>
          </a:xfrm>
          <a:prstGeom prst="rect">
            <a:avLst/>
          </a:prstGeom>
          <a:solidFill>
            <a:srgbClr val="CCFFFF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sz="2000" b="1" dirty="0" smtClean="0">
                <a:solidFill>
                  <a:srgbClr val="00009A"/>
                </a:solidFill>
                <a:latin typeface="+mn-lt"/>
              </a:rPr>
              <a:t>що візьму з собою в життя</a:t>
            </a:r>
            <a:endParaRPr lang="uk-UA" sz="2000" b="1" dirty="0">
              <a:solidFill>
                <a:srgbClr val="00009A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4128" y="5877272"/>
            <a:ext cx="2232534" cy="369332"/>
          </a:xfrm>
          <a:prstGeom prst="rect">
            <a:avLst/>
          </a:prstGeom>
          <a:solidFill>
            <a:srgbClr val="CCFFFF"/>
          </a:solidFill>
          <a:ln>
            <a:solidFill>
              <a:srgbClr val="130294"/>
            </a:solidFill>
          </a:ln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00009A"/>
                </a:solidFill>
              </a:rPr>
              <a:t>що є непотрібним</a:t>
            </a:r>
            <a:endParaRPr lang="uk-UA" b="1" dirty="0">
              <a:solidFill>
                <a:srgbClr val="00009A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8734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16667" t="17557" r="16667" b="20994"/>
          <a:stretch>
            <a:fillRect/>
          </a:stretch>
        </p:blipFill>
        <p:spPr bwMode="auto">
          <a:xfrm>
            <a:off x="5580112" y="1700808"/>
            <a:ext cx="864096" cy="50405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 r="75277"/>
          <a:stretch>
            <a:fillRect/>
          </a:stretch>
        </p:blipFill>
        <p:spPr bwMode="auto">
          <a:xfrm>
            <a:off x="1979712" y="1196752"/>
            <a:ext cx="1584176" cy="15048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91880" y="344850"/>
            <a:ext cx="2088232" cy="707886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rgbClr val="00269E"/>
                </a:solidFill>
              </a:rPr>
              <a:t>    Д/З  </a:t>
            </a:r>
            <a:endParaRPr lang="uk-UA" sz="4000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lum bright="-20000" contrast="40000"/>
          </a:blip>
          <a:srcRect/>
          <a:stretch>
            <a:fillRect/>
          </a:stretch>
        </p:blipFill>
        <p:spPr bwMode="auto">
          <a:xfrm>
            <a:off x="251520" y="4581128"/>
            <a:ext cx="8496944" cy="8233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lum bright="-10000" contrast="20000"/>
          </a:blip>
          <a:srcRect l="847" t="8746" r="86441" b="59185"/>
          <a:stretch>
            <a:fillRect/>
          </a:stretch>
        </p:blipFill>
        <p:spPr bwMode="auto">
          <a:xfrm>
            <a:off x="3707904" y="1772816"/>
            <a:ext cx="1800200" cy="440049"/>
          </a:xfrm>
          <a:prstGeom prst="rect">
            <a:avLst/>
          </a:prstGeom>
          <a:noFill/>
          <a:ln w="9525">
            <a:solidFill>
              <a:srgbClr val="130294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779912" y="4077072"/>
            <a:ext cx="1856200" cy="461665"/>
          </a:xfrm>
          <a:prstGeom prst="rect">
            <a:avLst/>
          </a:prstGeom>
          <a:solidFill>
            <a:schemeClr val="bg1"/>
          </a:solidFill>
          <a:ln>
            <a:solidFill>
              <a:srgbClr val="130294"/>
            </a:solidFill>
          </a:ln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009A"/>
                </a:solidFill>
              </a:rPr>
              <a:t>Завдання* </a:t>
            </a:r>
            <a:r>
              <a:rPr lang="uk-UA" b="1" dirty="0" smtClean="0">
                <a:solidFill>
                  <a:srgbClr val="00009A"/>
                </a:solidFill>
              </a:rPr>
              <a:t> 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1907704" y="188640"/>
            <a:ext cx="4289102" cy="720080"/>
          </a:xfrm>
          <a:prstGeom prst="rect">
            <a:avLst/>
          </a:prstGeom>
          <a:solidFill>
            <a:srgbClr val="CC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Чорна скринька</a:t>
            </a: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3" name="Рисунок 4" descr="Результат пошуку зображень за запитом &quot;картинки чорна скринька&quot;"/>
          <p:cNvPicPr>
            <a:picLocks noChangeAspect="1" noChangeArrowheads="1"/>
          </p:cNvPicPr>
          <p:nvPr/>
        </p:nvPicPr>
        <p:blipFill>
          <a:blip r:embed="rId3" cstate="print"/>
          <a:srcRect l="10831" t="14638" r="10831" b="9586"/>
          <a:stretch>
            <a:fillRect/>
          </a:stretch>
        </p:blipFill>
        <p:spPr bwMode="auto">
          <a:xfrm>
            <a:off x="6876256" y="0"/>
            <a:ext cx="2267744" cy="165898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Подзаголовок 1"/>
          <p:cNvSpPr txBox="1">
            <a:spLocks/>
          </p:cNvSpPr>
          <p:nvPr/>
        </p:nvSpPr>
        <p:spPr>
          <a:xfrm>
            <a:off x="539552" y="1916832"/>
            <a:ext cx="8136904" cy="4608512"/>
          </a:xfrm>
          <a:prstGeom prst="rect">
            <a:avLst/>
          </a:prstGeom>
          <a:solidFill>
            <a:srgbClr val="FFFFB3"/>
          </a:solidFill>
          <a:ln w="19050">
            <a:solidFill>
              <a:srgbClr val="0033CC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uk-UA" sz="2000" b="1" dirty="0">
                <a:solidFill>
                  <a:srgbClr val="130294"/>
                </a:solidFill>
                <a:latin typeface="+mn-lt"/>
                <a:cs typeface="+mn-cs"/>
              </a:rPr>
              <a:t>ц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  <a:cs typeface="+mn-cs"/>
              </a:rPr>
              <a:t>е суміш металів, тобто сплав, але у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побуті</a:t>
            </a:r>
            <a:r>
              <a:rPr kumimoji="0" lang="uk-UA" sz="2000" b="1" i="0" u="none" strike="noStrike" kern="1200" cap="none" spc="0" normalizeH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його називають саме металом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uk-UA" sz="2000" b="1" i="0" u="none" strike="noStrike" kern="1200" cap="none" spc="0" normalizeH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основу сплаву складає інертний метал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його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використовували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ще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3 тис.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років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до н. е.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і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називали </a:t>
            </a:r>
            <a:r>
              <a:rPr lang="uk-UA" sz="2000" b="1" dirty="0" err="1" smtClean="0">
                <a:solidFill>
                  <a:srgbClr val="130294"/>
                </a:solidFill>
                <a:latin typeface="+mn-lt"/>
              </a:rPr>
              <a:t>“місячним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uk-UA" sz="2000" b="1" dirty="0" err="1" smtClean="0">
                <a:solidFill>
                  <a:srgbClr val="130294"/>
                </a:solidFill>
                <a:latin typeface="+mn-lt"/>
              </a:rPr>
              <a:t>камінням”</a:t>
            </a:r>
            <a:endParaRPr kumimoji="0" lang="uk-UA" sz="2000" b="1" i="0" u="none" strike="noStrike" kern="1200" cap="none" spc="0" normalizeH="0" noProof="0" dirty="0" smtClean="0">
              <a:ln>
                <a:noFill/>
              </a:ln>
              <a:solidFill>
                <a:srgbClr val="13029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uk-UA" sz="2000" b="1" dirty="0">
                <a:solidFill>
                  <a:srgbClr val="130294"/>
                </a:solidFill>
                <a:latin typeface="+mn-lt"/>
                <a:cs typeface="+mn-cs"/>
              </a:rPr>
              <a:t>м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етал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який,</a:t>
            </a:r>
            <a:r>
              <a:rPr kumimoji="0" lang="uk-UA" sz="2000" b="1" i="0" u="none" strike="noStrike" kern="1200" cap="none" spc="0" normalizeH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пластичний,</a:t>
            </a:r>
            <a:r>
              <a:rPr kumimoji="0" lang="uk-UA" sz="2000" b="1" i="0" u="none" strike="noStrike" kern="1200" cap="none" spc="0" normalizeH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проводить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електричний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 струм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краще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за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будь-який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інший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метал</a:t>
            </a:r>
            <a:endParaRPr kumimoji="0" lang="uk-UA" sz="2000" b="1" i="0" u="none" strike="noStrike" kern="1200" cap="none" spc="0" normalizeH="0" baseline="0" noProof="0" dirty="0" smtClean="0">
              <a:ln>
                <a:noFill/>
              </a:ln>
              <a:solidFill>
                <a:srgbClr val="130294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uk-UA" sz="2000" b="1" dirty="0" smtClean="0">
                <a:solidFill>
                  <a:srgbClr val="130294"/>
                </a:solidFill>
                <a:latin typeface="+mn-lt"/>
                <a:cs typeface="+mn-cs"/>
              </a:rPr>
              <a:t>із сплаву на основі цього металу виготовляють струни музичних інструментів, припої електронної техніки і, звісно, ювелірні вироби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uk-UA" sz="2000" b="1" dirty="0">
                <a:solidFill>
                  <a:srgbClr val="130294"/>
                </a:solidFill>
                <a:latin typeface="+mn-lt"/>
                <a:cs typeface="+mn-cs"/>
              </a:rPr>
              <a:t>й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ого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30294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називають банківським металом із пробою 999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  <a:cs typeface="+mn-cs"/>
              </a:rPr>
              <a:t>, а у побуті  поширена проба 925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його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реактивність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під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впливом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світла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призвела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до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появи</a:t>
            </a:r>
            <a:r>
              <a:rPr lang="ru-RU" sz="2000" b="1" dirty="0" smtClean="0">
                <a:solidFill>
                  <a:srgbClr val="130294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  <a:latin typeface="+mn-lt"/>
              </a:rPr>
              <a:t>фотографії</a:t>
            </a:r>
            <a:endParaRPr lang="ru-RU" sz="2000" b="1" dirty="0" smtClean="0">
              <a:solidFill>
                <a:srgbClr val="130294"/>
              </a:solidFill>
              <a:latin typeface="+mn-lt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має антимікробні властивості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339752" y="1124744"/>
            <a:ext cx="3168352" cy="504056"/>
          </a:xfrm>
          <a:prstGeom prst="rect">
            <a:avLst/>
          </a:prstGeom>
          <a:solidFill>
            <a:srgbClr val="FFFF00"/>
          </a:solidFill>
          <a:ln w="9525">
            <a:solidFill>
              <a:srgbClr val="130294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8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Назвіть  метал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227114" y="332656"/>
            <a:ext cx="4289102" cy="720080"/>
          </a:xfrm>
          <a:prstGeom prst="rect">
            <a:avLst/>
          </a:prstGeom>
          <a:solidFill>
            <a:srgbClr val="CCFFFF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Чорна скринька</a:t>
            </a:r>
            <a:endParaRPr kumimoji="0" lang="uk-UA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3" name="Рисунок 4" descr="Результат пошуку зображень за запитом &quot;картинки чорна скринька&quot;"/>
          <p:cNvPicPr>
            <a:picLocks noChangeAspect="1" noChangeArrowheads="1"/>
          </p:cNvPicPr>
          <p:nvPr/>
        </p:nvPicPr>
        <p:blipFill>
          <a:blip r:embed="rId2" cstate="print"/>
          <a:srcRect l="10831" t="14638" r="10831" b="9586"/>
          <a:stretch>
            <a:fillRect/>
          </a:stretch>
        </p:blipFill>
        <p:spPr bwMode="auto">
          <a:xfrm>
            <a:off x="6876256" y="0"/>
            <a:ext cx="2267744" cy="165898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699792" y="2852936"/>
            <a:ext cx="3240360" cy="72008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800" b="1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срібло</a:t>
            </a:r>
            <a:endParaRPr kumimoji="0" lang="uk-UA" sz="4800" b="0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2" name="AutoShape 2" descr="Картинки по запросу &quot;срібл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64" name="AutoShape 4" descr="Картинки по запросу &quot;срібл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366" name="Picture 6" descr="Картинки по запросу &quot;срібло&quot;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323528" y="3914622"/>
            <a:ext cx="3744416" cy="2322690"/>
          </a:xfrm>
          <a:prstGeom prst="rect">
            <a:avLst/>
          </a:prstGeom>
          <a:noFill/>
        </p:spPr>
      </p:pic>
      <p:sp>
        <p:nvSpPr>
          <p:cNvPr id="15368" name="AutoShape 8" descr="Картинки по запросу &quot;срібл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370" name="AutoShape 10" descr="Картинки по запросу &quot;срібл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371" name="Picture 11" descr="C:\Users\HOME\Desktop\Без названия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412776"/>
            <a:ext cx="1296144" cy="1080120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sp>
        <p:nvSpPr>
          <p:cNvPr id="15373" name="AutoShape 13" descr="Картинки по запросу &quot;срібло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5374" name="Picture 14" descr="C:\Users\HOME\Desktop\Без назва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055933"/>
            <a:ext cx="2952328" cy="1733107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pic>
        <p:nvPicPr>
          <p:cNvPr id="15376" name="Picture 16" descr="Картинки по запросу &quot;срібло&quot;"/>
          <p:cNvPicPr>
            <a:picLocks noChangeAspect="1" noChangeArrowheads="1"/>
          </p:cNvPicPr>
          <p:nvPr/>
        </p:nvPicPr>
        <p:blipFill>
          <a:blip r:embed="rId6" cstate="print">
            <a:lum bright="10000" contrast="20000"/>
          </a:blip>
          <a:srcRect/>
          <a:stretch>
            <a:fillRect/>
          </a:stretch>
        </p:blipFill>
        <p:spPr bwMode="auto">
          <a:xfrm>
            <a:off x="179512" y="1268760"/>
            <a:ext cx="2448272" cy="162921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5378" name="Picture 18" descr="Картинки по запросу &quot;срібло електродеталі&quot;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4623942" y="4077072"/>
            <a:ext cx="3692474" cy="244827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026" name="Picture 2" descr="69"/>
          <p:cNvPicPr>
            <a:picLocks noChangeAspect="1" noChangeArrowheads="1"/>
          </p:cNvPicPr>
          <p:nvPr/>
        </p:nvPicPr>
        <p:blipFill>
          <a:blip r:embed="rId8" cstate="print">
            <a:lum bright="10000" contrast="10000"/>
          </a:blip>
          <a:srcRect/>
          <a:stretch>
            <a:fillRect/>
          </a:stretch>
        </p:blipFill>
        <p:spPr bwMode="auto">
          <a:xfrm>
            <a:off x="239241" y="218728"/>
            <a:ext cx="16684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 txBox="1">
            <a:spLocks/>
          </p:cNvSpPr>
          <p:nvPr/>
        </p:nvSpPr>
        <p:spPr>
          <a:xfrm>
            <a:off x="683568" y="1988840"/>
            <a:ext cx="7776864" cy="2664296"/>
          </a:xfrm>
          <a:prstGeom prst="rect">
            <a:avLst/>
          </a:prstGeom>
          <a:solidFill>
            <a:srgbClr val="FFCCFF"/>
          </a:solidFill>
          <a:ln w="19050">
            <a:solidFill>
              <a:srgbClr val="0070C0"/>
            </a:solidFill>
          </a:ln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Як доведено, чистих речовин в природі не існує</a:t>
            </a:r>
            <a:endParaRPr lang="uk-UA" sz="2400" b="1" dirty="0">
              <a:solidFill>
                <a:srgbClr val="00269E"/>
              </a:solidFill>
              <a:latin typeface="+mn-lt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(відсоток домішок може бути настільки малим, що ним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269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можна знехтувати).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uk-UA" sz="2400" b="1" baseline="0" dirty="0">
                <a:solidFill>
                  <a:srgbClr val="00269E"/>
                </a:solidFill>
                <a:latin typeface="+mn-lt"/>
                <a:cs typeface="+mn-cs"/>
              </a:rPr>
              <a:t>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     На попередніх уроках ми вже розглядали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розчини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,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а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сьогодні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продовжимо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розгляд</a:t>
            </a:r>
            <a:r>
              <a:rPr lang="uk-UA" sz="2400" b="1" dirty="0" smtClean="0">
                <a:solidFill>
                  <a:srgbClr val="00269E"/>
                </a:solidFill>
                <a:latin typeface="+mn-lt"/>
                <a:cs typeface="+mn-cs"/>
              </a:rPr>
              <a:t> т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вердих</a:t>
            </a:r>
            <a:r>
              <a:rPr lang="uk-UA" sz="2400" b="1" dirty="0" smtClean="0">
                <a:solidFill>
                  <a:srgbClr val="00269E"/>
                </a:solidFill>
                <a:latin typeface="+mn-lt"/>
                <a:cs typeface="+mn-cs"/>
              </a:rPr>
              <a:t>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сумішей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–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сплавів </a:t>
            </a:r>
            <a:r>
              <a:rPr lang="uk-UA" sz="2400" b="1" baseline="0" dirty="0" smtClean="0">
                <a:solidFill>
                  <a:srgbClr val="00269E"/>
                </a:solidFill>
                <a:latin typeface="+mn-lt"/>
                <a:cs typeface="+mn-cs"/>
              </a:rPr>
              <a:t>та газуватих сумішей.</a:t>
            </a: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00269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856984" cy="1015663"/>
          </a:xfrm>
          <a:prstGeom prst="rect">
            <a:avLst/>
          </a:prstGeom>
          <a:solidFill>
            <a:srgbClr val="CCFFFF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marL="733425" indent="-714375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dirty="0" smtClean="0">
                <a:latin typeface="+mn-lt"/>
              </a:rPr>
              <a:t>      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Знайти масу або об</a:t>
            </a:r>
            <a:r>
              <a:rPr lang="en-US" sz="2000" b="1" dirty="0" smtClean="0">
                <a:solidFill>
                  <a:srgbClr val="130294"/>
                </a:solidFill>
                <a:latin typeface="+mn-lt"/>
              </a:rPr>
              <a:t>’</a:t>
            </a:r>
            <a:r>
              <a:rPr lang="uk-UA" sz="2000" b="1" dirty="0" err="1" smtClean="0">
                <a:solidFill>
                  <a:srgbClr val="130294"/>
                </a:solidFill>
                <a:latin typeface="+mn-lt"/>
              </a:rPr>
              <a:t>єм</a:t>
            </a: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 речовини у суміші допоможуть наступні знання. </a:t>
            </a:r>
          </a:p>
          <a:p>
            <a:pPr marL="733425" indent="-714375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Обравши літеру правильної відповіді, ви отримаєте назву найпоширенішого</a:t>
            </a:r>
          </a:p>
          <a:p>
            <a:pPr marL="733425" indent="-714375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sz="2000" b="1" dirty="0" smtClean="0">
                <a:solidFill>
                  <a:srgbClr val="130294"/>
                </a:solidFill>
                <a:latin typeface="+mn-lt"/>
              </a:rPr>
              <a:t>столового сплаву.</a:t>
            </a:r>
            <a:endParaRPr lang="uk-UA" sz="2000" b="1" dirty="0">
              <a:solidFill>
                <a:srgbClr val="130294"/>
              </a:solidFill>
              <a:latin typeface="+mn-lt"/>
            </a:endParaRPr>
          </a:p>
        </p:txBody>
      </p:sp>
      <p:sp>
        <p:nvSpPr>
          <p:cNvPr id="3" name="Подзаголовок 1"/>
          <p:cNvSpPr>
            <a:spLocks noGrp="1"/>
          </p:cNvSpPr>
          <p:nvPr>
            <p:ph type="subTitle" idx="1"/>
          </p:nvPr>
        </p:nvSpPr>
        <p:spPr>
          <a:xfrm>
            <a:off x="971600" y="1268760"/>
            <a:ext cx="5868144" cy="5400600"/>
          </a:xfrm>
          <a:solidFill>
            <a:srgbClr val="FFE1FF"/>
          </a:solidFill>
          <a:ln w="19050">
            <a:solidFill>
              <a:srgbClr val="0070C0"/>
            </a:solidFill>
          </a:ln>
        </p:spPr>
        <p:txBody>
          <a:bodyPr/>
          <a:lstStyle/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1.   Символ, що позначає число </a:t>
            </a:r>
            <a:r>
              <a:rPr lang="uk-UA" sz="1800" b="1" dirty="0" err="1" smtClean="0">
                <a:solidFill>
                  <a:srgbClr val="00269E"/>
                </a:solidFill>
              </a:rPr>
              <a:t>Авогадро</a:t>
            </a:r>
            <a:r>
              <a:rPr lang="uk-UA" sz="1800" b="1" dirty="0" smtClean="0">
                <a:solidFill>
                  <a:srgbClr val="00269E"/>
                </a:solidFill>
              </a:rPr>
              <a:t> 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            к)  </a:t>
            </a:r>
            <a:r>
              <a:rPr lang="en-US" sz="1800" b="1" dirty="0" smtClean="0">
                <a:solidFill>
                  <a:srgbClr val="00269E"/>
                </a:solidFill>
              </a:rPr>
              <a:t>V</a:t>
            </a:r>
            <a:r>
              <a:rPr lang="uk-UA" sz="1800" b="1" dirty="0" smtClean="0">
                <a:solidFill>
                  <a:srgbClr val="00269E"/>
                </a:solidFill>
              </a:rPr>
              <a:t>     </a:t>
            </a:r>
            <a:r>
              <a:rPr lang="en-US" sz="1800" b="1" dirty="0" smtClean="0">
                <a:solidFill>
                  <a:srgbClr val="00269E"/>
                </a:solidFill>
              </a:rPr>
              <a:t>  </a:t>
            </a:r>
            <a:r>
              <a:rPr lang="uk-UA" sz="1800" b="1" dirty="0" smtClean="0">
                <a:solidFill>
                  <a:srgbClr val="00269E"/>
                </a:solidFill>
              </a:rPr>
              <a:t>   л) </a:t>
            </a:r>
            <a:r>
              <a:rPr lang="en-US" sz="1800" b="1" dirty="0" err="1" smtClean="0">
                <a:solidFill>
                  <a:srgbClr val="00269E"/>
                </a:solidFill>
              </a:rPr>
              <a:t>Vm</a:t>
            </a:r>
            <a:r>
              <a:rPr lang="en-US" sz="1800" b="1" dirty="0" smtClean="0">
                <a:solidFill>
                  <a:srgbClr val="00269E"/>
                </a:solidFill>
              </a:rPr>
              <a:t>          </a:t>
            </a:r>
            <a:r>
              <a:rPr lang="uk-UA" sz="1800" b="1" dirty="0" smtClean="0">
                <a:solidFill>
                  <a:srgbClr val="00269E"/>
                </a:solidFill>
              </a:rPr>
              <a:t>м) </a:t>
            </a:r>
            <a:r>
              <a:rPr lang="en-US" sz="1800" b="1" dirty="0" smtClean="0">
                <a:solidFill>
                  <a:srgbClr val="00269E"/>
                </a:solidFill>
              </a:rPr>
              <a:t>Na</a:t>
            </a:r>
          </a:p>
          <a:p>
            <a:pPr marL="457200" indent="-457200" algn="just">
              <a:defRPr/>
            </a:pPr>
            <a:r>
              <a:rPr lang="en-US" sz="1800" b="1" dirty="0" smtClean="0">
                <a:solidFill>
                  <a:srgbClr val="00269E"/>
                </a:solidFill>
              </a:rPr>
              <a:t>2</a:t>
            </a:r>
            <a:r>
              <a:rPr lang="uk-UA" sz="1800" b="1" dirty="0" smtClean="0">
                <a:solidFill>
                  <a:srgbClr val="00269E"/>
                </a:solidFill>
              </a:rPr>
              <a:t>. Одиниця вимірювання кількості речовини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            г) л/моль       д) г/моль        е) моль</a:t>
            </a:r>
          </a:p>
          <a:p>
            <a:pPr marL="457200" indent="-457200" algn="just">
              <a:buAutoNum type="arabicPeriod" startAt="3"/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Молярний об</a:t>
            </a:r>
            <a:r>
              <a:rPr lang="en-US" sz="1800" b="1" dirty="0" smtClean="0">
                <a:solidFill>
                  <a:srgbClr val="00269E"/>
                </a:solidFill>
              </a:rPr>
              <a:t>’</a:t>
            </a:r>
            <a:r>
              <a:rPr lang="uk-UA" sz="1800" b="1" dirty="0" err="1" smtClean="0">
                <a:solidFill>
                  <a:srgbClr val="00269E"/>
                </a:solidFill>
              </a:rPr>
              <a:t>єм</a:t>
            </a:r>
            <a:r>
              <a:rPr lang="uk-UA" sz="1800" b="1" dirty="0" smtClean="0">
                <a:solidFill>
                  <a:srgbClr val="00269E"/>
                </a:solidFill>
              </a:rPr>
              <a:t> дорівнює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            к) 22.4 г          л) 22,4 </a:t>
            </a:r>
            <a:r>
              <a:rPr lang="uk-UA" sz="1800" b="1" dirty="0" err="1" smtClean="0">
                <a:solidFill>
                  <a:srgbClr val="00269E"/>
                </a:solidFill>
              </a:rPr>
              <a:t>л</a:t>
            </a:r>
            <a:r>
              <a:rPr lang="uk-UA" sz="1800" b="1" dirty="0" smtClean="0">
                <a:solidFill>
                  <a:srgbClr val="00269E"/>
                </a:solidFill>
              </a:rPr>
              <a:t>/моль      м) 22,4 г/моль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4. Число молекул, що містять два моля речовини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             і) </a:t>
            </a:r>
            <a:r>
              <a:rPr lang="ru-RU" sz="1800" b="1" dirty="0" smtClean="0">
                <a:solidFill>
                  <a:srgbClr val="130294"/>
                </a:solidFill>
              </a:rPr>
              <a:t>15,05</a:t>
            </a:r>
            <a:r>
              <a:rPr lang="uk-UA" sz="1800" b="1" dirty="0" smtClean="0">
                <a:solidFill>
                  <a:srgbClr val="130294"/>
                </a:solidFill>
              </a:rPr>
              <a:t> ∙ 10</a:t>
            </a:r>
            <a:r>
              <a:rPr lang="uk-UA" sz="1800" b="1" baseline="30000" dirty="0" smtClean="0">
                <a:solidFill>
                  <a:srgbClr val="130294"/>
                </a:solidFill>
              </a:rPr>
              <a:t>23 </a:t>
            </a:r>
            <a:r>
              <a:rPr lang="uk-UA" sz="1800" b="1" dirty="0" smtClean="0">
                <a:solidFill>
                  <a:srgbClr val="130294"/>
                </a:solidFill>
              </a:rPr>
              <a:t>       </a:t>
            </a:r>
            <a:r>
              <a:rPr lang="uk-UA" sz="1800" b="1" dirty="0" smtClean="0">
                <a:solidFill>
                  <a:srgbClr val="00269E"/>
                </a:solidFill>
              </a:rPr>
              <a:t>ї) 6,02 х </a:t>
            </a:r>
            <a:r>
              <a:rPr lang="ru-RU" sz="1800" b="1" dirty="0" smtClean="0">
                <a:solidFill>
                  <a:srgbClr val="130294"/>
                </a:solidFill>
              </a:rPr>
              <a:t>10</a:t>
            </a:r>
            <a:r>
              <a:rPr lang="ru-RU" sz="1800" b="1" baseline="30000" dirty="0" smtClean="0">
                <a:solidFill>
                  <a:srgbClr val="130294"/>
                </a:solidFill>
              </a:rPr>
              <a:t>23</a:t>
            </a:r>
            <a:r>
              <a:rPr lang="uk-UA" sz="1800" b="1" dirty="0" smtClean="0">
                <a:solidFill>
                  <a:srgbClr val="130294"/>
                </a:solidFill>
              </a:rPr>
              <a:t> </a:t>
            </a:r>
            <a:r>
              <a:rPr lang="uk-UA" sz="1800" b="1" dirty="0" smtClean="0">
                <a:solidFill>
                  <a:srgbClr val="00269E"/>
                </a:solidFill>
              </a:rPr>
              <a:t>        ь) 12,04 х </a:t>
            </a:r>
            <a:r>
              <a:rPr lang="ru-RU" sz="1800" b="1" dirty="0" smtClean="0">
                <a:solidFill>
                  <a:srgbClr val="130294"/>
                </a:solidFill>
              </a:rPr>
              <a:t>10</a:t>
            </a:r>
            <a:r>
              <a:rPr lang="ru-RU" sz="1800" b="1" baseline="30000" dirty="0" smtClean="0">
                <a:solidFill>
                  <a:srgbClr val="130294"/>
                </a:solidFill>
              </a:rPr>
              <a:t>23  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5. Найбільше число молекул містить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            у) 20 </a:t>
            </a:r>
            <a:r>
              <a:rPr lang="uk-UA" sz="1800" b="1" dirty="0" err="1" smtClean="0">
                <a:solidFill>
                  <a:srgbClr val="130294"/>
                </a:solidFill>
              </a:rPr>
              <a:t>ммоль</a:t>
            </a:r>
            <a:r>
              <a:rPr lang="uk-UA" sz="1800" b="1" dirty="0" smtClean="0">
                <a:solidFill>
                  <a:srgbClr val="130294"/>
                </a:solidFill>
              </a:rPr>
              <a:t>          ф) 10 моль          х)  2 кмоль 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6. Кількість  речовини дорівнює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            і) </a:t>
            </a:r>
            <a:r>
              <a:rPr lang="en-US" sz="1800" b="1" dirty="0" smtClean="0">
                <a:solidFill>
                  <a:srgbClr val="130294"/>
                </a:solidFill>
              </a:rPr>
              <a:t>V</a:t>
            </a:r>
            <a:r>
              <a:rPr lang="uk-UA" sz="1800" b="1" dirty="0" smtClean="0">
                <a:solidFill>
                  <a:srgbClr val="130294"/>
                </a:solidFill>
              </a:rPr>
              <a:t> /</a:t>
            </a:r>
            <a:r>
              <a:rPr lang="en-US" sz="1800" b="1" dirty="0" err="1" smtClean="0">
                <a:solidFill>
                  <a:srgbClr val="130294"/>
                </a:solidFill>
              </a:rPr>
              <a:t>V</a:t>
            </a:r>
            <a:r>
              <a:rPr lang="en-US" sz="1800" b="1" baseline="-25000" dirty="0" err="1" smtClean="0">
                <a:solidFill>
                  <a:srgbClr val="130294"/>
                </a:solidFill>
              </a:rPr>
              <a:t>m</a:t>
            </a:r>
            <a:r>
              <a:rPr lang="en-US" sz="1800" b="1" dirty="0" smtClean="0">
                <a:solidFill>
                  <a:srgbClr val="130294"/>
                </a:solidFill>
              </a:rPr>
              <a:t> </a:t>
            </a:r>
            <a:r>
              <a:rPr lang="ru-RU" sz="1800" b="1" dirty="0" smtClean="0">
                <a:solidFill>
                  <a:srgbClr val="130294"/>
                </a:solidFill>
              </a:rPr>
              <a:t>    </a:t>
            </a:r>
            <a:r>
              <a:rPr lang="uk-UA" sz="1800" b="1" dirty="0" smtClean="0">
                <a:solidFill>
                  <a:srgbClr val="130294"/>
                </a:solidFill>
              </a:rPr>
              <a:t>              к)  </a:t>
            </a:r>
            <a:r>
              <a:rPr lang="en-US" sz="1800" b="1" dirty="0" err="1" smtClean="0">
                <a:solidFill>
                  <a:srgbClr val="130294"/>
                </a:solidFill>
              </a:rPr>
              <a:t>V</a:t>
            </a:r>
            <a:r>
              <a:rPr lang="en-US" sz="1800" b="1" baseline="-25000" dirty="0" err="1" smtClean="0">
                <a:solidFill>
                  <a:srgbClr val="130294"/>
                </a:solidFill>
              </a:rPr>
              <a:t>m</a:t>
            </a:r>
            <a:r>
              <a:rPr lang="en-US" sz="1800" b="1" dirty="0" smtClean="0">
                <a:solidFill>
                  <a:srgbClr val="130294"/>
                </a:solidFill>
              </a:rPr>
              <a:t> </a:t>
            </a:r>
            <a:r>
              <a:rPr lang="ru-RU" sz="1800" b="1" dirty="0" smtClean="0">
                <a:solidFill>
                  <a:srgbClr val="130294"/>
                </a:solidFill>
              </a:rPr>
              <a:t>/ </a:t>
            </a:r>
            <a:r>
              <a:rPr lang="en-US" sz="1800" b="1" dirty="0" smtClean="0">
                <a:solidFill>
                  <a:srgbClr val="130294"/>
                </a:solidFill>
              </a:rPr>
              <a:t>V</a:t>
            </a:r>
            <a:r>
              <a:rPr lang="uk-UA" sz="1800" b="1" dirty="0" smtClean="0">
                <a:solidFill>
                  <a:srgbClr val="130294"/>
                </a:solidFill>
              </a:rPr>
              <a:t>             л) </a:t>
            </a:r>
            <a:r>
              <a:rPr lang="ru-RU" sz="1800" b="1" dirty="0" smtClean="0">
                <a:solidFill>
                  <a:srgbClr val="130294"/>
                </a:solidFill>
              </a:rPr>
              <a:t> </a:t>
            </a:r>
            <a:r>
              <a:rPr lang="en-US" sz="1800" b="1" dirty="0" smtClean="0">
                <a:solidFill>
                  <a:srgbClr val="130294"/>
                </a:solidFill>
              </a:rPr>
              <a:t>M</a:t>
            </a:r>
            <a:r>
              <a:rPr lang="ru-RU" sz="1800" b="1" dirty="0" smtClean="0">
                <a:solidFill>
                  <a:srgbClr val="130294"/>
                </a:solidFill>
              </a:rPr>
              <a:t> / </a:t>
            </a:r>
            <a:r>
              <a:rPr lang="en-US" sz="1800" b="1" dirty="0" smtClean="0">
                <a:solidFill>
                  <a:srgbClr val="130294"/>
                </a:solidFill>
              </a:rPr>
              <a:t>m</a:t>
            </a:r>
            <a:endParaRPr lang="uk-UA" sz="1800" b="1" dirty="0" smtClean="0">
              <a:solidFill>
                <a:srgbClr val="130294"/>
              </a:solidFill>
            </a:endParaRP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7. </a:t>
            </a:r>
            <a:r>
              <a:rPr lang="uk-UA" sz="1800" b="1" dirty="0" smtClean="0">
                <a:solidFill>
                  <a:srgbClr val="00269E"/>
                </a:solidFill>
              </a:rPr>
              <a:t>Одиниця вимірювання молярної маси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00269E"/>
                </a:solidFill>
              </a:rPr>
              <a:t>           н)  моль/г        о) г/моль         п)  л/моль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8. Молярна маса дорівнює</a:t>
            </a:r>
          </a:p>
          <a:p>
            <a:pPr marL="457200" indent="-457200" algn="just">
              <a:defRPr/>
            </a:pPr>
            <a:r>
              <a:rPr lang="uk-UA" sz="1800" b="1" dirty="0" smtClean="0">
                <a:solidFill>
                  <a:srgbClr val="130294"/>
                </a:solidFill>
              </a:rPr>
              <a:t>          о) </a:t>
            </a:r>
            <a:r>
              <a:rPr lang="en-US" sz="1800" b="1" dirty="0" smtClean="0">
                <a:solidFill>
                  <a:srgbClr val="130294"/>
                </a:solidFill>
              </a:rPr>
              <a:t>n </a:t>
            </a:r>
            <a:r>
              <a:rPr lang="ru-RU" sz="1800" b="1" dirty="0" smtClean="0">
                <a:solidFill>
                  <a:srgbClr val="130294"/>
                </a:solidFill>
              </a:rPr>
              <a:t>/ </a:t>
            </a:r>
            <a:r>
              <a:rPr lang="en-US" sz="1800" b="1" dirty="0" smtClean="0">
                <a:solidFill>
                  <a:srgbClr val="130294"/>
                </a:solidFill>
              </a:rPr>
              <a:t>m</a:t>
            </a:r>
            <a:r>
              <a:rPr lang="uk-UA" sz="1800" b="1" dirty="0" smtClean="0">
                <a:solidFill>
                  <a:srgbClr val="130294"/>
                </a:solidFill>
              </a:rPr>
              <a:t>              п) </a:t>
            </a:r>
            <a:r>
              <a:rPr lang="en-US" sz="1800" b="1" dirty="0" smtClean="0">
                <a:solidFill>
                  <a:srgbClr val="130294"/>
                </a:solidFill>
              </a:rPr>
              <a:t>m </a:t>
            </a:r>
            <a:r>
              <a:rPr lang="ru-RU" sz="1800" b="1" dirty="0" smtClean="0">
                <a:solidFill>
                  <a:srgbClr val="130294"/>
                </a:solidFill>
              </a:rPr>
              <a:t>∙ </a:t>
            </a:r>
            <a:r>
              <a:rPr lang="en-US" sz="1800" b="1" dirty="0" smtClean="0">
                <a:solidFill>
                  <a:srgbClr val="130294"/>
                </a:solidFill>
              </a:rPr>
              <a:t>n</a:t>
            </a:r>
            <a:r>
              <a:rPr lang="uk-UA" sz="1800" b="1" dirty="0" smtClean="0">
                <a:solidFill>
                  <a:srgbClr val="130294"/>
                </a:solidFill>
              </a:rPr>
              <a:t>              р)</a:t>
            </a:r>
            <a:r>
              <a:rPr lang="uk-UA" sz="1800" b="1" dirty="0" smtClean="0"/>
              <a:t> </a:t>
            </a:r>
            <a:r>
              <a:rPr lang="ru-RU" sz="1800" b="1" dirty="0" smtClean="0">
                <a:solidFill>
                  <a:srgbClr val="130294"/>
                </a:solidFill>
              </a:rPr>
              <a:t> </a:t>
            </a:r>
            <a:r>
              <a:rPr lang="uk-UA" sz="1800" b="1" dirty="0" smtClean="0">
                <a:solidFill>
                  <a:srgbClr val="130294"/>
                </a:solidFill>
              </a:rPr>
              <a:t> </a:t>
            </a:r>
            <a:r>
              <a:rPr lang="en-US" sz="1800" b="1" dirty="0" smtClean="0">
                <a:solidFill>
                  <a:srgbClr val="130294"/>
                </a:solidFill>
              </a:rPr>
              <a:t>m </a:t>
            </a:r>
            <a:r>
              <a:rPr lang="ru-RU" sz="1800" b="1" dirty="0" smtClean="0">
                <a:solidFill>
                  <a:srgbClr val="130294"/>
                </a:solidFill>
              </a:rPr>
              <a:t>/ </a:t>
            </a:r>
            <a:r>
              <a:rPr lang="en-US" sz="1800" b="1" dirty="0" smtClean="0">
                <a:solidFill>
                  <a:srgbClr val="130294"/>
                </a:solidFill>
              </a:rPr>
              <a:t>n</a:t>
            </a:r>
            <a:r>
              <a:rPr lang="uk-UA" sz="1800" b="1" dirty="0" smtClean="0">
                <a:solidFill>
                  <a:srgbClr val="130294"/>
                </a:solidFill>
              </a:rPr>
              <a:t>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55862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5085184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236296" y="1772814"/>
          <a:ext cx="1535833" cy="4032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959769"/>
              </a:tblGrid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rgbClr val="130294"/>
                          </a:solidFill>
                        </a:rPr>
                        <a:t>№</a:t>
                      </a:r>
                      <a:endParaRPr lang="uk-UA" sz="2000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 smtClean="0">
                          <a:solidFill>
                            <a:srgbClr val="130294"/>
                          </a:solidFill>
                        </a:rPr>
                        <a:t>літера</a:t>
                      </a:r>
                      <a:endParaRPr lang="uk-UA" sz="2000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1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2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3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4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5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6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7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  <a:tr h="448050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solidFill>
                            <a:srgbClr val="130294"/>
                          </a:solidFill>
                        </a:rPr>
                        <a:t>8</a:t>
                      </a:r>
                      <a:endParaRPr lang="uk-UA" sz="2000" b="1" dirty="0">
                        <a:solidFill>
                          <a:srgbClr val="130294"/>
                        </a:solidFill>
                      </a:endParaRPr>
                    </a:p>
                  </a:txBody>
                  <a:tcP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>
                    <a:solidFill>
                      <a:srgbClr val="99FF66"/>
                    </a:solidFill>
                  </a:tcPr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3789040"/>
            <a:ext cx="744538" cy="97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 bwMode="auto">
          <a:xfrm>
            <a:off x="2699792" y="2564904"/>
            <a:ext cx="3600400" cy="720080"/>
          </a:xfrm>
          <a:prstGeom prst="rect">
            <a:avLst/>
          </a:prstGeom>
          <a:solidFill>
            <a:srgbClr val="FFFF00"/>
          </a:solidFill>
          <a:ln w="9525">
            <a:solidFill>
              <a:srgbClr val="130294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4800" b="1" noProof="0" dirty="0" smtClean="0">
                <a:solidFill>
                  <a:srgbClr val="0033CC"/>
                </a:solidFill>
                <a:latin typeface="+mj-lt"/>
                <a:ea typeface="+mj-ea"/>
                <a:cs typeface="+mj-cs"/>
              </a:rPr>
              <a:t>мельхіор</a:t>
            </a:r>
            <a:endParaRPr kumimoji="0" lang="uk-UA" sz="4800" b="0" i="0" u="none" strike="noStrike" kern="1200" cap="none" spc="0" normalizeH="0" baseline="0" noProof="0" dirty="0" smtClean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314" name="AutoShape 2" descr="Картинки по запросу &quot;мельхі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16" name="AutoShape 4" descr="Картинки по запросу &quot;мельхі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18" name="AutoShape 6" descr="Картинки по запросу &quot;мельхі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3320" name="AutoShape 8" descr="Картинки по запросу &quot;мельхі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321" name="Picture 9" descr="C:\Users\HOME\Desktop\Без назван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2448272" cy="216024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sp>
        <p:nvSpPr>
          <p:cNvPr id="13323" name="AutoShape 11" descr="Картинки по запросу &quot;мельхіор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3324" name="Picture 12" descr="C:\Users\HOME\Desktop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73016"/>
            <a:ext cx="4158381" cy="3035776"/>
          </a:xfrm>
          <a:prstGeom prst="rect">
            <a:avLst/>
          </a:prstGeom>
          <a:noFill/>
          <a:ln>
            <a:solidFill>
              <a:srgbClr val="130294"/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4355976" y="332656"/>
            <a:ext cx="4572000" cy="830997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>
            <a:spAutoFit/>
          </a:bodyPr>
          <a:lstStyle/>
          <a:p>
            <a:pPr algn="ctr"/>
            <a:r>
              <a:rPr lang="vi-VN" sz="2400" b="1" dirty="0" smtClean="0">
                <a:solidFill>
                  <a:srgbClr val="130294"/>
                </a:solidFill>
                <a:latin typeface="Calibri" pitchFamily="34" charset="0"/>
              </a:rPr>
              <a:t>Мельхіо́р</a:t>
            </a:r>
            <a:r>
              <a:rPr lang="uk-UA" sz="2400" b="1" dirty="0" smtClean="0">
                <a:solidFill>
                  <a:srgbClr val="130294"/>
                </a:solidFill>
                <a:latin typeface="Calibri" pitchFamily="34" charset="0"/>
              </a:rPr>
              <a:t> - </a:t>
            </a:r>
            <a:r>
              <a:rPr lang="vi-VN" sz="2400" b="1" dirty="0" smtClean="0">
                <a:solidFill>
                  <a:srgbClr val="130294"/>
                </a:solidFill>
                <a:latin typeface="Calibri" pitchFamily="34" charset="0"/>
              </a:rPr>
              <a:t> сплав міді (</a:t>
            </a:r>
            <a:r>
              <a:rPr lang="uk-UA" sz="2400" b="1" dirty="0" smtClean="0">
                <a:solidFill>
                  <a:srgbClr val="130294"/>
                </a:solidFill>
                <a:latin typeface="Calibri" pitchFamily="34" charset="0"/>
              </a:rPr>
              <a:t>70 %</a:t>
            </a:r>
            <a:r>
              <a:rPr lang="vi-VN" sz="2400" b="1" dirty="0" smtClean="0">
                <a:solidFill>
                  <a:srgbClr val="130294"/>
                </a:solidFill>
                <a:latin typeface="Calibri" pitchFamily="34" charset="0"/>
              </a:rPr>
              <a:t>) переважно з нікеле</a:t>
            </a:r>
            <a:r>
              <a:rPr lang="uk-UA" sz="2400" b="1" dirty="0" smtClean="0">
                <a:solidFill>
                  <a:srgbClr val="130294"/>
                </a:solidFill>
                <a:latin typeface="Calibri" pitchFamily="34" charset="0"/>
              </a:rPr>
              <a:t>м </a:t>
            </a:r>
            <a:r>
              <a:rPr lang="vi-VN" sz="2400" b="1" dirty="0" smtClean="0">
                <a:solidFill>
                  <a:srgbClr val="130294"/>
                </a:solidFill>
                <a:latin typeface="Calibri" pitchFamily="34" charset="0"/>
              </a:rPr>
              <a:t>(30%)</a:t>
            </a:r>
            <a:endParaRPr lang="uk-UA" sz="2400" b="1" dirty="0">
              <a:solidFill>
                <a:srgbClr val="130294"/>
              </a:solidFill>
              <a:latin typeface="Calibri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9512" y="5373216"/>
            <a:ext cx="4230216" cy="1200329"/>
          </a:xfrm>
          <a:prstGeom prst="rect">
            <a:avLst/>
          </a:prstGeom>
          <a:solidFill>
            <a:srgbClr val="FFFFB3"/>
          </a:solidFill>
          <a:ln>
            <a:solidFill>
              <a:srgbClr val="13029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З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мельхіору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виготовляють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ювелірні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вироби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, посуд,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термоелементи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, </a:t>
            </a:r>
            <a:r>
              <a:rPr lang="ru-RU" sz="2400" b="1" dirty="0" err="1" smtClean="0">
                <a:solidFill>
                  <a:srgbClr val="130294"/>
                </a:solidFill>
                <a:latin typeface="Calibri" pitchFamily="34" charset="0"/>
              </a:rPr>
              <a:t>резистори</a:t>
            </a:r>
            <a:r>
              <a:rPr lang="ru-RU" sz="2400" b="1" dirty="0" smtClean="0">
                <a:solidFill>
                  <a:srgbClr val="130294"/>
                </a:solidFill>
                <a:latin typeface="Calibri" pitchFamily="34" charset="0"/>
              </a:rPr>
              <a:t>…</a:t>
            </a:r>
            <a:endParaRPr lang="uk-UA" sz="2400" b="1" dirty="0">
              <a:solidFill>
                <a:srgbClr val="130294"/>
              </a:solidFill>
              <a:latin typeface="Calibri" pitchFamily="34" charset="0"/>
            </a:endParaRPr>
          </a:p>
        </p:txBody>
      </p:sp>
      <p:pic>
        <p:nvPicPr>
          <p:cNvPr id="13326" name="Picture 14" descr="Картинки по запросу &quot;мельхіор техніка резистори&quot;"/>
          <p:cNvPicPr>
            <a:picLocks noChangeAspect="1" noChangeArrowheads="1"/>
          </p:cNvPicPr>
          <p:nvPr/>
        </p:nvPicPr>
        <p:blipFill>
          <a:blip r:embed="rId4" cstate="print"/>
          <a:srcRect l="23351" r="18271"/>
          <a:stretch>
            <a:fillRect/>
          </a:stretch>
        </p:blipFill>
        <p:spPr bwMode="auto">
          <a:xfrm>
            <a:off x="539552" y="2780928"/>
            <a:ext cx="1728192" cy="221742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  <p:pic>
        <p:nvPicPr>
          <p:cNvPr id="13328" name="Picture 16" descr="https://encrypted-tbn0.gstatic.com/images?q=tbn%3AANd9GcQeK-a4huGH0z1-JEXqOJKCqZ_hbviio7KqY8ihCnVF0j07z_FV78YexiqWaw&amp;usqp=CAc"/>
          <p:cNvPicPr>
            <a:picLocks noChangeAspect="1" noChangeArrowheads="1"/>
          </p:cNvPicPr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>
            <a:off x="6732240" y="1412776"/>
            <a:ext cx="1800200" cy="18002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59" y="1268760"/>
            <a:ext cx="3024337" cy="4680520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>
                <a:noFill/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64288" y="5183481"/>
            <a:ext cx="45719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566967" y="2326021"/>
            <a:ext cx="3387530" cy="194421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32656"/>
            <a:ext cx="4680520" cy="648072"/>
          </a:xfrm>
          <a:prstGeom prst="rect">
            <a:avLst/>
          </a:prstGeom>
          <a:solidFill>
            <a:srgbClr val="0033C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Встановіть відповідність</a:t>
            </a:r>
            <a:endParaRPr lang="ru-RU" sz="2800" b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6071023" y="2414338"/>
            <a:ext cx="1872208" cy="100811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372200" y="2591194"/>
            <a:ext cx="2088232" cy="1413872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6372200" y="59492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156176" y="59492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5614067" y="332656"/>
            <a:ext cx="3340430" cy="1860779"/>
          </a:xfrm>
          <a:prstGeom prst="rect">
            <a:avLst/>
          </a:prstGeom>
          <a:solidFill>
            <a:srgbClr val="FFFF00"/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580112" y="4452505"/>
            <a:ext cx="3374385" cy="208823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44008" y="3234428"/>
            <a:ext cx="661216" cy="52322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2</a:t>
            </a:r>
            <a:endParaRPr lang="ru-RU" sz="28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644008" y="1412776"/>
            <a:ext cx="720080" cy="52322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1</a:t>
            </a:r>
            <a:endParaRPr lang="ru-RU" sz="28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4644008" y="5472226"/>
            <a:ext cx="720080" cy="52322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3</a:t>
            </a:r>
            <a:endParaRPr lang="ru-RU" sz="2800" b="1" dirty="0"/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V="1">
            <a:off x="6071023" y="476672"/>
            <a:ext cx="1872208" cy="93610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516216" y="944724"/>
            <a:ext cx="1728192" cy="9001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71023" y="4725144"/>
            <a:ext cx="2389409" cy="122413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6372200" y="594928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6071023" y="4869160"/>
            <a:ext cx="2173385" cy="108012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16192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332656"/>
            <a:ext cx="7488832" cy="504056"/>
          </a:xfrm>
          <a:prstGeom prst="rect">
            <a:avLst/>
          </a:prstGeom>
          <a:solidFill>
            <a:srgbClr val="0033C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Тест  </a:t>
            </a:r>
            <a:r>
              <a:rPr lang="uk-UA" sz="2400" b="1" dirty="0" err="1" smtClean="0"/>
              <a:t>“Система</a:t>
            </a:r>
            <a:r>
              <a:rPr lang="uk-UA" sz="2400" b="1" dirty="0" smtClean="0"/>
              <a:t>  лінійних  рівнянь  із  двома  </a:t>
            </a:r>
            <a:r>
              <a:rPr lang="uk-UA" sz="2400" b="1" dirty="0" err="1" smtClean="0"/>
              <a:t>змінними”</a:t>
            </a:r>
            <a:endParaRPr lang="ru-RU" sz="24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1196752"/>
            <a:ext cx="3968824" cy="432048"/>
          </a:xfrm>
          <a:prstGeom prst="rect">
            <a:avLst/>
          </a:prstGeom>
          <a:solidFill>
            <a:srgbClr val="B80088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Вправа </a:t>
            </a:r>
            <a:r>
              <a:rPr lang="uk-UA" sz="2000" b="1" dirty="0" err="1" smtClean="0"/>
              <a:t>“вірю</a:t>
            </a:r>
            <a:r>
              <a:rPr lang="uk-UA" sz="2000" b="1" dirty="0" smtClean="0"/>
              <a:t> – не </a:t>
            </a:r>
            <a:r>
              <a:rPr lang="uk-UA" sz="2000" b="1" dirty="0" err="1" smtClean="0"/>
              <a:t>вірю”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88840"/>
            <a:ext cx="8424936" cy="4104456"/>
          </a:xfrm>
          <a:prstGeom prst="rect">
            <a:avLst/>
          </a:prstGeom>
          <a:solidFill>
            <a:srgbClr val="CCFFFF"/>
          </a:solidFill>
          <a:ln w="3175">
            <a:solidFill>
              <a:srgbClr val="1D5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AutoNum type="arabicPeriod"/>
            </a:pPr>
            <a:r>
              <a:rPr lang="ru-RU" sz="2000" b="1" dirty="0" err="1" smtClean="0">
                <a:solidFill>
                  <a:srgbClr val="130294"/>
                </a:solidFill>
              </a:rPr>
              <a:t>Значення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змінної</a:t>
            </a:r>
            <a:r>
              <a:rPr lang="ru-RU" sz="2000" b="1" dirty="0" smtClean="0">
                <a:solidFill>
                  <a:srgbClr val="130294"/>
                </a:solidFill>
              </a:rPr>
              <a:t>, яке </a:t>
            </a:r>
            <a:r>
              <a:rPr lang="ru-RU" sz="2000" b="1" dirty="0" err="1" smtClean="0">
                <a:solidFill>
                  <a:srgbClr val="130294"/>
                </a:solidFill>
              </a:rPr>
              <a:t>перетворює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</a:rPr>
              <a:t> в </a:t>
            </a:r>
            <a:r>
              <a:rPr lang="ru-RU" sz="2000" b="1" dirty="0" err="1" smtClean="0">
                <a:solidFill>
                  <a:srgbClr val="130294"/>
                </a:solidFill>
              </a:rPr>
              <a:t>правильну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числову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рівність</a:t>
            </a:r>
            <a:r>
              <a:rPr lang="ru-RU" sz="2000" b="1" dirty="0" smtClean="0">
                <a:solidFill>
                  <a:srgbClr val="130294"/>
                </a:solidFill>
              </a:rPr>
              <a:t>, </a:t>
            </a:r>
            <a:r>
              <a:rPr lang="ru-RU" sz="2000" b="1" dirty="0" err="1" smtClean="0">
                <a:solidFill>
                  <a:srgbClr val="130294"/>
                </a:solidFill>
              </a:rPr>
              <a:t>є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язком</a:t>
            </a:r>
            <a:r>
              <a:rPr lang="uk-UA" sz="2000" b="1" dirty="0" smtClean="0">
                <a:solidFill>
                  <a:srgbClr val="130294"/>
                </a:solidFill>
              </a:rPr>
              <a:t> рівняння.</a:t>
            </a:r>
          </a:p>
          <a:p>
            <a:pPr marL="457200" indent="-457200" algn="just">
              <a:buAutoNum type="arabicPeriod"/>
            </a:pPr>
            <a:r>
              <a:rPr lang="ru-RU" sz="2000" b="1" dirty="0" err="1" smtClean="0">
                <a:solidFill>
                  <a:srgbClr val="130294"/>
                </a:solidFill>
              </a:rPr>
              <a:t>Якщо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прямі</a:t>
            </a:r>
            <a:r>
              <a:rPr lang="ru-RU" sz="2000" b="1" dirty="0" smtClean="0">
                <a:solidFill>
                  <a:srgbClr val="130294"/>
                </a:solidFill>
              </a:rPr>
              <a:t>, </a:t>
            </a:r>
            <a:r>
              <a:rPr lang="ru-RU" sz="2000" b="1" dirty="0" err="1" smtClean="0">
                <a:solidFill>
                  <a:srgbClr val="130294"/>
                </a:solidFill>
              </a:rPr>
              <a:t>які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є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графіками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рівнянь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системи</a:t>
            </a:r>
            <a:r>
              <a:rPr lang="ru-RU" sz="2000" b="1" dirty="0" smtClean="0">
                <a:solidFill>
                  <a:srgbClr val="130294"/>
                </a:solidFill>
              </a:rPr>
              <a:t>, </a:t>
            </a:r>
            <a:r>
              <a:rPr lang="ru-RU" sz="2000" b="1" dirty="0" err="1" smtClean="0">
                <a:solidFill>
                  <a:srgbClr val="130294"/>
                </a:solidFill>
              </a:rPr>
              <a:t>паралельні</a:t>
            </a:r>
            <a:r>
              <a:rPr lang="ru-RU" sz="2000" b="1" dirty="0" smtClean="0">
                <a:solidFill>
                  <a:srgbClr val="130294"/>
                </a:solidFill>
              </a:rPr>
              <a:t>, то система не </a:t>
            </a:r>
            <a:r>
              <a:rPr lang="ru-RU" sz="2000" b="1" dirty="0" err="1" smtClean="0">
                <a:solidFill>
                  <a:srgbClr val="130294"/>
                </a:solidFill>
              </a:rPr>
              <a:t>має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язків</a:t>
            </a:r>
            <a:r>
              <a:rPr lang="uk-UA" sz="2000" b="1" dirty="0" smtClean="0">
                <a:solidFill>
                  <a:srgbClr val="130294"/>
                </a:solidFill>
              </a:rPr>
              <a:t>.</a:t>
            </a:r>
            <a:endParaRPr lang="ru-RU" sz="2000" b="1" dirty="0" smtClean="0">
              <a:solidFill>
                <a:srgbClr val="130294"/>
              </a:solidFill>
            </a:endParaRPr>
          </a:p>
          <a:p>
            <a:pPr marL="457200" indent="-457200" algn="just">
              <a:buAutoNum type="arabicPeriod"/>
            </a:pPr>
            <a:r>
              <a:rPr lang="ru-RU" sz="2000" b="1" dirty="0" smtClean="0">
                <a:solidFill>
                  <a:srgbClr val="130294"/>
                </a:solidFill>
              </a:rPr>
              <a:t>Є </a:t>
            </a:r>
            <a:r>
              <a:rPr lang="ru-RU" sz="2000" b="1" dirty="0" err="1" smtClean="0">
                <a:solidFill>
                  <a:srgbClr val="130294"/>
                </a:solidFill>
              </a:rPr>
              <a:t>лише</a:t>
            </a:r>
            <a:r>
              <a:rPr lang="ru-RU" sz="2000" b="1" dirty="0" smtClean="0">
                <a:solidFill>
                  <a:srgbClr val="130294"/>
                </a:solidFill>
              </a:rPr>
              <a:t> два </a:t>
            </a:r>
            <a:r>
              <a:rPr lang="ru-RU" sz="2000" b="1" dirty="0" err="1" smtClean="0">
                <a:solidFill>
                  <a:srgbClr val="130294"/>
                </a:solidFill>
              </a:rPr>
              <a:t>способи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язування</a:t>
            </a:r>
            <a:r>
              <a:rPr lang="uk-UA" sz="2000" b="1" dirty="0" smtClean="0">
                <a:solidFill>
                  <a:srgbClr val="130294"/>
                </a:solidFill>
              </a:rPr>
              <a:t>  систем рівнянь: графічний та додавання.</a:t>
            </a:r>
          </a:p>
          <a:p>
            <a:pPr marL="457200" indent="-457200" algn="just">
              <a:buAutoNum type="arabicPeriod"/>
            </a:pPr>
            <a:r>
              <a:rPr lang="ru-RU" sz="2000" b="1" dirty="0" err="1" smtClean="0">
                <a:solidFill>
                  <a:srgbClr val="130294"/>
                </a:solidFill>
              </a:rPr>
              <a:t>Якщо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будь-який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доданок</a:t>
            </a:r>
            <a:r>
              <a:rPr lang="ru-RU" sz="2000" b="1" dirty="0" smtClean="0">
                <a:solidFill>
                  <a:srgbClr val="130294"/>
                </a:solidFill>
              </a:rPr>
              <a:t> перенести </a:t>
            </a:r>
            <a:r>
              <a:rPr lang="ru-RU" sz="2000" b="1" dirty="0" err="1" smtClean="0">
                <a:solidFill>
                  <a:srgbClr val="130294"/>
                </a:solidFill>
              </a:rPr>
              <a:t>з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однієї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частини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</a:rPr>
              <a:t> в другу, то </a:t>
            </a:r>
            <a:r>
              <a:rPr lang="ru-RU" sz="2000" b="1" dirty="0" err="1" smtClean="0">
                <a:solidFill>
                  <a:srgbClr val="130294"/>
                </a:solidFill>
              </a:rPr>
              <a:t>отримаємо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з</a:t>
            </a:r>
            <a:r>
              <a:rPr lang="ru-RU" sz="2000" b="1" dirty="0" smtClean="0">
                <a:solidFill>
                  <a:srgbClr val="130294"/>
                </a:solidFill>
              </a:rPr>
              <a:t> такими </a:t>
            </a:r>
            <a:r>
              <a:rPr lang="ru-RU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язками</a:t>
            </a:r>
            <a:r>
              <a:rPr lang="uk-UA" sz="2000" b="1" dirty="0" smtClean="0">
                <a:solidFill>
                  <a:srgbClr val="130294"/>
                </a:solidFill>
              </a:rPr>
              <a:t>,що і дане.</a:t>
            </a:r>
          </a:p>
          <a:p>
            <a:pPr marL="457200" indent="-457200" algn="just">
              <a:buAutoNum type="arabicPeriod"/>
            </a:pPr>
            <a:r>
              <a:rPr lang="ru-RU" sz="2000" b="1" dirty="0" err="1" smtClean="0">
                <a:solidFill>
                  <a:srgbClr val="130294"/>
                </a:solidFill>
              </a:rPr>
              <a:t>Якщо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обидві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частини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помножити</a:t>
            </a:r>
            <a:r>
              <a:rPr lang="ru-RU" sz="2000" b="1" dirty="0" smtClean="0">
                <a:solidFill>
                  <a:srgbClr val="130294"/>
                </a:solidFill>
              </a:rPr>
              <a:t> на Х, то </a:t>
            </a:r>
            <a:r>
              <a:rPr lang="ru-RU" sz="2000" b="1" dirty="0" err="1" smtClean="0">
                <a:solidFill>
                  <a:srgbClr val="130294"/>
                </a:solidFill>
              </a:rPr>
              <a:t>отримаємо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рівняння</a:t>
            </a:r>
            <a:r>
              <a:rPr lang="ru-RU" sz="2000" b="1" dirty="0" smtClean="0">
                <a:solidFill>
                  <a:srgbClr val="130294"/>
                </a:solidFill>
              </a:rPr>
              <a:t>, яке </a:t>
            </a:r>
            <a:r>
              <a:rPr lang="ru-RU" sz="2000" b="1" dirty="0" err="1" smtClean="0">
                <a:solidFill>
                  <a:srgbClr val="130294"/>
                </a:solidFill>
              </a:rPr>
              <a:t>має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ті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самі</a:t>
            </a:r>
            <a:r>
              <a:rPr lang="ru-RU" sz="2000" b="1" dirty="0" smtClean="0">
                <a:solidFill>
                  <a:srgbClr val="130294"/>
                </a:solidFill>
              </a:rPr>
              <a:t> </a:t>
            </a:r>
            <a:r>
              <a:rPr lang="ru-RU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язки</a:t>
            </a:r>
            <a:r>
              <a:rPr lang="uk-UA" sz="2000" b="1" dirty="0" smtClean="0">
                <a:solidFill>
                  <a:srgbClr val="130294"/>
                </a:solidFill>
              </a:rPr>
              <a:t>, що і дане. </a:t>
            </a:r>
          </a:p>
          <a:p>
            <a:pPr marL="457200" indent="-457200" algn="just">
              <a:buAutoNum type="arabicPeriod"/>
            </a:pPr>
            <a:r>
              <a:rPr lang="uk-UA" sz="2000" b="1" dirty="0" smtClean="0">
                <a:solidFill>
                  <a:srgbClr val="130294"/>
                </a:solidFill>
              </a:rPr>
              <a:t>Якщо прямі, які є графіками рівнянь системи , збігаються, то система не має </a:t>
            </a:r>
            <a:r>
              <a:rPr lang="uk-UA" sz="2000" b="1" dirty="0" err="1" smtClean="0">
                <a:solidFill>
                  <a:srgbClr val="130294"/>
                </a:solidFill>
              </a:rPr>
              <a:t>розв</a:t>
            </a:r>
            <a:r>
              <a:rPr lang="en-US" sz="2000" b="1" dirty="0" smtClean="0">
                <a:solidFill>
                  <a:srgbClr val="130294"/>
                </a:solidFill>
              </a:rPr>
              <a:t>`</a:t>
            </a:r>
            <a:r>
              <a:rPr lang="uk-UA" sz="2000" b="1" dirty="0" err="1" smtClean="0">
                <a:solidFill>
                  <a:srgbClr val="130294"/>
                </a:solidFill>
              </a:rPr>
              <a:t>язків</a:t>
            </a:r>
            <a:r>
              <a:rPr lang="uk-UA" sz="2000" b="1" dirty="0" smtClean="0">
                <a:solidFill>
                  <a:srgbClr val="130294"/>
                </a:solidFill>
              </a:rPr>
              <a:t>.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427984" y="2564904"/>
            <a:ext cx="1008112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вірю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59832" y="3140968"/>
            <a:ext cx="1008112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вірю</a:t>
            </a:r>
            <a:endParaRPr lang="ru-RU" sz="2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3717032"/>
            <a:ext cx="1143744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не вірю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164288" y="4365104"/>
            <a:ext cx="1008112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вірю</a:t>
            </a:r>
            <a:endParaRPr lang="ru-RU" sz="20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4941168"/>
            <a:ext cx="1143744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не вірю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03848" y="5661248"/>
            <a:ext cx="1143744" cy="288032"/>
          </a:xfrm>
          <a:prstGeom prst="rect">
            <a:avLst/>
          </a:prstGeom>
          <a:solidFill>
            <a:srgbClr val="1D53FF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/>
              <a:t>не вірю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39552" y="1844824"/>
            <a:ext cx="6400800" cy="2881039"/>
          </a:xfrm>
          <a:solidFill>
            <a:srgbClr val="FFE1FF"/>
          </a:solidFill>
          <a:ln w="19050">
            <a:solidFill>
              <a:srgbClr val="0070C0"/>
            </a:solidFill>
          </a:ln>
        </p:spPr>
        <p:txBody>
          <a:bodyPr/>
          <a:lstStyle/>
          <a:p>
            <a:pPr>
              <a:defRPr/>
            </a:pPr>
            <a:r>
              <a:rPr lang="uk-UA" sz="3600" b="1" dirty="0" smtClean="0">
                <a:solidFill>
                  <a:srgbClr val="130294"/>
                </a:solidFill>
              </a:rPr>
              <a:t>Розв’язування задач на застосування елементів прикладної математики при обчисленні маси, об</a:t>
            </a:r>
            <a:r>
              <a:rPr lang="en-US" sz="3600" b="1" dirty="0" smtClean="0">
                <a:solidFill>
                  <a:srgbClr val="130294"/>
                </a:solidFill>
              </a:rPr>
              <a:t>’</a:t>
            </a:r>
            <a:r>
              <a:rPr lang="uk-UA" sz="3600" b="1" dirty="0" err="1" smtClean="0">
                <a:solidFill>
                  <a:srgbClr val="130294"/>
                </a:solidFill>
              </a:rPr>
              <a:t>єму</a:t>
            </a:r>
            <a:r>
              <a:rPr lang="uk-UA" sz="3600" b="1" dirty="0" smtClean="0">
                <a:solidFill>
                  <a:srgbClr val="130294"/>
                </a:solidFill>
              </a:rPr>
              <a:t>,    кількості речовини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1379</TotalTime>
  <Words>1020</Words>
  <Application>Microsoft Office PowerPoint</Application>
  <PresentationFormat>Экран (4:3)</PresentationFormat>
  <Paragraphs>146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Математику вже тому вчити потрібно, що вона розум до ладу приводить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Хімічні явища в природному довкіллі</dc:title>
  <dc:creator>Вова</dc:creator>
  <cp:lastModifiedBy>HOME</cp:lastModifiedBy>
  <cp:revision>157</cp:revision>
  <dcterms:created xsi:type="dcterms:W3CDTF">2015-12-28T14:39:37Z</dcterms:created>
  <dcterms:modified xsi:type="dcterms:W3CDTF">2020-03-22T19:40:32Z</dcterms:modified>
</cp:coreProperties>
</file>