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  <p:sldMasterId id="2147483792" r:id="rId3"/>
  </p:sldMasterIdLst>
  <p:notesMasterIdLst>
    <p:notesMasterId r:id="rId38"/>
  </p:notesMasterIdLst>
  <p:sldIdLst>
    <p:sldId id="256" r:id="rId4"/>
    <p:sldId id="308" r:id="rId5"/>
    <p:sldId id="309" r:id="rId6"/>
    <p:sldId id="311" r:id="rId7"/>
    <p:sldId id="312" r:id="rId8"/>
    <p:sldId id="313" r:id="rId9"/>
    <p:sldId id="276" r:id="rId10"/>
    <p:sldId id="320" r:id="rId11"/>
    <p:sldId id="337" r:id="rId12"/>
    <p:sldId id="338" r:id="rId13"/>
    <p:sldId id="322" r:id="rId14"/>
    <p:sldId id="323" r:id="rId15"/>
    <p:sldId id="325" r:id="rId16"/>
    <p:sldId id="326" r:id="rId17"/>
    <p:sldId id="295" r:id="rId18"/>
    <p:sldId id="327" r:id="rId19"/>
    <p:sldId id="285" r:id="rId20"/>
    <p:sldId id="315" r:id="rId21"/>
    <p:sldId id="317" r:id="rId22"/>
    <p:sldId id="318" r:id="rId23"/>
    <p:sldId id="319" r:id="rId24"/>
    <p:sldId id="328" r:id="rId25"/>
    <p:sldId id="339" r:id="rId26"/>
    <p:sldId id="340" r:id="rId27"/>
    <p:sldId id="341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07" r:id="rId37"/>
  </p:sldIdLst>
  <p:sldSz cx="9144000" cy="6858000" type="screen4x3"/>
  <p:notesSz cx="6858000" cy="9144000"/>
  <p:custDataLst>
    <p:tags r:id="rId3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23C1"/>
    <a:srgbClr val="6600CC"/>
    <a:srgbClr val="0000FF"/>
    <a:srgbClr val="CC00FF"/>
    <a:srgbClr val="009900"/>
    <a:srgbClr val="7BE4F9"/>
    <a:srgbClr val="99FF33"/>
    <a:srgbClr val="40D8F6"/>
    <a:srgbClr val="87D1EB"/>
    <a:srgbClr val="7AC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5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gs" Target="tags/tag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0E68E5-0796-4575-84E8-323D4101FED1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5A7AE59-00EE-4BB3-A521-54431CEFB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008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C04818-01EE-43EF-A06E-C7F3ADEB4EB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564904"/>
            <a:ext cx="6400800" cy="10081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526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5EF91-A029-4104-80D6-71F7B0CC4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91506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67D33-D8AA-4769-A7D6-00B03AA309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109246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2E067-B9F3-4CD0-900D-80EEED7E2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210535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DF94A-69A4-4223-B548-F99749044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833274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34AAB-4327-420E-97AC-C720B6950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711670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3D492-4791-408C-AFA5-F96D624094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778322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6DA7-B6D2-4598-8390-0151218E74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760863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6D1FD-EF74-427C-B80B-029DB96953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320472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690E5-83FE-4EF0-9FDC-91C1C2391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149819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80C8A-D43D-42C5-BAC5-4B955A9FA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58173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586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62DFFE-471E-41BA-8A7E-9562512A7496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905725EA-D532-4237-9987-DE49CC740B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C3593C-901B-4AD3-9F39-A10498E23064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018DA4D2-79AB-4EA0-A048-287AE8EB0B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71B345-9E7C-470E-83DD-73C7F8690A81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7282E8-7F94-49E6-BD4D-B318759A66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65EF8E-7EFD-4FAD-BC27-A0737803D3B2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5ABECF-121A-47AB-91B4-1950772E73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6EFEF6-6A77-4C69-802D-DD84318832FF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E2E35C7D-86A7-4645-B53C-CE17919583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9FB8AC-161F-461B-93EF-012C65EB1744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6B974-7B27-4D34-9E21-5EF6B6817C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3B6A46-3A2F-4AFD-AF0B-4399E1CF66D6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C92C84-1153-4F4F-87CB-44221BDE76BC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EECCC3-FE16-492D-8F8C-BE59ED003E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744C6B-08B9-4EC8-A957-639BFA102528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627D4-6BC9-4E90-A3F0-2F576B1BEA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A17CB8-CA05-42FE-AA9C-B2DBC8D58DE6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D8BE17-53B8-4A78-B35F-FF1ECCCA10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D8D6169-C569-4D44-A601-F3C4CB63F0B7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C8A48B6-4DED-4A43-9A8B-C944ABB84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6544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A6D245-17B2-4464-BC0B-179B3F7135DF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3BDB0C-1C21-4AF3-8153-E855A0C9C3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627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28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367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860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9A0B54F-8188-4306-ABBB-D31DB3E7684E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CD2B811-3833-460A-85DA-C8576A698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490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380D7-FDDE-49C0-832B-AFA80D4A6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5884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73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</a:p>
        </p:txBody>
      </p:sp>
      <p:sp>
        <p:nvSpPr>
          <p:cNvPr id="3075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2A29E9D-306F-47A1-97F0-16F3B4CB781C}" type="datetimeFigureOut">
              <a:rPr lang="ru-RU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45F87C1-E989-4FCE-A3F0-474A36E916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CA23436-D959-4485-B4BD-DD82F9BCAD74}" type="datetime1">
              <a:rPr lang="ru-RU" smtClean="0"/>
              <a:pPr>
                <a:defRPr/>
              </a:pPr>
              <a:t>09.03.2020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79497B7-C637-4B97-9D79-D16C2B8537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6.xml"/><Relationship Id="rId6" Type="http://schemas.microsoft.com/office/2007/relationships/hdphoto" Target="../media/hdphoto10.wdp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6.png"/><Relationship Id="rId2" Type="http://schemas.openxmlformats.org/officeDocument/2006/relationships/slideLayout" Target="../slideLayouts/slideLayout20.xml"/><Relationship Id="rId1" Type="http://schemas.openxmlformats.org/officeDocument/2006/relationships/audio" Target="../media/audio1.wav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6.xml"/><Relationship Id="rId5" Type="http://schemas.microsoft.com/office/2007/relationships/hdphoto" Target="../media/hdphoto12.wdp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microsoft.com/office/2007/relationships/hdphoto" Target="../media/hdphoto11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0.png"/><Relationship Id="rId5" Type="http://schemas.microsoft.com/office/2007/relationships/hdphoto" Target="../media/hdphoto14.wdp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3.gif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7.png"/><Relationship Id="rId5" Type="http://schemas.microsoft.com/office/2007/relationships/hdphoto" Target="../media/hdphoto17.wdp"/><Relationship Id="rId4" Type="http://schemas.openxmlformats.org/officeDocument/2006/relationships/image" Target="../media/image7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6.xml"/><Relationship Id="rId6" Type="http://schemas.microsoft.com/office/2007/relationships/hdphoto" Target="../media/hdphoto5.wdp"/><Relationship Id="rId5" Type="http://schemas.openxmlformats.org/officeDocument/2006/relationships/image" Target="../media/image26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microsoft.com/office/2007/relationships/hdphoto" Target="../media/hdphoto9.wdp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0.png"/><Relationship Id="rId11" Type="http://schemas.microsoft.com/office/2007/relationships/hdphoto" Target="../media/hdphoto8.wdp"/><Relationship Id="rId5" Type="http://schemas.microsoft.com/office/2007/relationships/hdphoto" Target="../media/hdphoto6.wdp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0D8F6"/>
            </a:gs>
            <a:gs pos="24000">
              <a:srgbClr val="00B0F0"/>
            </a:gs>
            <a:gs pos="100000">
              <a:srgbClr val="CCE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D:\анимации\звёзды\1437676395_4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-40599"/>
            <a:ext cx="9103162" cy="689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B49A1-A3D1-420D-A628-4CC6406D95B3}" type="slidenum">
              <a:rPr lang="ru-RU"/>
              <a:pPr>
                <a:defRPr/>
              </a:pPr>
              <a:t>1</a:t>
            </a:fld>
            <a:endParaRPr lang="ru-RU"/>
          </a:p>
        </p:txBody>
      </p:sp>
      <p:pic>
        <p:nvPicPr>
          <p:cNvPr id="11271" name="Picture 7" descr="D:\анимации\звёзды\zo00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214"/>
            <a:ext cx="5143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D:\анимации\птицы\ptiz1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62017" y="1601641"/>
            <a:ext cx="350899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D:\анимации\ВЕРБА\12954863.gif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33" b="96333" l="375" r="50500">
                        <a14:foregroundMark x1="5500" y1="4833" x2="0" y2="17667"/>
                        <a14:foregroundMark x1="375" y1="95167" x2="375" y2="95167"/>
                        <a14:foregroundMark x1="2500" y1="5000" x2="2500" y2="5000"/>
                        <a14:foregroundMark x1="14375" y1="93000" x2="14375" y2="93000"/>
                        <a14:foregroundMark x1="22875" y1="5000" x2="25875" y2="31000"/>
                        <a14:foregroundMark x1="26125" y1="4833" x2="26625" y2="31000"/>
                        <a14:foregroundMark x1="1500" y1="27833" x2="1500" y2="27833"/>
                        <a14:foregroundMark x1="500" y1="65500" x2="3500" y2="69833"/>
                        <a14:foregroundMark x1="375" y1="5000" x2="375" y2="5000"/>
                        <a14:foregroundMark x1="33500" y1="58667" x2="41750" y2="57833"/>
                        <a14:foregroundMark x1="42000" y1="58167" x2="41875" y2="60167"/>
                        <a14:foregroundMark x1="41750" y1="58500" x2="43250" y2="58333"/>
                        <a14:backgroundMark x1="41125" y1="62833" x2="49500" y2="61833"/>
                        <a14:backgroundMark x1="40875" y1="63500" x2="34250" y2="67500"/>
                        <a14:backgroundMark x1="29875" y1="84167" x2="25500" y2="92833"/>
                        <a14:backgroundMark x1="32125" y1="80167" x2="32125" y2="80167"/>
                        <a14:backgroundMark x1="37000" y1="53667" x2="37000" y2="53667"/>
                        <a14:backgroundMark x1="35625" y1="82000" x2="35625" y2="82000"/>
                        <a14:backgroundMark x1="46250" y1="91000" x2="46250" y2="91000"/>
                        <a14:backgroundMark x1="43875" y1="89333" x2="43875" y2="89333"/>
                        <a14:backgroundMark x1="39625" y1="86167" x2="39625" y2="86167"/>
                        <a14:backgroundMark x1="43000" y1="84833" x2="43000" y2="84833"/>
                        <a14:backgroundMark x1="41375" y1="75167" x2="41375" y2="75167"/>
                        <a14:backgroundMark x1="27375" y1="5833" x2="28250" y2="28833"/>
                        <a14:backgroundMark x1="26500" y1="6500" x2="26875" y2="30333"/>
                        <a14:backgroundMark x1="45500" y1="55667" x2="45500" y2="55667"/>
                        <a14:backgroundMark x1="41125" y1="55333" x2="41125" y2="55333"/>
                        <a14:backgroundMark x1="39375" y1="54000" x2="39375" y2="54000"/>
                        <a14:backgroundMark x1="37750" y1="43833" x2="36375" y2="49000"/>
                        <a14:backgroundMark x1="41000" y1="47167" x2="41000" y2="47167"/>
                        <a14:backgroundMark x1="39625" y1="43167" x2="45250" y2="60667"/>
                        <a14:backgroundMark x1="37125" y1="47333" x2="32750" y2="57833"/>
                        <a14:backgroundMark x1="33250" y1="58667" x2="44375" y2="56333"/>
                        <a14:backgroundMark x1="32750" y1="57333" x2="31125" y2="58833"/>
                        <a14:backgroundMark x1="39625" y1="76833" x2="31500" y2="80333"/>
                        <a14:backgroundMark x1="39750" y1="78333" x2="42500" y2="95000"/>
                        <a14:backgroundMark x1="22375" y1="5167" x2="25875" y2="30667"/>
                        <a14:backgroundMark x1="25125" y1="10833" x2="25125" y2="10833"/>
                        <a14:backgroundMark x1="25000" y1="5000" x2="26000" y2="31167"/>
                        <a14:backgroundMark x1="26125" y1="5167" x2="26500" y2="29500"/>
                        <a14:backgroundMark x1="22375" y1="10500" x2="29500" y2="13667"/>
                        <a14:backgroundMark x1="21625" y1="7167" x2="26750" y2="16000"/>
                        <a14:backgroundMark x1="23250" y1="5333" x2="25375" y2="24167"/>
                        <a14:backgroundMark x1="23125" y1="5667" x2="23375" y2="11667"/>
                        <a14:backgroundMark x1="23250" y1="4667" x2="23000" y2="5667"/>
                        <a14:backgroundMark x1="24500" y1="19500" x2="25125" y2="23833"/>
                        <a14:backgroundMark x1="27000" y1="30500" x2="26500" y2="30833"/>
                        <a14:backgroundMark x1="22875" y1="6667" x2="23500" y2="12167"/>
                        <a14:backgroundMark x1="23750" y1="12333" x2="23375" y2="10000"/>
                        <a14:backgroundMark x1="18000" y1="5500" x2="3375" y2="16167"/>
                        <a14:backgroundMark x1="4125" y1="4833" x2="4000" y2="9500"/>
                        <a14:backgroundMark x1="5375" y1="5667" x2="5375" y2="5667"/>
                        <a14:backgroundMark x1="5125" y1="6000" x2="4625" y2="7000"/>
                        <a14:backgroundMark x1="4750" y1="18667" x2="375" y2="24167"/>
                        <a14:backgroundMark x1="1500" y1="5500" x2="2625" y2="13833"/>
                        <a14:backgroundMark x1="2000" y1="11167" x2="375" y2="17333"/>
                        <a14:backgroundMark x1="3625" y1="9167" x2="2500" y2="12167"/>
                        <a14:backgroundMark x1="3000" y1="45667" x2="3125" y2="82500"/>
                        <a14:backgroundMark x1="4000" y1="8167" x2="1375" y2="14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22" t="5737" r="56280" b="4543"/>
          <a:stretch/>
        </p:blipFill>
        <p:spPr bwMode="auto">
          <a:xfrm>
            <a:off x="-24622" y="18175"/>
            <a:ext cx="382511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23928" y="4365104"/>
            <a:ext cx="5153079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3150235" algn="ctr"/>
              </a:tabLst>
            </a:pPr>
            <a:r>
              <a:rPr lang="uk-UA" sz="3200" b="1" i="1" dirty="0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Інтегрований урок</a:t>
            </a:r>
            <a:endParaRPr lang="ru-RU" sz="3200" dirty="0" smtClean="0">
              <a:solidFill>
                <a:srgbClr val="0000FF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3150235" algn="ctr"/>
              </a:tabLst>
            </a:pPr>
            <a:r>
              <a:rPr lang="uk-UA" sz="2400" b="1" i="1" dirty="0" smtClean="0">
                <a:solidFill>
                  <a:srgbClr val="6600CC"/>
                </a:solidFill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uk-UA" sz="2400" b="1" i="1" spc="-50" dirty="0" smtClean="0">
                <a:solidFill>
                  <a:srgbClr val="6600CC"/>
                </a:solidFill>
                <a:effectLst/>
                <a:latin typeface="Constantia"/>
                <a:ea typeface="Calibri"/>
                <a:cs typeface="Times New Roman"/>
              </a:rPr>
              <a:t>читання, українська мова,</a:t>
            </a:r>
            <a:endParaRPr lang="ru-RU" sz="2400" dirty="0" smtClean="0">
              <a:solidFill>
                <a:srgbClr val="6600CC"/>
              </a:solidFill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3150235" algn="ctr"/>
              </a:tabLst>
            </a:pPr>
            <a:r>
              <a:rPr lang="uk-UA" sz="2400" b="1" i="1" spc="-50" dirty="0" smtClean="0">
                <a:solidFill>
                  <a:srgbClr val="6600CC"/>
                </a:solidFill>
                <a:effectLst/>
                <a:latin typeface="Constantia"/>
                <a:ea typeface="Calibri"/>
                <a:cs typeface="Times New Roman"/>
              </a:rPr>
              <a:t>я досліджую світ,  мистецтво</a:t>
            </a:r>
            <a:r>
              <a:rPr lang="uk-UA" sz="2400" b="1" i="1" dirty="0" smtClean="0">
                <a:solidFill>
                  <a:srgbClr val="6600CC"/>
                </a:solidFill>
                <a:effectLst/>
                <a:latin typeface="Calibri"/>
                <a:ea typeface="Calibri"/>
                <a:cs typeface="Times New Roman"/>
              </a:rPr>
              <a:t>)</a:t>
            </a:r>
            <a:endParaRPr lang="ru-RU" sz="2400" dirty="0" smtClean="0">
              <a:solidFill>
                <a:srgbClr val="6600CC"/>
              </a:solidFill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 dirty="0" smtClean="0">
                <a:solidFill>
                  <a:srgbClr val="632423"/>
                </a:solidFill>
                <a:effectLst/>
                <a:latin typeface="Calibri"/>
                <a:ea typeface="Calibri"/>
                <a:cs typeface="Times New Roman"/>
              </a:rPr>
              <a:t>           </a:t>
            </a:r>
            <a:r>
              <a:rPr lang="uk-UA" sz="2400" b="1" i="1" dirty="0" smtClean="0">
                <a:solidFill>
                  <a:srgbClr val="0000FF"/>
                </a:solidFill>
                <a:effectLst/>
                <a:latin typeface="Calibri"/>
                <a:ea typeface="Calibri"/>
                <a:cs typeface="Times New Roman"/>
              </a:rPr>
              <a:t>2 клас</a:t>
            </a:r>
            <a:endParaRPr lang="ru-RU" sz="2400" dirty="0">
              <a:solidFill>
                <a:srgbClr val="0000FF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9" name="Группа 8"/>
          <p:cNvGrpSpPr/>
          <p:nvPr/>
        </p:nvGrpSpPr>
        <p:grpSpPr>
          <a:xfrm rot="21080042">
            <a:off x="2021113" y="-266399"/>
            <a:ext cx="3391291" cy="2125447"/>
            <a:chOff x="5806976" y="-4085"/>
            <a:chExt cx="3391291" cy="1732682"/>
          </a:xfrm>
        </p:grpSpPr>
        <p:pic>
          <p:nvPicPr>
            <p:cNvPr id="11272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631277">
              <a:off x="5806976" y="-4085"/>
              <a:ext cx="3349290" cy="1732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 rot="396180">
              <a:off x="5863123" y="546990"/>
              <a:ext cx="333514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uk-UA" sz="4000" b="1" dirty="0" smtClean="0">
                  <a:ln w="12700" cap="flat" cmpd="sng" algn="ctr">
                    <a:solidFill>
                      <a:srgbClr val="FF0000"/>
                    </a:solidFill>
                    <a:prstDash val="solid"/>
                    <a:round/>
                  </a:ln>
                  <a:solidFill>
                    <a:srgbClr val="0099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Constantia"/>
                  <a:ea typeface="Calibri"/>
                  <a:cs typeface="Times New Roman"/>
                </a:rPr>
                <a:t>Зустрічаймо</a:t>
              </a:r>
              <a:endParaRPr lang="ru-RU" sz="4000" dirty="0">
                <a:ln w="12700" cap="flat" cmpd="sng" algn="ctr">
                  <a:solidFill>
                    <a:srgbClr val="FF0000"/>
                  </a:solidFill>
                  <a:prstDash val="solid"/>
                  <a:round/>
                </a:ln>
                <a:solidFill>
                  <a:srgbClr val="0099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 rot="19604154">
            <a:off x="2845578" y="1168410"/>
            <a:ext cx="2886476" cy="1131269"/>
            <a:chOff x="6253840" y="1501353"/>
            <a:chExt cx="2886476" cy="800219"/>
          </a:xfrm>
        </p:grpSpPr>
        <p:sp>
          <p:nvSpPr>
            <p:cNvPr id="8" name="Блок-схема: перфолента 7"/>
            <p:cNvSpPr/>
            <p:nvPr/>
          </p:nvSpPr>
          <p:spPr>
            <a:xfrm rot="1646433">
              <a:off x="6304167" y="1583329"/>
              <a:ext cx="2836149" cy="508591"/>
            </a:xfrm>
            <a:prstGeom prst="flowChartPunchedTape">
              <a:avLst/>
            </a:prstGeom>
            <a:solidFill>
              <a:srgbClr val="FFFF99"/>
            </a:solidFill>
            <a:ln>
              <a:solidFill>
                <a:srgbClr val="99F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 rot="1428816">
              <a:off x="6253840" y="1501353"/>
              <a:ext cx="2818400" cy="800219"/>
            </a:xfrm>
            <a:prstGeom prst="rect">
              <a:avLst/>
            </a:prstGeom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uk-UA" sz="4000" b="1" dirty="0" smtClean="0">
                  <a:ln w="12700" cap="flat" cmpd="sng" algn="ctr">
                    <a:solidFill>
                      <a:srgbClr val="FF0000"/>
                    </a:solidFill>
                    <a:prstDash val="solid"/>
                    <a:round/>
                  </a:ln>
                  <a:solidFill>
                    <a:srgbClr val="0099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Constantia"/>
                  <a:ea typeface="Calibri"/>
                  <a:cs typeface="Times New Roman"/>
                </a:rPr>
                <a:t>весноньку</a:t>
              </a:r>
              <a:endParaRPr lang="ru-RU" sz="4000" dirty="0">
                <a:ln w="12700" cap="flat" cmpd="sng" algn="ctr">
                  <a:solidFill>
                    <a:srgbClr val="FF0000"/>
                  </a:solidFill>
                  <a:prstDash val="solid"/>
                  <a:round/>
                </a:ln>
                <a:solidFill>
                  <a:srgbClr val="00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/>
                <a:ea typeface="Calibri"/>
                <a:cs typeface="Times New Roman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12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47121"/>
            <a:ext cx="78810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>
                <a:solidFill>
                  <a:srgbClr val="0000FF"/>
                </a:solidFill>
                <a:effectLst/>
                <a:latin typeface="Constantia"/>
                <a:ea typeface="Calibri"/>
                <a:cs typeface="Times New Roman"/>
              </a:rPr>
              <a:t>Група «Народні майстри»</a:t>
            </a:r>
            <a:endParaRPr lang="ru-RU" sz="4800" dirty="0">
              <a:solidFill>
                <a:srgbClr val="0000FF"/>
              </a:solidFill>
            </a:endParaRPr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329" y="1056972"/>
            <a:ext cx="7744672" cy="5801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29" y="1056972"/>
            <a:ext cx="7734704" cy="5801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7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605" y="1056972"/>
            <a:ext cx="345867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76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14700"/>
            <a:ext cx="4876800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76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29" y="3476892"/>
            <a:ext cx="5179815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4372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77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11" y="0"/>
            <a:ext cx="8590684" cy="6906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00" y="548680"/>
            <a:ext cx="9144000" cy="6097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6566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87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-238811" y="437013"/>
            <a:ext cx="9563100" cy="5238115"/>
            <a:chOff x="0" y="0"/>
            <a:chExt cx="7285990" cy="2684145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7285990" cy="2684145"/>
            </a:xfrm>
            <a:prstGeom prst="rect">
              <a:avLst/>
            </a:pr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53465" y="79739"/>
              <a:ext cx="6985666" cy="2459551"/>
              <a:chOff x="-50816" y="-46720"/>
              <a:chExt cx="6985666" cy="2459551"/>
            </a:xfrm>
          </p:grpSpPr>
          <p:sp>
            <p:nvSpPr>
              <p:cNvPr id="6" name="Поле 11"/>
              <p:cNvSpPr txBox="1"/>
              <p:nvPr/>
            </p:nvSpPr>
            <p:spPr>
              <a:xfrm>
                <a:off x="-50816" y="350913"/>
                <a:ext cx="1313180" cy="168498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25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К</a:t>
                </a:r>
                <a:endParaRPr kumimoji="0" lang="ru-RU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7" name="Поле 12"/>
              <p:cNvSpPr txBox="1"/>
              <p:nvPr/>
            </p:nvSpPr>
            <p:spPr>
              <a:xfrm>
                <a:off x="1556679" y="1381469"/>
                <a:ext cx="254477" cy="1031362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10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,</a:t>
                </a:r>
                <a:endParaRPr kumimoji="0" lang="ru-RU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8" name="Поле 13"/>
              <p:cNvSpPr txBox="1"/>
              <p:nvPr/>
            </p:nvSpPr>
            <p:spPr>
              <a:xfrm>
                <a:off x="1811156" y="355794"/>
                <a:ext cx="1231265" cy="166506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25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4</a:t>
                </a:r>
                <a:endParaRPr kumimoji="0" lang="ru-RU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9" name="Поле 14"/>
              <p:cNvSpPr txBox="1"/>
              <p:nvPr/>
            </p:nvSpPr>
            <p:spPr>
              <a:xfrm>
                <a:off x="2814615" y="-15"/>
                <a:ext cx="504117" cy="102453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10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,,</a:t>
                </a:r>
                <a:endParaRPr kumimoji="0" lang="ru-RU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10" name="Рисунок 9" descr="D:\анимации\риби\кит.jpg"/>
              <p:cNvPicPr preferRelativeResize="0">
                <a:picLocks noChangeAspect="1"/>
              </p:cNvPicPr>
              <p:nvPr/>
            </p:nvPicPr>
            <p:blipFill rotWithShape="1"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143" b="7529"/>
              <a:stretch/>
            </p:blipFill>
            <p:spPr bwMode="auto">
              <a:xfrm>
                <a:off x="3337129" y="-46720"/>
                <a:ext cx="3325941" cy="2315553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11" name="Поле 17"/>
              <p:cNvSpPr txBox="1"/>
              <p:nvPr/>
            </p:nvSpPr>
            <p:spPr>
              <a:xfrm>
                <a:off x="6663070" y="0"/>
                <a:ext cx="271780" cy="11226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10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,</a:t>
                </a:r>
                <a:endParaRPr kumimoji="0" lang="ru-RU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sp>
        <p:nvSpPr>
          <p:cNvPr id="12" name="Прямоугольник 11"/>
          <p:cNvSpPr/>
          <p:nvPr/>
        </p:nvSpPr>
        <p:spPr>
          <a:xfrm>
            <a:off x="3268475" y="5675128"/>
            <a:ext cx="295901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5715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КОТИКИ</a:t>
            </a:r>
            <a:endParaRPr lang="ru-RU" sz="6000" b="1" cap="none" spc="50" dirty="0">
              <a:ln w="57150">
                <a:solidFill>
                  <a:srgbClr val="FFFF00"/>
                </a:solidFill>
              </a:ln>
              <a:solidFill>
                <a:srgbClr val="00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370" y="-272458"/>
            <a:ext cx="4564737" cy="728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698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86349" y="188640"/>
            <a:ext cx="42060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Стіна слів</a:t>
            </a:r>
            <a:endParaRPr lang="ru-RU" sz="6000" b="1" i="1" dirty="0">
              <a:solidFill>
                <a:srgbClr val="CC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990967"/>
            <a:ext cx="8830006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90170" algn="l"/>
                <a:tab pos="180340" algn="l"/>
                <a:tab pos="540385" algn="l"/>
              </a:tabLst>
            </a:pPr>
            <a:r>
              <a:rPr lang="uk-UA" sz="54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		Струнка, плямочками, справжня, позаздрила, наспівуючи, пухнастеньке, симпатичне.</a:t>
            </a:r>
            <a:endParaRPr lang="ru-RU" sz="5400" b="1" dirty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167827"/>
            <a:ext cx="9009518" cy="1148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90170" algn="l"/>
                <a:tab pos="180340" algn="l"/>
                <a:tab pos="540385" algn="l"/>
              </a:tabLst>
            </a:pPr>
            <a:r>
              <a:rPr lang="uk-UA" sz="4400" b="1" i="1" u="sng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Завдання:</a:t>
            </a:r>
            <a:r>
              <a:rPr lang="uk-UA" sz="4400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3600" b="1" dirty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прочитайте правильно слова.</a:t>
            </a:r>
            <a:endParaRPr lang="ru-RU" sz="3600" b="1" dirty="0">
              <a:solidFill>
                <a:srgbClr val="6600CC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9092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32656"/>
            <a:ext cx="61865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Ромашка </a:t>
            </a:r>
            <a:r>
              <a:rPr lang="uk-UA" sz="6000" b="1" i="1" dirty="0" err="1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Блума</a:t>
            </a:r>
            <a:endParaRPr lang="ru-RU" sz="6000" i="1" dirty="0">
              <a:solidFill>
                <a:srgbClr val="CC00FF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819926" y="1385931"/>
            <a:ext cx="5458460" cy="5100955"/>
            <a:chOff x="0" y="0"/>
            <a:chExt cx="5458460" cy="5100955"/>
          </a:xfrm>
        </p:grpSpPr>
        <p:sp>
          <p:nvSpPr>
            <p:cNvPr id="5" name="Капля 4"/>
            <p:cNvSpPr/>
            <p:nvPr/>
          </p:nvSpPr>
          <p:spPr>
            <a:xfrm rot="2447091">
              <a:off x="0" y="1504950"/>
              <a:ext cx="2152650" cy="1978025"/>
            </a:xfrm>
            <a:prstGeom prst="teardrop">
              <a:avLst/>
            </a:prstGeom>
            <a:solidFill>
              <a:srgbClr val="F79646">
                <a:lumMod val="60000"/>
                <a:lumOff val="4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Капля 5"/>
            <p:cNvSpPr/>
            <p:nvPr/>
          </p:nvSpPr>
          <p:spPr>
            <a:xfrm rot="19086755">
              <a:off x="1609725" y="2924175"/>
              <a:ext cx="1986915" cy="2176780"/>
            </a:xfrm>
            <a:prstGeom prst="teardrop">
              <a:avLst/>
            </a:prstGeom>
            <a:solidFill>
              <a:srgbClr val="F79646">
                <a:lumMod val="60000"/>
                <a:lumOff val="4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Капля 6"/>
            <p:cNvSpPr/>
            <p:nvPr/>
          </p:nvSpPr>
          <p:spPr>
            <a:xfrm rot="13755780">
              <a:off x="3171825" y="1543050"/>
              <a:ext cx="2313940" cy="2259330"/>
            </a:xfrm>
            <a:prstGeom prst="teardrop">
              <a:avLst/>
            </a:prstGeom>
            <a:solidFill>
              <a:srgbClr val="F79646">
                <a:lumMod val="60000"/>
                <a:lumOff val="4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Капля 7"/>
            <p:cNvSpPr/>
            <p:nvPr/>
          </p:nvSpPr>
          <p:spPr>
            <a:xfrm rot="8232425">
              <a:off x="1704975" y="0"/>
              <a:ext cx="1974850" cy="2061845"/>
            </a:xfrm>
            <a:prstGeom prst="teardrop">
              <a:avLst/>
            </a:prstGeom>
            <a:solidFill>
              <a:srgbClr val="F79646">
                <a:lumMod val="60000"/>
                <a:lumOff val="4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763688" y="1644407"/>
            <a:ext cx="5774690" cy="4613909"/>
            <a:chOff x="0" y="0"/>
            <a:chExt cx="5774874" cy="4614388"/>
          </a:xfrm>
        </p:grpSpPr>
        <p:sp>
          <p:nvSpPr>
            <p:cNvPr id="10" name="Овал 9"/>
            <p:cNvSpPr/>
            <p:nvPr/>
          </p:nvSpPr>
          <p:spPr>
            <a:xfrm rot="1958733">
              <a:off x="85725" y="0"/>
              <a:ext cx="2933700" cy="2110740"/>
            </a:xfrm>
            <a:prstGeom prst="ellipse">
              <a:avLst/>
            </a:prstGeom>
            <a:solidFill>
              <a:srgbClr val="F79646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2400" b="1" i="0" u="none" strike="noStrike" kern="0" cap="none" spc="0" normalizeH="0" baseline="0" noProof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/>
                  <a:ea typeface="Calibri"/>
                  <a:cs typeface="Times New Roman"/>
                </a:rPr>
                <a:t>Про кого або про що йдеться в тексті?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 rot="20178751">
              <a:off x="0" y="2324100"/>
              <a:ext cx="2933700" cy="2110740"/>
            </a:xfrm>
            <a:prstGeom prst="ellipse">
              <a:avLst/>
            </a:prstGeom>
            <a:solidFill>
              <a:srgbClr val="F79646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90170" algn="l"/>
                  <a:tab pos="180340" algn="l"/>
                  <a:tab pos="540385" algn="l"/>
                </a:tabLst>
                <a:defRPr/>
              </a:pPr>
              <a:r>
                <a:rPr kumimoji="0" lang="uk-UA" sz="2400" b="1" i="0" u="none" strike="noStrike" kern="0" cap="none" spc="0" normalizeH="0" baseline="0" noProof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/>
                  <a:ea typeface="Calibri"/>
                  <a:cs typeface="Times New Roman"/>
                </a:rPr>
                <a:t>Чи сподобалися квіти киці?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rPr>
                <a:t> 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 rot="1958733">
              <a:off x="2543175" y="2524125"/>
              <a:ext cx="3231699" cy="2090263"/>
            </a:xfrm>
            <a:prstGeom prst="ellipse">
              <a:avLst/>
            </a:prstGeom>
            <a:solidFill>
              <a:srgbClr val="F79646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endParaRPr>
            </a:p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/>
                  <a:ea typeface="Calibri"/>
                  <a:cs typeface="Times New Roman"/>
                </a:rPr>
                <a:t>Чому </a:t>
              </a:r>
              <a:r>
                <a:rPr kumimoji="0" lang="uk-UA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/>
                  <a:ea typeface="Calibri"/>
                  <a:cs typeface="Times New Roman"/>
                </a:rPr>
                <a:t>котикові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/>
                  <a:ea typeface="Calibri"/>
                  <a:cs typeface="Times New Roman"/>
                </a:rPr>
                <a:t>тільки верба подарувала квіти?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rPr>
                <a:t> 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 rot="20065859">
              <a:off x="2838450" y="152400"/>
              <a:ext cx="2933700" cy="2110740"/>
            </a:xfrm>
            <a:prstGeom prst="ellipse">
              <a:avLst/>
            </a:prstGeom>
            <a:solidFill>
              <a:srgbClr val="F79646">
                <a:lumMod val="20000"/>
                <a:lumOff val="8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90170" algn="l"/>
                  <a:tab pos="180340" algn="l"/>
                  <a:tab pos="540385" algn="l"/>
                </a:tabLst>
                <a:defRPr/>
              </a:pPr>
              <a:endPara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endParaRPr>
            </a:p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90170" algn="l"/>
                  <a:tab pos="180340" algn="l"/>
                  <a:tab pos="540385" algn="l"/>
                </a:tabLst>
                <a:defRPr/>
              </a:pPr>
              <a:r>
                <a:rPr kumimoji="0" lang="uk-UA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/>
                  <a:ea typeface="Calibri"/>
                  <a:cs typeface="Times New Roman"/>
                </a:rPr>
                <a:t>Чому </a:t>
              </a:r>
              <a:r>
                <a:rPr kumimoji="0" lang="uk-UA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/>
                  <a:ea typeface="Calibri"/>
                  <a:cs typeface="Times New Roman"/>
                </a:rPr>
                <a:t>текст має таку назву «Котики»?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rPr>
                <a:t> 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>
              <a:off x="2085975" y="1676400"/>
              <a:ext cx="1409700" cy="1314450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8363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963877" y="1857364"/>
            <a:ext cx="103906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spc="300" dirty="0">
                <a:ln w="11430" cmpd="sng">
                  <a:solidFill>
                    <a:srgbClr val="473FE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57488" y="1857364"/>
            <a:ext cx="732893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spc="300" dirty="0">
                <a:ln w="11430" cmpd="sng">
                  <a:solidFill>
                    <a:srgbClr val="473FE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у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99652" y="1857364"/>
            <a:ext cx="62869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spc="300" dirty="0" err="1">
                <a:ln w="11430" cmpd="sng">
                  <a:solidFill>
                    <a:srgbClr val="473FE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з</a:t>
            </a:r>
            <a:endParaRPr lang="ru-RU" sz="7200" b="1" spc="300" dirty="0">
              <a:ln w="11430" cmpd="sng">
                <a:solidFill>
                  <a:srgbClr val="473FE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29058" y="1857364"/>
            <a:ext cx="811441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spc="300" dirty="0">
                <a:ln w="11430" cmpd="sng">
                  <a:solidFill>
                    <a:srgbClr val="473FE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1857364"/>
            <a:ext cx="715260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spc="300" dirty="0">
                <a:ln w="11430" cmpd="sng">
                  <a:solidFill>
                    <a:srgbClr val="473FE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ч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072066" y="1857364"/>
            <a:ext cx="1366080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spc="300" dirty="0">
                <a:ln w="11430" cmpd="sng">
                  <a:solidFill>
                    <a:srgbClr val="473FE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н</a:t>
            </a:r>
            <a:r>
              <a:rPr lang="ru-RU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286512" y="1857364"/>
            <a:ext cx="811441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spc="300" dirty="0" err="1">
                <a:ln w="11430" cmpd="sng">
                  <a:solidFill>
                    <a:srgbClr val="473FE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й</a:t>
            </a:r>
            <a:endParaRPr lang="ru-RU" sz="7200" b="1" spc="300" dirty="0">
              <a:ln w="11430" cmpd="sng">
                <a:solidFill>
                  <a:srgbClr val="473FE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39945" name="Рисунок 19" descr="school01-1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5227">
            <a:off x="203914" y="677266"/>
            <a:ext cx="121285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Рисунок 20" descr="School_Clip_Art_162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550" y="3571875"/>
            <a:ext cx="385445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936683" y="2857496"/>
            <a:ext cx="2856871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о</a:t>
            </a:r>
            <a:r>
              <a:rPr lang="ru-RU" sz="7200" b="1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с</a:t>
            </a:r>
            <a:r>
              <a:rPr lang="ru-RU" sz="7200" b="1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т</a:t>
            </a:r>
            <a:r>
              <a:rPr lang="ru-RU" sz="7200" b="1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рі</a:t>
            </a:r>
            <a:r>
              <a:rPr lang="ru-RU" sz="7200" b="1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в</a:t>
            </a:r>
            <a:endParaRPr lang="ru-RU" sz="7200" b="1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26" name="bell984.wav">
            <a:hlinkClick r:id="" action="ppaction://media"/>
          </p:cNvPr>
          <p:cNvPicPr>
            <a:picLocks noRot="1" noChangeAspect="1"/>
          </p:cNvPicPr>
          <p:nvPr>
            <a:wavAudioFile r:embed="rId1" name="bell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9194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2857500" y="5000625"/>
            <a:ext cx="1514475" cy="1363663"/>
            <a:chOff x="2857488" y="4929198"/>
            <a:chExt cx="1515158" cy="1363636"/>
          </a:xfrm>
        </p:grpSpPr>
        <p:pic>
          <p:nvPicPr>
            <p:cNvPr id="29" name="Рисунок 28" descr="door-md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00364" y="4929198"/>
              <a:ext cx="1022727" cy="1363636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23" name="TextBox 22">
              <a:hlinkClick r:id="" action="ppaction://hlinkshowjump?jump=nextslide"/>
            </p:cNvPr>
            <p:cNvSpPr txBox="1"/>
            <p:nvPr/>
          </p:nvSpPr>
          <p:spPr>
            <a:xfrm>
              <a:off x="2857488" y="5000636"/>
              <a:ext cx="1515158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3600" b="1" dirty="0">
                  <a:ln>
                    <a:solidFill>
                      <a:sysClr val="windowText" lastClr="000000"/>
                    </a:solidFill>
                  </a:ln>
                  <a:solidFill>
                    <a:srgbClr val="FFFF00"/>
                  </a:solidFill>
                  <a:latin typeface="Comic Sans MS" pitchFamily="66" charset="0"/>
                </a:rPr>
                <a:t>Вам </a:t>
              </a:r>
            </a:p>
            <a:p>
              <a:pPr>
                <a:defRPr/>
              </a:pPr>
              <a:r>
                <a:rPr lang="ru-RU" sz="3600" b="1" dirty="0" err="1">
                  <a:ln>
                    <a:solidFill>
                      <a:sysClr val="windowText" lastClr="000000"/>
                    </a:solidFill>
                  </a:ln>
                  <a:solidFill>
                    <a:srgbClr val="FFFF00"/>
                  </a:solidFill>
                  <a:latin typeface="Comic Sans MS" pitchFamily="66" charset="0"/>
                </a:rPr>
                <a:t>сюди</a:t>
              </a:r>
              <a:r>
                <a:rPr lang="ru-RU" sz="3600" b="1" dirty="0">
                  <a:ln>
                    <a:solidFill>
                      <a:sysClr val="windowText" lastClr="000000"/>
                    </a:solidFill>
                  </a:ln>
                  <a:solidFill>
                    <a:srgbClr val="FFFF00"/>
                  </a:solidFill>
                  <a:latin typeface="Comic Sans MS" pitchFamily="66" charset="0"/>
                </a:rPr>
                <a:t>!</a:t>
              </a:r>
            </a:p>
          </p:txBody>
        </p:sp>
      </p:grpSp>
      <p:sp>
        <p:nvSpPr>
          <p:cNvPr id="25" name="Freeform 44"/>
          <p:cNvSpPr>
            <a:spLocks/>
          </p:cNvSpPr>
          <p:nvPr/>
        </p:nvSpPr>
        <p:spPr bwMode="auto">
          <a:xfrm>
            <a:off x="2357438" y="5000625"/>
            <a:ext cx="2286000" cy="1500188"/>
          </a:xfrm>
          <a:custGeom>
            <a:avLst/>
            <a:gdLst>
              <a:gd name="T0" fmla="*/ 2147483647 w 962"/>
              <a:gd name="T1" fmla="*/ 1194766492 h 1002"/>
              <a:gd name="T2" fmla="*/ 2147483647 w 962"/>
              <a:gd name="T3" fmla="*/ 1620668667 h 1002"/>
              <a:gd name="T4" fmla="*/ 2147483647 w 962"/>
              <a:gd name="T5" fmla="*/ 1999497578 h 1002"/>
              <a:gd name="T6" fmla="*/ 2147483647 w 962"/>
              <a:gd name="T7" fmla="*/ 2147483647 h 1002"/>
              <a:gd name="T8" fmla="*/ 1242296046 w 962"/>
              <a:gd name="T9" fmla="*/ 1979322894 h 1002"/>
              <a:gd name="T10" fmla="*/ 203285283 w 962"/>
              <a:gd name="T11" fmla="*/ 1374094354 h 1002"/>
              <a:gd name="T12" fmla="*/ 141168817 w 962"/>
              <a:gd name="T13" fmla="*/ 1049064101 h 1002"/>
              <a:gd name="T14" fmla="*/ 333161925 w 962"/>
              <a:gd name="T15" fmla="*/ 732999043 h 1002"/>
              <a:gd name="T16" fmla="*/ 1558517333 w 962"/>
              <a:gd name="T17" fmla="*/ 181569161 h 1002"/>
              <a:gd name="T18" fmla="*/ 2147483647 w 962"/>
              <a:gd name="T19" fmla="*/ 69489247 h 1002"/>
              <a:gd name="T20" fmla="*/ 2147483647 w 962"/>
              <a:gd name="T21" fmla="*/ 336238244 h 1002"/>
              <a:gd name="T22" fmla="*/ 2147483647 w 962"/>
              <a:gd name="T23" fmla="*/ 764381719 h 1002"/>
              <a:gd name="T24" fmla="*/ 2147483647 w 962"/>
              <a:gd name="T25" fmla="*/ 1194766492 h 1002"/>
              <a:gd name="T26" fmla="*/ 2147483647 w 962"/>
              <a:gd name="T27" fmla="*/ 757657822 h 1002"/>
              <a:gd name="T28" fmla="*/ 2147483647 w 962"/>
              <a:gd name="T29" fmla="*/ 313822262 h 1002"/>
              <a:gd name="T30" fmla="*/ 2147483647 w 962"/>
              <a:gd name="T31" fmla="*/ 35865273 h 1002"/>
              <a:gd name="T32" fmla="*/ 2147483647 w 962"/>
              <a:gd name="T33" fmla="*/ 15690589 h 1002"/>
              <a:gd name="T34" fmla="*/ 1518989969 w 962"/>
              <a:gd name="T35" fmla="*/ 152427785 h 1002"/>
              <a:gd name="T36" fmla="*/ 248458734 w 962"/>
              <a:gd name="T37" fmla="*/ 719549753 h 1002"/>
              <a:gd name="T38" fmla="*/ 50821915 w 962"/>
              <a:gd name="T39" fmla="*/ 1046821305 h 1002"/>
              <a:gd name="T40" fmla="*/ 118582091 w 962"/>
              <a:gd name="T41" fmla="*/ 1380818250 h 1002"/>
              <a:gd name="T42" fmla="*/ 1191474131 w 962"/>
              <a:gd name="T43" fmla="*/ 2008464271 h 1002"/>
              <a:gd name="T44" fmla="*/ 2147483647 w 962"/>
              <a:gd name="T45" fmla="*/ 2147483647 h 1002"/>
              <a:gd name="T46" fmla="*/ 2147483647 w 962"/>
              <a:gd name="T47" fmla="*/ 2026396159 h 1002"/>
              <a:gd name="T48" fmla="*/ 2147483647 w 962"/>
              <a:gd name="T49" fmla="*/ 1629635360 h 1002"/>
              <a:gd name="T50" fmla="*/ 2147483647 w 962"/>
              <a:gd name="T51" fmla="*/ 1194766492 h 100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962"/>
              <a:gd name="T79" fmla="*/ 0 h 1002"/>
              <a:gd name="T80" fmla="*/ 962 w 962"/>
              <a:gd name="T81" fmla="*/ 1002 h 1002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962" h="1002">
                <a:moveTo>
                  <a:pt x="960" y="533"/>
                </a:moveTo>
                <a:cubicBezTo>
                  <a:pt x="957" y="605"/>
                  <a:pt x="947" y="665"/>
                  <a:pt x="925" y="723"/>
                </a:cubicBezTo>
                <a:cubicBezTo>
                  <a:pt x="902" y="781"/>
                  <a:pt x="868" y="841"/>
                  <a:pt x="801" y="892"/>
                </a:cubicBezTo>
                <a:cubicBezTo>
                  <a:pt x="766" y="920"/>
                  <a:pt x="682" y="965"/>
                  <a:pt x="569" y="973"/>
                </a:cubicBezTo>
                <a:cubicBezTo>
                  <a:pt x="458" y="986"/>
                  <a:pt x="322" y="958"/>
                  <a:pt x="220" y="883"/>
                </a:cubicBezTo>
                <a:cubicBezTo>
                  <a:pt x="116" y="810"/>
                  <a:pt x="55" y="699"/>
                  <a:pt x="36" y="613"/>
                </a:cubicBezTo>
                <a:cubicBezTo>
                  <a:pt x="16" y="526"/>
                  <a:pt x="26" y="468"/>
                  <a:pt x="25" y="468"/>
                </a:cubicBezTo>
                <a:cubicBezTo>
                  <a:pt x="26" y="469"/>
                  <a:pt x="26" y="410"/>
                  <a:pt x="59" y="327"/>
                </a:cubicBezTo>
                <a:cubicBezTo>
                  <a:pt x="91" y="245"/>
                  <a:pt x="165" y="143"/>
                  <a:pt x="276" y="81"/>
                </a:cubicBezTo>
                <a:cubicBezTo>
                  <a:pt x="386" y="16"/>
                  <a:pt x="525" y="8"/>
                  <a:pt x="634" y="31"/>
                </a:cubicBezTo>
                <a:cubicBezTo>
                  <a:pt x="745" y="51"/>
                  <a:pt x="818" y="115"/>
                  <a:pt x="845" y="150"/>
                </a:cubicBezTo>
                <a:cubicBezTo>
                  <a:pt x="898" y="215"/>
                  <a:pt x="920" y="280"/>
                  <a:pt x="935" y="341"/>
                </a:cubicBezTo>
                <a:cubicBezTo>
                  <a:pt x="950" y="402"/>
                  <a:pt x="957" y="462"/>
                  <a:pt x="960" y="533"/>
                </a:cubicBezTo>
                <a:cubicBezTo>
                  <a:pt x="962" y="462"/>
                  <a:pt x="959" y="401"/>
                  <a:pt x="947" y="338"/>
                </a:cubicBezTo>
                <a:cubicBezTo>
                  <a:pt x="933" y="276"/>
                  <a:pt x="912" y="208"/>
                  <a:pt x="857" y="140"/>
                </a:cubicBezTo>
                <a:cubicBezTo>
                  <a:pt x="828" y="103"/>
                  <a:pt x="752" y="37"/>
                  <a:pt x="637" y="16"/>
                </a:cubicBezTo>
                <a:cubicBezTo>
                  <a:pt x="581" y="5"/>
                  <a:pt x="518" y="0"/>
                  <a:pt x="454" y="7"/>
                </a:cubicBezTo>
                <a:cubicBezTo>
                  <a:pt x="389" y="14"/>
                  <a:pt x="325" y="36"/>
                  <a:pt x="269" y="68"/>
                </a:cubicBezTo>
                <a:cubicBezTo>
                  <a:pt x="154" y="131"/>
                  <a:pt x="78" y="237"/>
                  <a:pt x="44" y="321"/>
                </a:cubicBezTo>
                <a:cubicBezTo>
                  <a:pt x="10" y="406"/>
                  <a:pt x="10" y="467"/>
                  <a:pt x="9" y="467"/>
                </a:cubicBezTo>
                <a:cubicBezTo>
                  <a:pt x="10" y="466"/>
                  <a:pt x="0" y="527"/>
                  <a:pt x="21" y="616"/>
                </a:cubicBezTo>
                <a:cubicBezTo>
                  <a:pt x="40" y="705"/>
                  <a:pt x="103" y="821"/>
                  <a:pt x="211" y="896"/>
                </a:cubicBezTo>
                <a:cubicBezTo>
                  <a:pt x="316" y="973"/>
                  <a:pt x="457" y="1002"/>
                  <a:pt x="571" y="989"/>
                </a:cubicBezTo>
                <a:cubicBezTo>
                  <a:pt x="686" y="980"/>
                  <a:pt x="773" y="934"/>
                  <a:pt x="810" y="904"/>
                </a:cubicBezTo>
                <a:cubicBezTo>
                  <a:pt x="880" y="851"/>
                  <a:pt x="915" y="788"/>
                  <a:pt x="935" y="727"/>
                </a:cubicBezTo>
                <a:cubicBezTo>
                  <a:pt x="956" y="666"/>
                  <a:pt x="962" y="605"/>
                  <a:pt x="960" y="533"/>
                </a:cubicBezTo>
                <a:close/>
              </a:path>
            </a:pathLst>
          </a:custGeom>
          <a:solidFill>
            <a:srgbClr val="800080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" name="Freeform 45"/>
          <p:cNvSpPr>
            <a:spLocks/>
          </p:cNvSpPr>
          <p:nvPr/>
        </p:nvSpPr>
        <p:spPr bwMode="auto">
          <a:xfrm>
            <a:off x="2643188" y="5000625"/>
            <a:ext cx="1857375" cy="1428750"/>
          </a:xfrm>
          <a:custGeom>
            <a:avLst/>
            <a:gdLst>
              <a:gd name="T0" fmla="*/ 1871017817 w 982"/>
              <a:gd name="T1" fmla="*/ 2286000 h 945"/>
              <a:gd name="T2" fmla="*/ 2147483647 w 982"/>
              <a:gd name="T3" fmla="*/ 75433464 h 945"/>
              <a:gd name="T4" fmla="*/ 2147483647 w 982"/>
              <a:gd name="T5" fmla="*/ 356593321 h 945"/>
              <a:gd name="T6" fmla="*/ 2147483647 w 982"/>
              <a:gd name="T7" fmla="*/ 882340060 h 945"/>
              <a:gd name="T8" fmla="*/ 2147483647 w 982"/>
              <a:gd name="T9" fmla="*/ 1677818167 h 945"/>
              <a:gd name="T10" fmla="*/ 2147483647 w 982"/>
              <a:gd name="T11" fmla="*/ 2096130464 h 945"/>
              <a:gd name="T12" fmla="*/ 1642059465 w 982"/>
              <a:gd name="T13" fmla="*/ 2121274952 h 945"/>
              <a:gd name="T14" fmla="*/ 1137636513 w 982"/>
              <a:gd name="T15" fmla="*/ 2043555488 h 945"/>
              <a:gd name="T16" fmla="*/ 264732680 w 982"/>
              <a:gd name="T17" fmla="*/ 1549811238 h 945"/>
              <a:gd name="T18" fmla="*/ 82282469 w 982"/>
              <a:gd name="T19" fmla="*/ 736045131 h 945"/>
              <a:gd name="T20" fmla="*/ 508001520 w 982"/>
              <a:gd name="T21" fmla="*/ 256015369 h 945"/>
              <a:gd name="T22" fmla="*/ 1187721330 w 982"/>
              <a:gd name="T23" fmla="*/ 52574976 h 945"/>
              <a:gd name="T24" fmla="*/ 1871017817 w 982"/>
              <a:gd name="T25" fmla="*/ 2286000 h 945"/>
              <a:gd name="T26" fmla="*/ 1184142762 w 982"/>
              <a:gd name="T27" fmla="*/ 38858976 h 945"/>
              <a:gd name="T28" fmla="*/ 490114355 w 982"/>
              <a:gd name="T29" fmla="*/ 242300881 h 945"/>
              <a:gd name="T30" fmla="*/ 57240061 w 982"/>
              <a:gd name="T31" fmla="*/ 733759131 h 945"/>
              <a:gd name="T32" fmla="*/ 25042408 w 982"/>
              <a:gd name="T33" fmla="*/ 1145213429 h 945"/>
              <a:gd name="T34" fmla="*/ 239690272 w 982"/>
              <a:gd name="T35" fmla="*/ 1558953726 h 945"/>
              <a:gd name="T36" fmla="*/ 1126904593 w 982"/>
              <a:gd name="T37" fmla="*/ 2061841976 h 945"/>
              <a:gd name="T38" fmla="*/ 1638482789 w 982"/>
              <a:gd name="T39" fmla="*/ 2139561440 h 945"/>
              <a:gd name="T40" fmla="*/ 2147483647 w 982"/>
              <a:gd name="T41" fmla="*/ 2114416952 h 945"/>
              <a:gd name="T42" fmla="*/ 2147483647 w 982"/>
              <a:gd name="T43" fmla="*/ 1689248167 h 945"/>
              <a:gd name="T44" fmla="*/ 2147483647 w 982"/>
              <a:gd name="T45" fmla="*/ 882340060 h 945"/>
              <a:gd name="T46" fmla="*/ 2147483647 w 982"/>
              <a:gd name="T47" fmla="*/ 347450833 h 945"/>
              <a:gd name="T48" fmla="*/ 2147483647 w 982"/>
              <a:gd name="T49" fmla="*/ 64003464 h 945"/>
              <a:gd name="T50" fmla="*/ 1871017817 w 982"/>
              <a:gd name="T51" fmla="*/ 2286000 h 94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982"/>
              <a:gd name="T79" fmla="*/ 0 h 945"/>
              <a:gd name="T80" fmla="*/ 982 w 982"/>
              <a:gd name="T81" fmla="*/ 945 h 94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982" h="945">
                <a:moveTo>
                  <a:pt x="523" y="1"/>
                </a:moveTo>
                <a:cubicBezTo>
                  <a:pt x="594" y="3"/>
                  <a:pt x="653" y="12"/>
                  <a:pt x="712" y="33"/>
                </a:cubicBezTo>
                <a:cubicBezTo>
                  <a:pt x="770" y="55"/>
                  <a:pt x="829" y="89"/>
                  <a:pt x="880" y="156"/>
                </a:cubicBezTo>
                <a:cubicBezTo>
                  <a:pt x="908" y="191"/>
                  <a:pt x="953" y="275"/>
                  <a:pt x="961" y="386"/>
                </a:cubicBezTo>
                <a:cubicBezTo>
                  <a:pt x="974" y="497"/>
                  <a:pt x="946" y="632"/>
                  <a:pt x="871" y="734"/>
                </a:cubicBezTo>
                <a:cubicBezTo>
                  <a:pt x="799" y="838"/>
                  <a:pt x="688" y="899"/>
                  <a:pt x="602" y="917"/>
                </a:cubicBezTo>
                <a:cubicBezTo>
                  <a:pt x="516" y="938"/>
                  <a:pt x="458" y="927"/>
                  <a:pt x="459" y="928"/>
                </a:cubicBezTo>
                <a:cubicBezTo>
                  <a:pt x="459" y="928"/>
                  <a:pt x="400" y="928"/>
                  <a:pt x="318" y="894"/>
                </a:cubicBezTo>
                <a:cubicBezTo>
                  <a:pt x="237" y="862"/>
                  <a:pt x="135" y="788"/>
                  <a:pt x="74" y="678"/>
                </a:cubicBezTo>
                <a:cubicBezTo>
                  <a:pt x="9" y="569"/>
                  <a:pt x="1" y="431"/>
                  <a:pt x="23" y="322"/>
                </a:cubicBezTo>
                <a:cubicBezTo>
                  <a:pt x="44" y="212"/>
                  <a:pt x="107" y="139"/>
                  <a:pt x="142" y="112"/>
                </a:cubicBezTo>
                <a:cubicBezTo>
                  <a:pt x="207" y="59"/>
                  <a:pt x="272" y="38"/>
                  <a:pt x="332" y="23"/>
                </a:cubicBezTo>
                <a:cubicBezTo>
                  <a:pt x="393" y="9"/>
                  <a:pt x="453" y="3"/>
                  <a:pt x="523" y="1"/>
                </a:cubicBezTo>
                <a:cubicBezTo>
                  <a:pt x="453" y="0"/>
                  <a:pt x="393" y="4"/>
                  <a:pt x="331" y="17"/>
                </a:cubicBezTo>
                <a:cubicBezTo>
                  <a:pt x="270" y="31"/>
                  <a:pt x="204" y="52"/>
                  <a:pt x="137" y="106"/>
                </a:cubicBezTo>
                <a:cubicBezTo>
                  <a:pt x="102" y="134"/>
                  <a:pt x="36" y="208"/>
                  <a:pt x="16" y="321"/>
                </a:cubicBezTo>
                <a:cubicBezTo>
                  <a:pt x="5" y="376"/>
                  <a:pt x="0" y="438"/>
                  <a:pt x="7" y="501"/>
                </a:cubicBezTo>
                <a:cubicBezTo>
                  <a:pt x="15" y="564"/>
                  <a:pt x="35" y="626"/>
                  <a:pt x="67" y="682"/>
                </a:cubicBezTo>
                <a:cubicBezTo>
                  <a:pt x="129" y="794"/>
                  <a:pt x="232" y="869"/>
                  <a:pt x="315" y="902"/>
                </a:cubicBezTo>
                <a:cubicBezTo>
                  <a:pt x="399" y="935"/>
                  <a:pt x="458" y="935"/>
                  <a:pt x="458" y="936"/>
                </a:cubicBezTo>
                <a:cubicBezTo>
                  <a:pt x="457" y="935"/>
                  <a:pt x="516" y="945"/>
                  <a:pt x="604" y="925"/>
                </a:cubicBezTo>
                <a:cubicBezTo>
                  <a:pt x="691" y="906"/>
                  <a:pt x="804" y="844"/>
                  <a:pt x="878" y="739"/>
                </a:cubicBezTo>
                <a:cubicBezTo>
                  <a:pt x="954" y="635"/>
                  <a:pt x="982" y="497"/>
                  <a:pt x="969" y="386"/>
                </a:cubicBezTo>
                <a:cubicBezTo>
                  <a:pt x="961" y="273"/>
                  <a:pt x="915" y="187"/>
                  <a:pt x="887" y="152"/>
                </a:cubicBezTo>
                <a:cubicBezTo>
                  <a:pt x="834" y="83"/>
                  <a:pt x="773" y="49"/>
                  <a:pt x="714" y="28"/>
                </a:cubicBezTo>
                <a:cubicBezTo>
                  <a:pt x="654" y="8"/>
                  <a:pt x="594" y="0"/>
                  <a:pt x="523" y="1"/>
                </a:cubicBezTo>
                <a:close/>
              </a:path>
            </a:pathLst>
          </a:custGeom>
          <a:solidFill>
            <a:srgbClr val="800080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68862" y="93441"/>
            <a:ext cx="64493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rgbClr val="CC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  <a:t>ФІЗКУЛЬТХВИЛИНКА</a:t>
            </a:r>
            <a:endParaRPr lang="ru-RU" sz="4400" b="1" cap="none" spc="50" dirty="0">
              <a:ln w="11430"/>
              <a:solidFill>
                <a:srgbClr val="CC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4000" showWhenStopped="0"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5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-396552" y="1034488"/>
            <a:ext cx="9658350" cy="1943100"/>
            <a:chOff x="-237147" y="81406"/>
            <a:chExt cx="5778687" cy="824659"/>
          </a:xfrm>
        </p:grpSpPr>
        <p:sp>
          <p:nvSpPr>
            <p:cNvPr id="4" name="Овал 3"/>
            <p:cNvSpPr/>
            <p:nvPr/>
          </p:nvSpPr>
          <p:spPr>
            <a:xfrm>
              <a:off x="1689082" y="81406"/>
              <a:ext cx="3852458" cy="824659"/>
            </a:xfrm>
            <a:prstGeom prst="ellipse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-237147" y="81406"/>
              <a:ext cx="3810972" cy="824659"/>
              <a:chOff x="-237147" y="81406"/>
              <a:chExt cx="3810972" cy="824659"/>
            </a:xfrm>
          </p:grpSpPr>
          <p:sp>
            <p:nvSpPr>
              <p:cNvPr id="7" name="Овал 6"/>
              <p:cNvSpPr/>
              <p:nvPr/>
            </p:nvSpPr>
            <p:spPr>
              <a:xfrm>
                <a:off x="-237147" y="81406"/>
                <a:ext cx="3810972" cy="824659"/>
              </a:xfrm>
              <a:prstGeom prst="ellipse">
                <a:avLst/>
              </a:prstGeom>
              <a:noFill/>
              <a:ln w="25400" cap="flat" cmpd="sng" algn="ctr">
                <a:solidFill>
                  <a:srgbClr val="0000FF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8" name="Группа 7"/>
              <p:cNvGrpSpPr/>
              <p:nvPr/>
            </p:nvGrpSpPr>
            <p:grpSpPr>
              <a:xfrm>
                <a:off x="-73779" y="338478"/>
                <a:ext cx="3475951" cy="332289"/>
                <a:chOff x="-297515" y="114742"/>
                <a:chExt cx="3475951" cy="332289"/>
              </a:xfrm>
            </p:grpSpPr>
            <p:sp>
              <p:nvSpPr>
                <p:cNvPr id="9" name="Поле 15"/>
                <p:cNvSpPr txBox="1"/>
                <p:nvPr/>
              </p:nvSpPr>
              <p:spPr>
                <a:xfrm>
                  <a:off x="-297515" y="114742"/>
                  <a:ext cx="1734366" cy="332289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non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uk-UA" sz="4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81402"/>
                      </a:solidFill>
                      <a:effectLst/>
                      <a:uLnTx/>
                      <a:uFillTx/>
                      <a:latin typeface="Constantia"/>
                      <a:ea typeface="Calibri"/>
                      <a:cs typeface="Times New Roman"/>
                    </a:rPr>
                    <a:t>Відмінне</a:t>
                  </a:r>
                  <a:endParaRPr kumimoji="0" lang="ru-RU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10" name="Поле 29"/>
                <p:cNvSpPr txBox="1"/>
                <p:nvPr/>
              </p:nvSpPr>
              <p:spPr>
                <a:xfrm>
                  <a:off x="1619217" y="114742"/>
                  <a:ext cx="1559219" cy="309179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rot="0" spcFirstLastPara="0" vert="horz" wrap="non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uk-UA" sz="4800" b="1" i="0" u="none" strike="noStrike" kern="0" cap="none" spc="0" normalizeH="0" baseline="0" noProof="0">
                      <a:ln w="9525" cap="rnd" cmpd="sng" algn="ctr">
                        <a:solidFill>
                          <a:srgbClr val="00B050"/>
                        </a:solidFill>
                        <a:prstDash val="solid"/>
                        <a:bevel/>
                      </a:ln>
                      <a:solidFill>
                        <a:srgbClr val="00CC00"/>
                      </a:solidFill>
                      <a:effectLst/>
                      <a:uLnTx/>
                      <a:uFillTx/>
                      <a:latin typeface="Constantia"/>
                      <a:ea typeface="Calibri"/>
                      <a:cs typeface="Times New Roman"/>
                    </a:rPr>
                    <a:t>Спільне</a:t>
                  </a:r>
                  <a:endParaRPr kumimoji="0" lang="ru-RU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</p:grpSp>
        </p:grpSp>
        <p:sp>
          <p:nvSpPr>
            <p:cNvPr id="6" name="Поле 32"/>
            <p:cNvSpPr txBox="1"/>
            <p:nvPr/>
          </p:nvSpPr>
          <p:spPr>
            <a:xfrm>
              <a:off x="3627849" y="334489"/>
              <a:ext cx="1734366" cy="315041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4800" b="1" i="0" u="none" strike="noStrike" kern="0" cap="none" spc="0" normalizeH="0" baseline="0" noProof="0">
                  <a:ln>
                    <a:noFill/>
                  </a:ln>
                  <a:solidFill>
                    <a:srgbClr val="F81402"/>
                  </a:solidFill>
                  <a:effectLst/>
                  <a:uLnTx/>
                  <a:uFillTx/>
                  <a:latin typeface="Constantia"/>
                  <a:ea typeface="Calibri"/>
                  <a:cs typeface="Times New Roman"/>
                </a:rPr>
                <a:t>Відмінне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78799" y="11013"/>
            <a:ext cx="5957913" cy="8710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  <a:tabLst>
                <a:tab pos="90170" algn="l"/>
                <a:tab pos="180340" algn="l"/>
                <a:tab pos="540385" algn="l"/>
              </a:tabLst>
            </a:pPr>
            <a:r>
              <a:rPr lang="uk-UA" sz="4400" b="1" i="1" dirty="0" smtClean="0">
                <a:solidFill>
                  <a:srgbClr val="CC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Коло Ейлера-Венна</a:t>
            </a:r>
            <a:endParaRPr lang="ru-RU" sz="4400" b="1" i="1" dirty="0">
              <a:solidFill>
                <a:srgbClr val="CC00FF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</p:txBody>
      </p:sp>
      <p:sp>
        <p:nvSpPr>
          <p:cNvPr id="12" name="Поле 34"/>
          <p:cNvSpPr txBox="1"/>
          <p:nvPr/>
        </p:nvSpPr>
        <p:spPr>
          <a:xfrm>
            <a:off x="188670" y="3154038"/>
            <a:ext cx="2731770" cy="1872207"/>
          </a:xfrm>
          <a:prstGeom prst="rect">
            <a:avLst/>
          </a:prstGeom>
          <a:solidFill>
            <a:sysClr val="window" lastClr="FFFFFF"/>
          </a:solidFill>
          <a:ln w="6350">
            <a:solidFill>
              <a:srgbClr val="0000FF"/>
            </a:solidFill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>
                <a:solidFill>
                  <a:srgbClr val="00B050"/>
                </a:solidFill>
                <a:effectLst/>
                <a:latin typeface="Constantia"/>
                <a:ea typeface="Calibri"/>
                <a:cs typeface="Times New Roman"/>
              </a:rPr>
              <a:t>Рослина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>
                <a:solidFill>
                  <a:srgbClr val="00B050"/>
                </a:solidFill>
                <a:effectLst/>
                <a:latin typeface="Constantia"/>
                <a:ea typeface="Calibri"/>
                <a:cs typeface="Times New Roman"/>
              </a:rPr>
              <a:t>(верба)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Поле 35"/>
          <p:cNvSpPr txBox="1"/>
          <p:nvPr/>
        </p:nvSpPr>
        <p:spPr>
          <a:xfrm>
            <a:off x="3435110" y="3429000"/>
            <a:ext cx="2389505" cy="828040"/>
          </a:xfrm>
          <a:prstGeom prst="rect">
            <a:avLst/>
          </a:prstGeom>
          <a:solidFill>
            <a:sysClr val="window" lastClr="FFFFFF"/>
          </a:solidFill>
          <a:ln w="6350">
            <a:solidFill>
              <a:srgbClr val="0000FF"/>
            </a:solidFill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4800" b="1" dirty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котики 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Поле 36"/>
          <p:cNvSpPr txBox="1"/>
          <p:nvPr/>
        </p:nvSpPr>
        <p:spPr>
          <a:xfrm>
            <a:off x="6232849" y="3231109"/>
            <a:ext cx="2729230" cy="1718063"/>
          </a:xfrm>
          <a:prstGeom prst="rect">
            <a:avLst/>
          </a:prstGeom>
          <a:solidFill>
            <a:sysClr val="window" lastClr="FFFFFF"/>
          </a:solidFill>
          <a:ln w="6350">
            <a:solidFill>
              <a:srgbClr val="0000FF"/>
            </a:solidFill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>
                <a:solidFill>
                  <a:srgbClr val="62506C"/>
                </a:solidFill>
                <a:effectLst/>
                <a:latin typeface="Constantia"/>
                <a:ea typeface="Calibri"/>
                <a:cs typeface="Times New Roman"/>
              </a:rPr>
              <a:t>Тварина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800" b="1" dirty="0">
                <a:solidFill>
                  <a:srgbClr val="62506C"/>
                </a:solidFill>
                <a:effectLst/>
                <a:latin typeface="Constantia"/>
                <a:ea typeface="Calibri"/>
                <a:cs typeface="Times New Roman"/>
              </a:rPr>
              <a:t>(котик)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2162" name="Picture 2" descr="D:\анимации\ВЕРБА\29501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89" y="5150822"/>
            <a:ext cx="2651331" cy="169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484" y="4845068"/>
            <a:ext cx="1504414" cy="2012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967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5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25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260647"/>
            <a:ext cx="340029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nstantia"/>
                <a:ea typeface="Calibri"/>
                <a:cs typeface="Times New Roman"/>
              </a:rPr>
              <a:t>Каліграфічна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nstantia"/>
                <a:ea typeface="Calibri"/>
                <a:cs typeface="Times New Roman"/>
              </a:rPr>
              <a:t>хвилинка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63340" y="1821015"/>
            <a:ext cx="4104456" cy="2049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b="1" i="1" dirty="0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   В </a:t>
            </a:r>
            <a:r>
              <a:rPr lang="uk-UA" sz="2800" b="1" i="1" dirty="0" err="1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в</a:t>
            </a:r>
            <a:r>
              <a:rPr lang="uk-UA" sz="2800" b="1" i="1" dirty="0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 </a:t>
            </a:r>
            <a:r>
              <a:rPr lang="uk-UA" sz="2800" b="1" i="1" dirty="0" err="1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ве</a:t>
            </a:r>
            <a:r>
              <a:rPr lang="uk-UA" sz="2800" b="1" i="1" dirty="0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 ер ба верба </a:t>
            </a:r>
            <a:r>
              <a:rPr lang="uk-UA" sz="2800" b="1" i="1" dirty="0" err="1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ве</a:t>
            </a:r>
            <a:r>
              <a:rPr lang="uk-UA" sz="2800" b="1" i="1" dirty="0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 </a:t>
            </a:r>
            <a:r>
              <a:rPr lang="uk-UA" sz="2800" b="1" i="1" dirty="0" err="1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ов</a:t>
            </a:r>
            <a:r>
              <a:rPr lang="uk-UA" sz="2800" b="1" i="1" dirty="0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 бо вербові</a:t>
            </a:r>
            <a:endParaRPr lang="ru-RU" sz="2800" b="1" dirty="0" smtClean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b="1" i="1" dirty="0">
                <a:solidFill>
                  <a:schemeClr val="bg1"/>
                </a:solidFill>
                <a:latin typeface="Book Antiqua"/>
                <a:ea typeface="Calibri"/>
                <a:cs typeface="Times New Roman"/>
              </a:rPr>
              <a:t> </a:t>
            </a:r>
            <a:r>
              <a:rPr lang="uk-UA" sz="2800" b="1" i="1" dirty="0" smtClean="0">
                <a:solidFill>
                  <a:schemeClr val="bg1"/>
                </a:solidFill>
                <a:latin typeface="Book Antiqua"/>
                <a:ea typeface="Calibri"/>
                <a:cs typeface="Times New Roman"/>
              </a:rPr>
              <a:t>  </a:t>
            </a:r>
            <a:r>
              <a:rPr lang="uk-UA" sz="2800" b="1" i="1" dirty="0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Кк от ти </a:t>
            </a:r>
            <a:r>
              <a:rPr lang="uk-UA" sz="2800" b="1" i="1" dirty="0" err="1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ки</a:t>
            </a:r>
            <a:r>
              <a:rPr lang="uk-UA" sz="2800" b="1" i="1" dirty="0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 котики     от ти </a:t>
            </a:r>
            <a:r>
              <a:rPr lang="uk-UA" sz="2800" b="1" i="1" dirty="0" err="1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ик</a:t>
            </a:r>
            <a:r>
              <a:rPr lang="uk-UA" sz="2800" b="1" i="1" dirty="0" smtClean="0">
                <a:solidFill>
                  <a:schemeClr val="bg1"/>
                </a:solidFill>
                <a:effectLst/>
                <a:latin typeface="Book Antiqua"/>
                <a:ea typeface="Calibri"/>
                <a:cs typeface="Times New Roman"/>
              </a:rPr>
              <a:t> котик</a:t>
            </a:r>
            <a:endParaRPr lang="ru-RU" sz="28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277102"/>
            <a:ext cx="8848646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 smtClean="0">
                <a:solidFill>
                  <a:srgbClr val="0000FF"/>
                </a:solidFill>
                <a:effectLst/>
                <a:latin typeface="Constantia"/>
                <a:ea typeface="Calibri"/>
                <a:cs typeface="Times New Roman"/>
              </a:rPr>
              <a:t>І група</a:t>
            </a:r>
            <a:endParaRPr lang="ru-RU" sz="3200" dirty="0" smtClean="0">
              <a:solidFill>
                <a:srgbClr val="0000FF"/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 smtClean="0">
                <a:effectLst/>
                <a:latin typeface="Constantia"/>
                <a:ea typeface="Calibri"/>
                <a:cs typeface="Times New Roman"/>
              </a:rPr>
              <a:t> </a:t>
            </a:r>
            <a:r>
              <a:rPr lang="uk-UA" sz="3200" b="1" i="1" u="sng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Завдання</a:t>
            </a:r>
            <a:r>
              <a:rPr lang="uk-UA" sz="3200" i="1" u="sng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:</a:t>
            </a:r>
            <a:r>
              <a:rPr lang="uk-UA" sz="3200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складіть 2 речення (розповідне, питальне) зі словосполученням </a:t>
            </a:r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вербові котики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0648"/>
            <a:ext cx="64240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Робота в групах</a:t>
            </a:r>
            <a:endParaRPr lang="ru-RU" sz="6000" dirty="0">
              <a:solidFill>
                <a:srgbClr val="CC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3355" y="3645024"/>
            <a:ext cx="8640959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>
                <a:solidFill>
                  <a:srgbClr val="0000FF"/>
                </a:solidFill>
                <a:latin typeface="Constantia"/>
                <a:ea typeface="Calibri"/>
                <a:cs typeface="Times New Roman"/>
              </a:rPr>
              <a:t>ІІ група</a:t>
            </a:r>
            <a:endParaRPr lang="ru-RU" sz="3200" dirty="0">
              <a:solidFill>
                <a:srgbClr val="0000FF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>
                <a:solidFill>
                  <a:prstClr val="black"/>
                </a:solidFill>
                <a:latin typeface="Constantia"/>
                <a:ea typeface="Calibri"/>
                <a:cs typeface="Times New Roman"/>
              </a:rPr>
              <a:t> </a:t>
            </a:r>
            <a:r>
              <a:rPr lang="uk-UA" sz="3200" b="1" i="1" u="sng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Завдання:</a:t>
            </a:r>
            <a:r>
              <a:rPr lang="uk-UA" sz="3200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складіть 2 речення (розповідне, спонукальне) зі словом </a:t>
            </a:r>
            <a:r>
              <a:rPr lang="uk-UA" sz="3200" b="1" dirty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котик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32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99632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88640"/>
            <a:ext cx="8928992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 smtClean="0">
                <a:solidFill>
                  <a:srgbClr val="0000FF"/>
                </a:solidFill>
                <a:effectLst/>
                <a:latin typeface="Constantia"/>
                <a:ea typeface="Calibri"/>
                <a:cs typeface="Times New Roman"/>
              </a:rPr>
              <a:t>ІІІ група</a:t>
            </a:r>
            <a:endParaRPr lang="ru-RU" sz="3200" dirty="0" smtClean="0">
              <a:solidFill>
                <a:srgbClr val="0000FF"/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i="1" u="none" strike="noStrike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uk-UA" sz="3200" b="1" i="1" u="sng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Завдання: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 перебудуйте спонукальні речення на розповідні.</a:t>
            </a:r>
            <a:endParaRPr lang="ru-RU" sz="3200" dirty="0" smtClean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978282"/>
            <a:ext cx="8208912" cy="115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	Діти</a:t>
            </a:r>
            <a:r>
              <a:rPr lang="uk-UA" sz="3200" b="1" dirty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, зустрічайте пернатих друзів.</a:t>
            </a:r>
            <a:endParaRPr lang="ru-RU" sz="3200" b="1" dirty="0">
              <a:solidFill>
                <a:srgbClr val="6600CC"/>
              </a:solidFill>
              <a:latin typeface="Calibri"/>
              <a:ea typeface="Calibri"/>
              <a:cs typeface="Times New Roman"/>
            </a:endParaRPr>
          </a:p>
          <a:p>
            <a:pPr lvl="0"/>
            <a:r>
              <a:rPr lang="uk-UA" sz="3200" b="1" dirty="0" smtClean="0">
                <a:solidFill>
                  <a:srgbClr val="6600CC"/>
                </a:solidFill>
                <a:latin typeface="Times New Roman"/>
                <a:ea typeface="Calibri"/>
              </a:rPr>
              <a:t>Школярі</a:t>
            </a:r>
            <a:r>
              <a:rPr lang="uk-UA" sz="3200" b="1" dirty="0">
                <a:solidFill>
                  <a:srgbClr val="6600CC"/>
                </a:solidFill>
                <a:latin typeface="Times New Roman"/>
                <a:ea typeface="Calibri"/>
              </a:rPr>
              <a:t>, зробіть будинки для шпаків.</a:t>
            </a:r>
            <a:endParaRPr lang="ru-RU" sz="3200" b="1" dirty="0">
              <a:solidFill>
                <a:srgbClr val="6600CC"/>
              </a:solidFill>
            </a:endParaRPr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99445"/>
            <a:ext cx="8113713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68363" y="5301208"/>
            <a:ext cx="6607274" cy="115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1. повернулись, пташки, вирію, З.</a:t>
            </a:r>
            <a:endParaRPr lang="ru-RU" sz="3200" b="1" dirty="0">
              <a:solidFill>
                <a:srgbClr val="6600CC"/>
              </a:solidFill>
              <a:latin typeface="Calibri"/>
              <a:ea typeface="Calibri"/>
              <a:cs typeface="Times New Roman"/>
            </a:endParaRPr>
          </a:p>
          <a:p>
            <a:pPr lvl="0" algn="ctr"/>
            <a:r>
              <a:rPr lang="uk-UA" sz="3200" b="1" dirty="0">
                <a:solidFill>
                  <a:srgbClr val="6600CC"/>
                </a:solidFill>
                <a:latin typeface="Times New Roman"/>
                <a:ea typeface="Calibri"/>
              </a:rPr>
              <a:t>2. дні, березні, довшими, У, стають.</a:t>
            </a:r>
            <a:endParaRPr lang="ru-RU" sz="3200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61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" t="5787" r="3772" b="6270"/>
          <a:stretch/>
        </p:blipFill>
        <p:spPr bwMode="auto">
          <a:xfrm>
            <a:off x="-136577" y="-30997"/>
            <a:ext cx="9358490" cy="688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36152" y="114022"/>
            <a:ext cx="3926668" cy="34901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ffectLst>
            <a:softEdge rad="63500"/>
          </a:effectLst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Ранок. Сонечко в небі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піднімається.</a:t>
            </a:r>
            <a:endParaRPr lang="ru-RU" sz="2400" b="1" dirty="0" smtClean="0">
              <a:solidFill>
                <a:srgbClr val="0000FF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Наш клас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до роботи збирається.</a:t>
            </a:r>
            <a:endParaRPr lang="ru-RU" sz="2400" b="1" dirty="0" smtClean="0">
              <a:solidFill>
                <a:srgbClr val="0000FF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400" b="1" dirty="0" err="1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Будем</a:t>
            </a:r>
            <a:r>
              <a:rPr lang="uk-UA" sz="2400" b="1" dirty="0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 плідно й старанно</a:t>
            </a:r>
            <a:endParaRPr lang="ru-RU" sz="2400" b="1" dirty="0" smtClean="0">
              <a:solidFill>
                <a:srgbClr val="0000FF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Всі ми працювати.</a:t>
            </a:r>
            <a:endParaRPr lang="ru-RU" sz="2400" b="1" dirty="0">
              <a:solidFill>
                <a:srgbClr val="0000FF"/>
              </a:solidFill>
              <a:latin typeface="Constantia" pitchFamily="18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400" b="1" dirty="0" err="1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Будем</a:t>
            </a:r>
            <a:r>
              <a:rPr lang="uk-UA" sz="2400" b="1" dirty="0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 охоче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0000FF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знання здобувати.</a:t>
            </a:r>
            <a:endParaRPr lang="ru-RU" sz="2400" b="1" dirty="0">
              <a:solidFill>
                <a:srgbClr val="0000FF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</p:txBody>
      </p:sp>
      <p:pic>
        <p:nvPicPr>
          <p:cNvPr id="81923" name="Picture 3" descr="D:\анимации\звёзды\sonne15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751" y="-603448"/>
            <a:ext cx="497583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D:\рисунки\дети в школе\go-to-school-15726180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311" b="92186" l="48000" r="90462">
                        <a14:foregroundMark x1="55385" y1="88427" x2="55385" y2="88427"/>
                        <a14:foregroundMark x1="63692" y1="88427" x2="63692" y2="88427"/>
                        <a14:foregroundMark x1="60923" y1="55984" x2="60923" y2="55984"/>
                        <a14:foregroundMark x1="60462" y1="49654" x2="51615" y2="67359"/>
                        <a14:foregroundMark x1="59308" y1="59149" x2="61923" y2="62710"/>
                        <a14:foregroundMark x1="61769" y1="48863" x2="61769" y2="48863"/>
                        <a14:foregroundMark x1="84308" y1="50148" x2="84308" y2="50148"/>
                        <a14:foregroundMark x1="81846" y1="50346" x2="79923" y2="53511"/>
                        <a14:backgroundMark x1="54231" y1="77250" x2="51385" y2="91197"/>
                        <a14:backgroundMark x1="67462" y1="77646" x2="71923" y2="91790"/>
                        <a14:backgroundMark x1="80692" y1="78536" x2="81231" y2="833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44" t="27789" r="11738" b="8842"/>
          <a:stretch/>
        </p:blipFill>
        <p:spPr bwMode="auto">
          <a:xfrm>
            <a:off x="2915816" y="4551582"/>
            <a:ext cx="1160122" cy="13053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1924" name="Picture 4" descr="D:\рисунки\дети в школе\10433033-illustrazione-di-bambini-che-vanno-a-scuola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618430"/>
            <a:ext cx="2520280" cy="19784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64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3573016"/>
            <a:ext cx="7560840" cy="12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600" b="1" dirty="0" smtClean="0">
                <a:solidFill>
                  <a:srgbClr val="00B050"/>
                </a:solidFill>
                <a:effectLst/>
                <a:latin typeface="Times New Roman"/>
                <a:ea typeface="Calibri"/>
                <a:cs typeface="Times New Roman"/>
              </a:rPr>
              <a:t>1. </a:t>
            </a:r>
            <a:r>
              <a:rPr lang="uk-UA" sz="3600" b="1" dirty="0" smtClean="0">
                <a:solidFill>
                  <a:srgbClr val="00B050"/>
                </a:solidFill>
                <a:effectLst/>
                <a:latin typeface="Times New Roman"/>
                <a:ea typeface="Calibri"/>
                <a:cs typeface="Times New Roman"/>
              </a:rPr>
              <a:t>З вирію </a:t>
            </a:r>
            <a:r>
              <a:rPr lang="uk-UA" sz="3600" b="1" dirty="0" smtClean="0">
                <a:solidFill>
                  <a:srgbClr val="00B050"/>
                </a:solidFill>
                <a:effectLst/>
                <a:latin typeface="Times New Roman"/>
                <a:ea typeface="Calibri"/>
                <a:cs typeface="Times New Roman"/>
              </a:rPr>
              <a:t>повернулись пташки.</a:t>
            </a:r>
            <a:endParaRPr lang="ru-RU" sz="3600" b="1" dirty="0" smtClean="0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  <a:p>
            <a:pPr algn="ctr"/>
            <a:r>
              <a:rPr lang="uk-UA" sz="3600" b="1" dirty="0" smtClean="0">
                <a:solidFill>
                  <a:srgbClr val="00B050"/>
                </a:solidFill>
                <a:effectLst/>
                <a:latin typeface="Times New Roman"/>
                <a:ea typeface="Calibri"/>
              </a:rPr>
              <a:t>2. </a:t>
            </a:r>
            <a:r>
              <a:rPr lang="uk-UA" sz="3600" b="1" dirty="0" smtClean="0">
                <a:solidFill>
                  <a:srgbClr val="00B050"/>
                </a:solidFill>
                <a:effectLst/>
                <a:latin typeface="Times New Roman"/>
                <a:ea typeface="Calibri"/>
              </a:rPr>
              <a:t>У</a:t>
            </a:r>
            <a:r>
              <a:rPr lang="uk-UA" sz="3600" b="1" dirty="0" smtClean="0">
                <a:solidFill>
                  <a:srgbClr val="00B050"/>
                </a:solidFill>
                <a:effectLst/>
                <a:latin typeface="Times New Roman"/>
                <a:ea typeface="Calibri"/>
              </a:rPr>
              <a:t> березні </a:t>
            </a:r>
            <a:r>
              <a:rPr lang="uk-UA" sz="3600" b="1" dirty="0" smtClean="0">
                <a:solidFill>
                  <a:srgbClr val="00B050"/>
                </a:solidFill>
                <a:effectLst/>
                <a:latin typeface="Times New Roman"/>
                <a:ea typeface="Calibri"/>
              </a:rPr>
              <a:t>дні стають </a:t>
            </a:r>
            <a:r>
              <a:rPr lang="uk-UA" sz="3600" b="1" dirty="0" smtClean="0">
                <a:solidFill>
                  <a:srgbClr val="00B050"/>
                </a:solidFill>
                <a:effectLst/>
                <a:latin typeface="Times New Roman"/>
                <a:ea typeface="Calibri"/>
              </a:rPr>
              <a:t>довшими.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6417" y="872082"/>
            <a:ext cx="8343174" cy="12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uk-UA" sz="3600" b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	Діти зустрічають </a:t>
            </a:r>
            <a:r>
              <a:rPr lang="uk-UA" sz="3600" b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пернатих друзів.</a:t>
            </a:r>
            <a:endParaRPr lang="ru-RU" sz="3600" b="1" dirty="0">
              <a:solidFill>
                <a:srgbClr val="00B050"/>
              </a:solidFill>
              <a:latin typeface="Calibri"/>
              <a:ea typeface="Calibri"/>
              <a:cs typeface="Times New Roman"/>
            </a:endParaRPr>
          </a:p>
          <a:p>
            <a:pPr lvl="0"/>
            <a:r>
              <a:rPr lang="uk-UA" sz="3600" b="1" dirty="0" smtClean="0">
                <a:solidFill>
                  <a:srgbClr val="00B050"/>
                </a:solidFill>
                <a:latin typeface="Times New Roman"/>
                <a:ea typeface="Calibri"/>
              </a:rPr>
              <a:t>Школярі зробили </a:t>
            </a:r>
            <a:r>
              <a:rPr lang="uk-UA" sz="3600" b="1" dirty="0">
                <a:solidFill>
                  <a:srgbClr val="00B050"/>
                </a:solidFill>
                <a:latin typeface="Times New Roman"/>
                <a:ea typeface="Calibri"/>
              </a:rPr>
              <a:t>будинки для </a:t>
            </a:r>
            <a:r>
              <a:rPr lang="uk-UA" sz="3600" b="1" dirty="0" smtClean="0">
                <a:solidFill>
                  <a:srgbClr val="00B050"/>
                </a:solidFill>
                <a:latin typeface="Times New Roman"/>
                <a:ea typeface="Calibri"/>
              </a:rPr>
              <a:t>шпаків.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188640"/>
            <a:ext cx="189006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>
                <a:solidFill>
                  <a:srgbClr val="0000FF"/>
                </a:solidFill>
                <a:latin typeface="Constantia"/>
                <a:ea typeface="Calibri"/>
                <a:cs typeface="Times New Roman"/>
              </a:rPr>
              <a:t>ІІІ група</a:t>
            </a:r>
            <a:endParaRPr lang="ru-RU" sz="3200" dirty="0">
              <a:solidFill>
                <a:srgbClr val="0000FF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988241"/>
            <a:ext cx="18343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00FF"/>
                </a:solidFill>
                <a:latin typeface="Constantia" pitchFamily="18" charset="0"/>
              </a:rPr>
              <a:t>І</a:t>
            </a:r>
            <a:r>
              <a:rPr lang="en-US" sz="3200" b="1" dirty="0" smtClean="0">
                <a:solidFill>
                  <a:srgbClr val="0000FF"/>
                </a:solidFill>
                <a:latin typeface="Constantia" pitchFamily="18" charset="0"/>
              </a:rPr>
              <a:t>V</a:t>
            </a:r>
            <a:r>
              <a:rPr lang="uk-UA" sz="3200" b="1" dirty="0" smtClean="0">
                <a:solidFill>
                  <a:srgbClr val="0000FF"/>
                </a:solidFill>
                <a:latin typeface="Constantia" pitchFamily="18" charset="0"/>
              </a:rPr>
              <a:t> група</a:t>
            </a:r>
            <a:endParaRPr lang="ru-RU" sz="3200" b="1" dirty="0">
              <a:solidFill>
                <a:srgbClr val="0000FF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672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18572" y="188640"/>
            <a:ext cx="7271542" cy="991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54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Колективна робота</a:t>
            </a:r>
            <a:endParaRPr lang="ru-RU" sz="5400" dirty="0">
              <a:solidFill>
                <a:srgbClr val="CC00FF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0715" y="1180515"/>
            <a:ext cx="6534161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3200" b="1" i="1" u="sng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Завдання:</a:t>
            </a:r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вставте пропущені слова.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988840"/>
            <a:ext cx="887042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</a:rPr>
              <a:t>Тепло гріє яскраве … </a:t>
            </a:r>
          </a:p>
          <a:p>
            <a:r>
              <a:rPr lang="uk-UA" sz="40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</a:rPr>
              <a:t>Зеленіє молода … </a:t>
            </a:r>
          </a:p>
          <a:p>
            <a:r>
              <a:rPr lang="uk-UA" sz="40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</a:rPr>
              <a:t>Повернулись з далеких країв … Прокинулись від зимового сну … </a:t>
            </a:r>
          </a:p>
          <a:p>
            <a:r>
              <a:rPr lang="uk-UA" sz="40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</a:rPr>
              <a:t>У наш край прийшла справжня … </a:t>
            </a:r>
            <a:endParaRPr lang="ru-RU" sz="4000" b="1" dirty="0">
              <a:solidFill>
                <a:srgbClr val="66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1967063"/>
            <a:ext cx="21400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923C1"/>
                </a:solidFill>
                <a:latin typeface="Times New Roman" pitchFamily="18" charset="0"/>
                <a:cs typeface="Times New Roman" pitchFamily="18" charset="0"/>
              </a:rPr>
              <a:t>сонечко.</a:t>
            </a:r>
            <a:endParaRPr lang="ru-RU" sz="4000" b="1" dirty="0">
              <a:solidFill>
                <a:srgbClr val="F923C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2604392"/>
            <a:ext cx="1646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923C1"/>
                </a:solidFill>
                <a:latin typeface="Times New Roman" pitchFamily="18" charset="0"/>
                <a:cs typeface="Times New Roman" pitchFamily="18" charset="0"/>
              </a:rPr>
              <a:t>трава.</a:t>
            </a:r>
            <a:endParaRPr lang="ru-RU" sz="4000" b="1" dirty="0">
              <a:solidFill>
                <a:srgbClr val="F923C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272" y="3232612"/>
            <a:ext cx="16737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923C1"/>
                </a:solidFill>
                <a:latin typeface="Times New Roman" pitchFamily="18" charset="0"/>
                <a:cs typeface="Times New Roman" pitchFamily="18" charset="0"/>
              </a:rPr>
              <a:t>птахи.</a:t>
            </a:r>
            <a:endParaRPr lang="ru-RU" sz="4000" b="1" dirty="0">
              <a:solidFill>
                <a:srgbClr val="F923C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74718" y="3789040"/>
            <a:ext cx="20435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923C1"/>
                </a:solidFill>
                <a:latin typeface="Times New Roman" pitchFamily="18" charset="0"/>
                <a:cs typeface="Times New Roman" pitchFamily="18" charset="0"/>
              </a:rPr>
              <a:t>ведмеді.</a:t>
            </a:r>
            <a:endParaRPr lang="ru-RU" sz="4000" b="1" dirty="0">
              <a:solidFill>
                <a:srgbClr val="F923C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38279" y="4437112"/>
            <a:ext cx="16031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923C1"/>
                </a:solidFill>
                <a:latin typeface="Times New Roman" pitchFamily="18" charset="0"/>
                <a:cs typeface="Times New Roman" pitchFamily="18" charset="0"/>
              </a:rPr>
              <a:t>весна.</a:t>
            </a:r>
            <a:endParaRPr lang="ru-RU" sz="4000" b="1" dirty="0">
              <a:solidFill>
                <a:srgbClr val="F923C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708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0178" y="260648"/>
            <a:ext cx="59911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Робота зі світлинами </a:t>
            </a:r>
            <a:endParaRPr lang="ru-RU" sz="4000" dirty="0">
              <a:solidFill>
                <a:srgbClr val="CC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1024240"/>
            <a:ext cx="555107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i="1" dirty="0" smtClean="0">
                <a:solidFill>
                  <a:srgbClr val="009900"/>
                </a:solidFill>
                <a:effectLst/>
                <a:latin typeface="Constantia"/>
                <a:ea typeface="Calibri"/>
                <a:cs typeface="Times New Roman"/>
              </a:rPr>
              <a:t>«Коли у твій край </a:t>
            </a:r>
          </a:p>
          <a:p>
            <a:r>
              <a:rPr lang="uk-UA" sz="4400" b="1" i="1" dirty="0" smtClean="0">
                <a:solidFill>
                  <a:srgbClr val="009900"/>
                </a:solidFill>
                <a:effectLst/>
                <a:latin typeface="Constantia"/>
                <a:ea typeface="Calibri"/>
                <a:cs typeface="Times New Roman"/>
              </a:rPr>
              <a:t>приходить весна?»</a:t>
            </a:r>
            <a:endParaRPr lang="ru-RU" sz="4400" dirty="0">
              <a:solidFill>
                <a:srgbClr val="009900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331640" y="2780928"/>
            <a:ext cx="6984776" cy="3744415"/>
            <a:chOff x="-2" y="77752"/>
            <a:chExt cx="4304039" cy="2863592"/>
          </a:xfrm>
        </p:grpSpPr>
        <p:sp>
          <p:nvSpPr>
            <p:cNvPr id="8" name="Поле 52"/>
            <p:cNvSpPr txBox="1"/>
            <p:nvPr/>
          </p:nvSpPr>
          <p:spPr>
            <a:xfrm>
              <a:off x="-2" y="77752"/>
              <a:ext cx="1449334" cy="438718"/>
            </a:xfrm>
            <a:prstGeom prst="rect">
              <a:avLst/>
            </a:prstGeom>
            <a:solidFill>
              <a:srgbClr val="99FF33"/>
            </a:solidFill>
            <a:ln w="28575">
              <a:solidFill>
                <a:srgbClr val="00CC00"/>
              </a:solidFill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uk-UA" sz="3200" b="1" dirty="0">
                  <a:effectLst/>
                  <a:latin typeface="Constantia"/>
                  <a:ea typeface="Calibri"/>
                  <a:cs typeface="Times New Roman"/>
                </a:rPr>
                <a:t>Березень</a:t>
              </a:r>
              <a:endParaRPr lang="ru-RU" sz="32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9" name="Поле 53"/>
            <p:cNvSpPr txBox="1"/>
            <p:nvPr/>
          </p:nvSpPr>
          <p:spPr>
            <a:xfrm>
              <a:off x="38903" y="1273803"/>
              <a:ext cx="1259742" cy="461009"/>
            </a:xfrm>
            <a:prstGeom prst="rect">
              <a:avLst/>
            </a:prstGeom>
            <a:solidFill>
              <a:srgbClr val="99FF33"/>
            </a:solidFill>
            <a:ln w="28575">
              <a:solidFill>
                <a:srgbClr val="00CC00"/>
              </a:solidFill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uk-UA" sz="3200" b="1" dirty="0">
                  <a:effectLst/>
                  <a:latin typeface="Constantia"/>
                  <a:ea typeface="Calibri"/>
                  <a:cs typeface="Times New Roman"/>
                </a:rPr>
                <a:t>Квітень</a:t>
              </a:r>
              <a:endParaRPr lang="ru-RU" sz="32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0" name="Поле 55"/>
            <p:cNvSpPr txBox="1"/>
            <p:nvPr/>
          </p:nvSpPr>
          <p:spPr>
            <a:xfrm>
              <a:off x="68063" y="2425762"/>
              <a:ext cx="1316441" cy="461009"/>
            </a:xfrm>
            <a:prstGeom prst="rect">
              <a:avLst/>
            </a:prstGeom>
            <a:solidFill>
              <a:srgbClr val="99FF33"/>
            </a:solidFill>
            <a:ln w="28575">
              <a:solidFill>
                <a:srgbClr val="00CC00"/>
              </a:solidFill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uk-UA" sz="3200" b="1">
                  <a:effectLst/>
                  <a:latin typeface="Constantia"/>
                  <a:ea typeface="Calibri"/>
                  <a:cs typeface="Times New Roman"/>
                </a:rPr>
                <a:t>Травень</a:t>
              </a:r>
              <a:endParaRPr lang="ru-RU" sz="3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Поле 63"/>
            <p:cNvSpPr txBox="1"/>
            <p:nvPr/>
          </p:nvSpPr>
          <p:spPr>
            <a:xfrm>
              <a:off x="2395115" y="131425"/>
              <a:ext cx="1725921" cy="405889"/>
            </a:xfrm>
            <a:prstGeom prst="rect">
              <a:avLst/>
            </a:prstGeom>
            <a:solidFill>
              <a:srgbClr val="7BE4F9"/>
            </a:solidFill>
            <a:ln w="28575">
              <a:solidFill>
                <a:srgbClr val="00CC00"/>
              </a:solidFill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uk-UA" sz="3200" b="1">
                  <a:effectLst/>
                  <a:latin typeface="Constantia"/>
                  <a:ea typeface="Calibri"/>
                  <a:cs typeface="Times New Roman"/>
                </a:rPr>
                <a:t>Весна води </a:t>
              </a:r>
              <a:endParaRPr lang="ru-RU" sz="3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2" name="Поле 64"/>
            <p:cNvSpPr txBox="1"/>
            <p:nvPr/>
          </p:nvSpPr>
          <p:spPr>
            <a:xfrm>
              <a:off x="2348766" y="1140378"/>
              <a:ext cx="1909070" cy="497490"/>
            </a:xfrm>
            <a:prstGeom prst="rect">
              <a:avLst/>
            </a:prstGeom>
            <a:solidFill>
              <a:srgbClr val="00B050"/>
            </a:solidFill>
            <a:ln w="28575">
              <a:solidFill>
                <a:srgbClr val="00CC00"/>
              </a:solidFill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uk-UA" sz="3200" b="1">
                  <a:effectLst/>
                  <a:latin typeface="Constantia"/>
                  <a:ea typeface="Calibri"/>
                  <a:cs typeface="Times New Roman"/>
                </a:rPr>
                <a:t>Зелена весна</a:t>
              </a:r>
              <a:endParaRPr lang="ru-RU" sz="32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Поле 65"/>
            <p:cNvSpPr txBox="1"/>
            <p:nvPr/>
          </p:nvSpPr>
          <p:spPr>
            <a:xfrm>
              <a:off x="2327850" y="2060239"/>
              <a:ext cx="1976187" cy="881105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rgbClr val="00CC00"/>
              </a:solidFill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uk-UA" sz="3200" b="1" dirty="0">
                  <a:effectLst/>
                  <a:latin typeface="Constantia"/>
                  <a:ea typeface="Calibri"/>
                  <a:cs typeface="Times New Roman"/>
                </a:rPr>
                <a:t>Весна світла, сніготанення</a:t>
              </a:r>
              <a:endParaRPr lang="ru-RU" sz="3200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5370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120834" name="Picture 2" descr="D:\анимации\весна\2949628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40" y="0"/>
            <a:ext cx="9185540" cy="604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733254"/>
            <a:ext cx="3236913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8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048671"/>
            <a:ext cx="2384425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8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46030">
            <a:off x="3463406" y="5154610"/>
            <a:ext cx="1474787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170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3" name="Рисунок 2" descr="D:\анимации\природа\img_043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7" y="0"/>
            <a:ext cx="6192687" cy="6858000"/>
          </a:xfrm>
          <a:prstGeom prst="rect">
            <a:avLst/>
          </a:prstGeom>
          <a:noFill/>
          <a:ln w="28575">
            <a:solidFill>
              <a:srgbClr val="00CC00"/>
            </a:solidFill>
          </a:ln>
        </p:spPr>
      </p:pic>
      <p:sp>
        <p:nvSpPr>
          <p:cNvPr id="4" name="Поле 53"/>
          <p:cNvSpPr txBox="1"/>
          <p:nvPr/>
        </p:nvSpPr>
        <p:spPr>
          <a:xfrm>
            <a:off x="6588224" y="764704"/>
            <a:ext cx="2044362" cy="602812"/>
          </a:xfrm>
          <a:prstGeom prst="rect">
            <a:avLst/>
          </a:prstGeom>
          <a:solidFill>
            <a:srgbClr val="99FF33"/>
          </a:solidFill>
          <a:ln w="28575">
            <a:solidFill>
              <a:srgbClr val="00CC00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effectLst/>
                <a:latin typeface="Constantia"/>
                <a:ea typeface="Calibri"/>
                <a:cs typeface="Times New Roman"/>
              </a:rPr>
              <a:t>Квітень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оле 63"/>
          <p:cNvSpPr txBox="1"/>
          <p:nvPr/>
        </p:nvSpPr>
        <p:spPr>
          <a:xfrm>
            <a:off x="6343103" y="3284984"/>
            <a:ext cx="2800897" cy="530738"/>
          </a:xfrm>
          <a:prstGeom prst="rect">
            <a:avLst/>
          </a:prstGeom>
          <a:solidFill>
            <a:srgbClr val="7BE4F9"/>
          </a:solidFill>
          <a:ln w="28575">
            <a:solidFill>
              <a:srgbClr val="00CC00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uk-UA" sz="3200" b="1" dirty="0">
                <a:effectLst/>
                <a:latin typeface="Constantia"/>
                <a:ea typeface="Calibri"/>
                <a:cs typeface="Times New Roman"/>
              </a:rPr>
              <a:t>Весна води 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7543832" y="1430892"/>
            <a:ext cx="66573" cy="1845460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85272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3" name="Рисунок 2" descr="D:\анимации\весна\zagadki-pro-vesnu-05(1)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999"/>
            <a:ext cx="8532440" cy="5688292"/>
          </a:xfrm>
          <a:prstGeom prst="rect">
            <a:avLst/>
          </a:prstGeom>
          <a:noFill/>
          <a:ln w="28575">
            <a:solidFill>
              <a:srgbClr val="00CC00"/>
            </a:solidFill>
          </a:ln>
        </p:spPr>
      </p:pic>
      <p:sp>
        <p:nvSpPr>
          <p:cNvPr id="4" name="Поле 55"/>
          <p:cNvSpPr txBox="1"/>
          <p:nvPr/>
        </p:nvSpPr>
        <p:spPr>
          <a:xfrm>
            <a:off x="371305" y="5949279"/>
            <a:ext cx="2136376" cy="602812"/>
          </a:xfrm>
          <a:prstGeom prst="rect">
            <a:avLst/>
          </a:prstGeom>
          <a:solidFill>
            <a:srgbClr val="99FF33"/>
          </a:solidFill>
          <a:ln w="28575">
            <a:solidFill>
              <a:srgbClr val="00CC00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effectLst/>
                <a:latin typeface="Constantia"/>
                <a:ea typeface="Calibri"/>
                <a:cs typeface="Times New Roman"/>
              </a:rPr>
              <a:t>Травень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572" y="5949279"/>
            <a:ext cx="3133725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03038">
            <a:off x="2934102" y="5256400"/>
            <a:ext cx="2561248" cy="2245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269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395536" y="764705"/>
            <a:ext cx="8352928" cy="5184576"/>
            <a:chOff x="-2" y="77752"/>
            <a:chExt cx="4304039" cy="2863592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366354" y="516470"/>
              <a:ext cx="998134" cy="2139796"/>
              <a:chOff x="63203" y="499153"/>
              <a:chExt cx="998529" cy="1863882"/>
            </a:xfrm>
          </p:grpSpPr>
          <p:cxnSp>
            <p:nvCxnSpPr>
              <p:cNvPr id="13" name="Прямая со стрелкой 12"/>
              <p:cNvCxnSpPr/>
              <p:nvPr/>
            </p:nvCxnSpPr>
            <p:spPr>
              <a:xfrm>
                <a:off x="158171" y="499153"/>
                <a:ext cx="814488" cy="1618324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  <a:tailEnd type="arrow"/>
              </a:ln>
              <a:effectLst/>
            </p:spPr>
          </p:cxnSp>
          <p:cxnSp>
            <p:nvCxnSpPr>
              <p:cNvPr id="14" name="Прямая со стрелкой 13"/>
              <p:cNvCxnSpPr/>
              <p:nvPr/>
            </p:nvCxnSpPr>
            <p:spPr>
              <a:xfrm flipV="1">
                <a:off x="63203" y="517236"/>
                <a:ext cx="961506" cy="82326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  <a:tailEnd type="arrow"/>
              </a:ln>
              <a:effectLst/>
            </p:spPr>
          </p:cxnSp>
          <p:cxnSp>
            <p:nvCxnSpPr>
              <p:cNvPr id="15" name="Прямая со стрелкой 14"/>
              <p:cNvCxnSpPr/>
              <p:nvPr/>
            </p:nvCxnSpPr>
            <p:spPr>
              <a:xfrm flipV="1">
                <a:off x="115955" y="1475953"/>
                <a:ext cx="945777" cy="887082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  <a:tailEnd type="arrow"/>
              </a:ln>
              <a:effectLst/>
            </p:spPr>
          </p:cxnSp>
        </p:grpSp>
        <p:grpSp>
          <p:nvGrpSpPr>
            <p:cNvPr id="6" name="Группа 5"/>
            <p:cNvGrpSpPr/>
            <p:nvPr/>
          </p:nvGrpSpPr>
          <p:grpSpPr>
            <a:xfrm>
              <a:off x="-2" y="77752"/>
              <a:ext cx="4304039" cy="2863592"/>
              <a:chOff x="-2" y="77752"/>
              <a:chExt cx="4304039" cy="2863592"/>
            </a:xfrm>
          </p:grpSpPr>
          <p:sp>
            <p:nvSpPr>
              <p:cNvPr id="7" name="Поле 52"/>
              <p:cNvSpPr txBox="1"/>
              <p:nvPr/>
            </p:nvSpPr>
            <p:spPr>
              <a:xfrm>
                <a:off x="-2" y="77752"/>
                <a:ext cx="1449334" cy="438718"/>
              </a:xfrm>
              <a:prstGeom prst="rect">
                <a:avLst/>
              </a:prstGeom>
              <a:solidFill>
                <a:srgbClr val="99FF33"/>
              </a:solidFill>
              <a:ln w="28575">
                <a:solidFill>
                  <a:srgbClr val="00CC00"/>
                </a:solidFill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3200" b="1" dirty="0">
                    <a:effectLst/>
                    <a:latin typeface="Constantia"/>
                    <a:ea typeface="Calibri"/>
                    <a:cs typeface="Times New Roman"/>
                  </a:rPr>
                  <a:t>Березень</a:t>
                </a:r>
                <a:endParaRPr lang="ru-RU" sz="3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8" name="Поле 53"/>
              <p:cNvSpPr txBox="1"/>
              <p:nvPr/>
            </p:nvSpPr>
            <p:spPr>
              <a:xfrm>
                <a:off x="38903" y="1273803"/>
                <a:ext cx="1259742" cy="461009"/>
              </a:xfrm>
              <a:prstGeom prst="rect">
                <a:avLst/>
              </a:prstGeom>
              <a:solidFill>
                <a:srgbClr val="99FF33"/>
              </a:solidFill>
              <a:ln w="28575">
                <a:solidFill>
                  <a:srgbClr val="00CC00"/>
                </a:solidFill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3200" b="1" dirty="0">
                    <a:effectLst/>
                    <a:latin typeface="Constantia"/>
                    <a:ea typeface="Calibri"/>
                    <a:cs typeface="Times New Roman"/>
                  </a:rPr>
                  <a:t>Квітень</a:t>
                </a:r>
                <a:endParaRPr lang="ru-RU" sz="3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9" name="Поле 55"/>
              <p:cNvSpPr txBox="1"/>
              <p:nvPr/>
            </p:nvSpPr>
            <p:spPr>
              <a:xfrm>
                <a:off x="68063" y="2425762"/>
                <a:ext cx="1316441" cy="461009"/>
              </a:xfrm>
              <a:prstGeom prst="rect">
                <a:avLst/>
              </a:prstGeom>
              <a:solidFill>
                <a:srgbClr val="99FF33"/>
              </a:solidFill>
              <a:ln w="28575">
                <a:solidFill>
                  <a:srgbClr val="00CC00"/>
                </a:solidFill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3200" b="1" dirty="0">
                    <a:effectLst/>
                    <a:latin typeface="Constantia"/>
                    <a:ea typeface="Calibri"/>
                    <a:cs typeface="Times New Roman"/>
                  </a:rPr>
                  <a:t>Травень</a:t>
                </a:r>
                <a:endParaRPr lang="ru-RU" sz="3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0" name="Поле 63"/>
              <p:cNvSpPr txBox="1"/>
              <p:nvPr/>
            </p:nvSpPr>
            <p:spPr>
              <a:xfrm>
                <a:off x="2395115" y="131425"/>
                <a:ext cx="1725921" cy="405889"/>
              </a:xfrm>
              <a:prstGeom prst="rect">
                <a:avLst/>
              </a:prstGeom>
              <a:solidFill>
                <a:srgbClr val="7BE4F9"/>
              </a:solidFill>
              <a:ln w="28575">
                <a:solidFill>
                  <a:srgbClr val="00CC00"/>
                </a:solidFill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uk-UA" sz="3200" b="1" dirty="0">
                    <a:effectLst/>
                    <a:latin typeface="Constantia"/>
                    <a:ea typeface="Calibri"/>
                    <a:cs typeface="Times New Roman"/>
                  </a:rPr>
                  <a:t>Весна води </a:t>
                </a:r>
                <a:endParaRPr lang="ru-RU" sz="3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1" name="Поле 64"/>
              <p:cNvSpPr txBox="1"/>
              <p:nvPr/>
            </p:nvSpPr>
            <p:spPr>
              <a:xfrm>
                <a:off x="2348766" y="1140378"/>
                <a:ext cx="1909070" cy="497490"/>
              </a:xfrm>
              <a:prstGeom prst="rect">
                <a:avLst/>
              </a:prstGeom>
              <a:solidFill>
                <a:srgbClr val="00B050"/>
              </a:solidFill>
              <a:ln w="28575">
                <a:solidFill>
                  <a:srgbClr val="00CC00"/>
                </a:solidFill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3200" b="1" dirty="0">
                    <a:effectLst/>
                    <a:latin typeface="Constantia"/>
                    <a:ea typeface="Calibri"/>
                    <a:cs typeface="Times New Roman"/>
                  </a:rPr>
                  <a:t>Зелена весна</a:t>
                </a:r>
                <a:endParaRPr lang="ru-RU" sz="3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2" name="Поле 65"/>
              <p:cNvSpPr txBox="1"/>
              <p:nvPr/>
            </p:nvSpPr>
            <p:spPr>
              <a:xfrm>
                <a:off x="2327850" y="2060239"/>
                <a:ext cx="1976187" cy="881105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rgbClr val="00CC00"/>
                </a:solidFill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3200" b="1" dirty="0">
                    <a:effectLst/>
                    <a:latin typeface="Constantia"/>
                    <a:ea typeface="Calibri"/>
                    <a:cs typeface="Times New Roman"/>
                  </a:rPr>
                  <a:t>Весна світла, сніготанення</a:t>
                </a:r>
                <a:endParaRPr lang="ru-RU" sz="3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991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6632"/>
            <a:ext cx="8856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Робота над піснею </a:t>
            </a:r>
          </a:p>
          <a:p>
            <a:pPr algn="ctr"/>
            <a:r>
              <a:rPr lang="uk-UA" sz="3600" b="1" i="1" dirty="0" smtClean="0">
                <a:solidFill>
                  <a:srgbClr val="009900"/>
                </a:solidFill>
                <a:effectLst/>
                <a:latin typeface="Constantia"/>
                <a:ea typeface="Calibri"/>
                <a:cs typeface="Times New Roman"/>
              </a:rPr>
              <a:t>«Весняні котики»</a:t>
            </a:r>
            <a:r>
              <a:rPr lang="uk-UA" sz="3600" b="1" i="1" dirty="0" smtClean="0">
                <a:solidFill>
                  <a:srgbClr val="009900"/>
                </a:solidFill>
                <a:effectLst/>
                <a:latin typeface="Times New Roman"/>
                <a:ea typeface="Calibri"/>
              </a:rPr>
              <a:t> </a:t>
            </a:r>
          </a:p>
          <a:p>
            <a:pPr algn="ctr"/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</a:rPr>
              <a:t>(слова М. </a:t>
            </a:r>
            <a:r>
              <a:rPr lang="uk-UA" sz="3200" b="1" dirty="0" err="1" smtClean="0">
                <a:solidFill>
                  <a:srgbClr val="6600CC"/>
                </a:solidFill>
                <a:effectLst/>
                <a:latin typeface="Times New Roman"/>
                <a:ea typeface="Calibri"/>
              </a:rPr>
              <a:t>Ясакової</a:t>
            </a:r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</a:rPr>
              <a:t>, музика О. </a:t>
            </a:r>
            <a:r>
              <a:rPr lang="uk-UA" sz="3200" b="1" spc="-50" dirty="0" err="1" smtClean="0">
                <a:solidFill>
                  <a:srgbClr val="6600CC"/>
                </a:solidFill>
                <a:effectLst/>
                <a:latin typeface="Times New Roman"/>
                <a:ea typeface="Calibri"/>
              </a:rPr>
              <a:t>Янушкевич</a:t>
            </a:r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</a:rPr>
              <a:t>)</a:t>
            </a:r>
            <a:endParaRPr lang="ru-RU" sz="3200" b="1" dirty="0">
              <a:solidFill>
                <a:srgbClr val="6600CC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 rot="21173085">
            <a:off x="1269220" y="2617938"/>
            <a:ext cx="7552103" cy="4504922"/>
            <a:chOff x="2534591" y="2299674"/>
            <a:chExt cx="5488478" cy="4923616"/>
          </a:xfrm>
        </p:grpSpPr>
        <p:pic>
          <p:nvPicPr>
            <p:cNvPr id="96258" name="Picture 2" descr="D:\анимации\ВЕРБА\pod_zashitoy_verbi-b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99252">
                          <a14:backgroundMark x1="17332" y1="1622" x2="125" y2="66077"/>
                          <a14:backgroundMark x1="38030" y1="1917" x2="66334" y2="28761"/>
                          <a14:backgroundMark x1="80673" y1="885" x2="87282" y2="11062"/>
                          <a14:backgroundMark x1="51372" y1="26254" x2="27431" y2="80826"/>
                          <a14:backgroundMark x1="748" y1="76254" x2="1870" y2="85251"/>
                          <a14:backgroundMark x1="40274" y1="14454" x2="11222" y2="97788"/>
                          <a14:backgroundMark x1="27556" y1="86283" x2="12219" y2="97198"/>
                          <a14:backgroundMark x1="95012" y1="5752" x2="64464" y2="261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144452" flipH="1">
              <a:off x="2534591" y="3077066"/>
              <a:ext cx="4904530" cy="4146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6261" name="Picture 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24016" r="100000">
                          <a14:foregroundMark x1="77461" y1="44470" x2="74311" y2="54016"/>
                          <a14:backgroundMark x1="93701" y1="44936" x2="99902" y2="44470"/>
                          <a14:backgroundMark x1="35531" y1="70198" x2="31496" y2="85914"/>
                          <a14:backgroundMark x1="28937" y1="69499" x2="28937" y2="69499"/>
                          <a14:backgroundMark x1="25492" y1="67986" x2="33169" y2="80093"/>
                          <a14:backgroundMark x1="31693" y1="66007" x2="26575" y2="83120"/>
                          <a14:backgroundMark x1="30217" y1="79395" x2="30807" y2="79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47"/>
            <a:stretch/>
          </p:blipFill>
          <p:spPr bwMode="auto">
            <a:xfrm rot="18073532">
              <a:off x="4027998" y="2075251"/>
              <a:ext cx="3770647" cy="4219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6259" name="Picture 3" descr="D:\анимации\ВЕРБА\295017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7632" b="99737" l="8054" r="100000">
                          <a14:foregroundMark x1="91779" y1="33421" x2="91779" y2="33421"/>
                          <a14:foregroundMark x1="92114" y1="27105" x2="77685" y2="35000"/>
                          <a14:foregroundMark x1="95638" y1="37632" x2="94966" y2="50789"/>
                          <a14:foregroundMark x1="75839" y1="55789" x2="47819" y2="99737"/>
                          <a14:foregroundMark x1="89765" y1="55789" x2="89765" y2="55789"/>
                          <a14:foregroundMark x1="60067" y1="20263" x2="60067" y2="20263"/>
                          <a14:foregroundMark x1="60235" y1="22895" x2="60235" y2="22895"/>
                          <a14:foregroundMark x1="60570" y1="25263" x2="60570" y2="25263"/>
                          <a14:foregroundMark x1="54698" y1="23421" x2="54698" y2="23421"/>
                          <a14:foregroundMark x1="52517" y1="25000" x2="52517" y2="25000"/>
                          <a14:foregroundMark x1="55537" y1="21316" x2="55537" y2="21316"/>
                          <a14:foregroundMark x1="14597" y1="98421" x2="14597" y2="98421"/>
                          <a14:backgroundMark x1="91611" y1="42895" x2="95302" y2="43421"/>
                          <a14:backgroundMark x1="95302" y1="40000" x2="95302" y2="48158"/>
                          <a14:backgroundMark x1="95638" y1="38158" x2="95470" y2="41316"/>
                          <a14:backgroundMark x1="95302" y1="42895" x2="95302" y2="46842"/>
                          <a14:backgroundMark x1="92617" y1="44211" x2="86577" y2="42632"/>
                          <a14:backgroundMark x1="85067" y1="30789" x2="84732" y2="34211"/>
                          <a14:backgroundMark x1="84564" y1="34737" x2="81544" y2="31842"/>
                          <a14:backgroundMark x1="85403" y1="32895" x2="87919" y2="28421"/>
                          <a14:backgroundMark x1="87416" y1="29211" x2="78020" y2="34211"/>
                          <a14:backgroundMark x1="61577" y1="59474" x2="48154" y2="99737"/>
                          <a14:backgroundMark x1="60738" y1="69211" x2="57718" y2="98421"/>
                          <a14:backgroundMark x1="61745" y1="64737" x2="61409" y2="84211"/>
                          <a14:backgroundMark x1="52685" y1="96053" x2="50839" y2="99211"/>
                          <a14:backgroundMark x1="56544" y1="84474" x2="54530" y2="91316"/>
                          <a14:backgroundMark x1="58054" y1="86579" x2="49664" y2="98421"/>
                          <a14:backgroundMark x1="57047" y1="86579" x2="51007" y2="95263"/>
                          <a14:backgroundMark x1="57215" y1="86053" x2="57215" y2="86053"/>
                          <a14:backgroundMark x1="50839" y1="93684" x2="50839" y2="93684"/>
                          <a14:backgroundMark x1="53691" y1="88947" x2="51510" y2="92895"/>
                          <a14:backgroundMark x1="61577" y1="62105" x2="61577" y2="62105"/>
                          <a14:backgroundMark x1="60906" y1="77895" x2="50503" y2="96316"/>
                          <a14:backgroundMark x1="58893" y1="84474" x2="56711" y2="84737"/>
                          <a14:backgroundMark x1="61913" y1="79474" x2="59899" y2="81579"/>
                          <a14:backgroundMark x1="53691" y1="91842" x2="49497" y2="98684"/>
                          <a14:backgroundMark x1="49664" y1="96579" x2="49329" y2="97368"/>
                          <a14:backgroundMark x1="52517" y1="92895" x2="52517" y2="928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40" t="17106" r="37939"/>
            <a:stretch/>
          </p:blipFill>
          <p:spPr bwMode="auto">
            <a:xfrm rot="16510811">
              <a:off x="2612780" y="2572349"/>
              <a:ext cx="3990445" cy="3918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01289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8640"/>
            <a:ext cx="58344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Пофантазуйте!</a:t>
            </a:r>
            <a:endParaRPr lang="ru-RU" sz="5400" b="1" dirty="0">
              <a:solidFill>
                <a:srgbClr val="CC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111970"/>
            <a:ext cx="756084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40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Що було далі?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40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Чи сподобалися киці квіти?</a:t>
            </a:r>
            <a:endParaRPr lang="ru-RU" sz="4000" b="1" dirty="0">
              <a:solidFill>
                <a:srgbClr val="6600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2067" y1="6269" x2="57482" y2="41896"/>
                        <a14:foregroundMark x1="36817" y1="60856" x2="60570" y2="94648"/>
                        <a14:foregroundMark x1="46556" y1="52752" x2="46556" y2="52752"/>
                        <a14:foregroundMark x1="47268" y1="48471" x2="47268" y2="63456"/>
                        <a14:foregroundMark x1="56532" y1="46789" x2="56532" y2="50153"/>
                        <a14:foregroundMark x1="68409" y1="47248" x2="68884" y2="51835"/>
                        <a14:foregroundMark x1="62708" y1="46177" x2="62708" y2="46177"/>
                        <a14:foregroundMark x1="42518" y1="49541" x2="42518" y2="49541"/>
                        <a14:foregroundMark x1="50119" y1="48471" x2="50119" y2="48471"/>
                        <a14:foregroundMark x1="37767" y1="58104" x2="37767" y2="58104"/>
                        <a14:foregroundMark x1="38480" y1="57187" x2="38480" y2="57187"/>
                        <a14:foregroundMark x1="48694" y1="48165" x2="48694" y2="48165"/>
                        <a14:foregroundMark x1="42043" y1="58869" x2="42043" y2="58869"/>
                        <a14:foregroundMark x1="39905" y1="56422" x2="39905" y2="56422"/>
                        <a14:foregroundMark x1="62708" y1="45107" x2="62708" y2="45107"/>
                        <a14:foregroundMark x1="38242" y1="48777" x2="38242" y2="48777"/>
                        <a14:foregroundMark x1="39430" y1="48165" x2="39430" y2="48165"/>
                        <a14:backgroundMark x1="37292" y1="49235" x2="68409" y2="43119"/>
                        <a14:backgroundMark x1="39430" y1="54128" x2="32779" y2="56422"/>
                        <a14:backgroundMark x1="39905" y1="60398" x2="46556" y2="634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282" y="2600485"/>
            <a:ext cx="2566987" cy="398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873942" y="2852936"/>
            <a:ext cx="4159576" cy="3676650"/>
            <a:chOff x="2873942" y="2852936"/>
            <a:chExt cx="4159576" cy="3676650"/>
          </a:xfrm>
        </p:grpSpPr>
        <p:pic>
          <p:nvPicPr>
            <p:cNvPr id="9830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2852936"/>
              <a:ext cx="2749550" cy="3676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" name="Группа 4"/>
            <p:cNvGrpSpPr/>
            <p:nvPr/>
          </p:nvGrpSpPr>
          <p:grpSpPr>
            <a:xfrm rot="20088938">
              <a:off x="2873942" y="4152266"/>
              <a:ext cx="2121412" cy="1599170"/>
              <a:chOff x="6101887" y="4384312"/>
              <a:chExt cx="2430247" cy="2436857"/>
            </a:xfrm>
          </p:grpSpPr>
          <p:pic>
            <p:nvPicPr>
              <p:cNvPr id="98308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751802" flipH="1">
                <a:off x="6536652" y="4825687"/>
                <a:ext cx="2436857" cy="15541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8309" name="Picture 5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371" t="8919" r="25351" b="16857"/>
              <a:stretch/>
            </p:blipFill>
            <p:spPr bwMode="auto">
              <a:xfrm rot="16797816" flipH="1">
                <a:off x="6181781" y="4359754"/>
                <a:ext cx="2146832" cy="23066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845068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6632"/>
            <a:ext cx="5384359" cy="987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5400" b="1" i="1" dirty="0" smtClean="0">
                <a:solidFill>
                  <a:srgbClr val="CC00FF"/>
                </a:solidFill>
                <a:effectLst/>
                <a:latin typeface="Times New Roman"/>
                <a:ea typeface="Calibri"/>
                <a:cs typeface="Times New Roman"/>
              </a:rPr>
              <a:t>Робота в парах</a:t>
            </a:r>
            <a:endParaRPr lang="ru-RU" sz="5400" b="1" dirty="0">
              <a:solidFill>
                <a:srgbClr val="CC00FF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4863" y="116632"/>
            <a:ext cx="2590800" cy="1224136"/>
          </a:xfrm>
          <a:prstGeom prst="rect">
            <a:avLst/>
          </a:prstGeom>
          <a:solidFill>
            <a:srgbClr val="66FFFF"/>
          </a:solidFill>
          <a:ln w="57150">
            <a:solidFill>
              <a:srgbClr val="FF00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noAutofit/>
          </a:bodyPr>
          <a:lstStyle/>
          <a:p>
            <a:pPr algn="ctr">
              <a:spcAft>
                <a:spcPts val="0"/>
              </a:spcAft>
            </a:pPr>
            <a:r>
              <a:rPr lang="uk-UA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Стратегія</a:t>
            </a:r>
          </a:p>
          <a:p>
            <a:pPr algn="ctr">
              <a:spcAft>
                <a:spcPts val="0"/>
              </a:spcAft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РАФТ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  <a:ea typeface="Times New Roman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251520" y="1196752"/>
            <a:ext cx="4105275" cy="849630"/>
          </a:xfrm>
          <a:prstGeom prst="rect">
            <a:avLst/>
          </a:prstGeom>
          <a:solidFill>
            <a:sysClr val="window" lastClr="FFFFFF"/>
          </a:solidFill>
          <a:ln w="5715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3200" b="1" kern="1200">
                <a:solidFill>
                  <a:srgbClr val="0000FF"/>
                </a:solidFill>
                <a:effectLst/>
                <a:latin typeface="Constantia"/>
                <a:ea typeface="+mn-ea"/>
                <a:cs typeface="+mn-cs"/>
              </a:rPr>
              <a:t>РОЛЬ</a:t>
            </a:r>
            <a:r>
              <a:rPr lang="uk-UA" sz="3200" b="1" kern="1200">
                <a:solidFill>
                  <a:srgbClr val="000000"/>
                </a:solidFill>
                <a:effectLst/>
                <a:latin typeface="Constantia"/>
                <a:ea typeface="+mn-ea"/>
                <a:cs typeface="+mn-cs"/>
              </a:rPr>
              <a:t> </a:t>
            </a:r>
            <a:r>
              <a:rPr lang="uk-UA" sz="3200" b="1" kern="1200">
                <a:solidFill>
                  <a:srgbClr val="9900CC"/>
                </a:solidFill>
                <a:effectLst/>
                <a:latin typeface="Constantia"/>
                <a:ea typeface="+mn-ea"/>
                <a:cs typeface="+mn-cs"/>
              </a:rPr>
              <a:t>- </a:t>
            </a:r>
            <a:r>
              <a:rPr lang="uk-UA" sz="4800" b="1">
                <a:solidFill>
                  <a:srgbClr val="6600CC"/>
                </a:solidFill>
                <a:effectLst/>
                <a:latin typeface="Times New Roman"/>
                <a:ea typeface="Times New Roman"/>
              </a:rPr>
              <a:t>КОТИК</a:t>
            </a:r>
            <a:endParaRPr lang="ru-RU" sz="1200">
              <a:effectLst/>
              <a:latin typeface="Times New Roman"/>
              <a:ea typeface="Times New Roman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3574868" y="2204864"/>
            <a:ext cx="4999990" cy="892810"/>
          </a:xfrm>
          <a:prstGeom prst="rect">
            <a:avLst/>
          </a:prstGeom>
          <a:solidFill>
            <a:sysClr val="window" lastClr="FFFFFF"/>
          </a:solidFill>
          <a:ln w="5715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kern="1200" dirty="0">
                <a:solidFill>
                  <a:srgbClr val="000000"/>
                </a:solidFill>
                <a:effectLst/>
                <a:latin typeface="Constantia"/>
                <a:ea typeface="+mn-ea"/>
                <a:cs typeface="+mn-cs"/>
              </a:rPr>
              <a:t> </a:t>
            </a:r>
            <a:r>
              <a:rPr lang="uk-UA" sz="3200" b="1" kern="1200" dirty="0">
                <a:solidFill>
                  <a:srgbClr val="0000FF"/>
                </a:solidFill>
                <a:effectLst/>
                <a:latin typeface="Constantia"/>
                <a:ea typeface="+mn-ea"/>
                <a:cs typeface="+mn-cs"/>
              </a:rPr>
              <a:t>АУДИТОРІЯ</a:t>
            </a:r>
            <a:r>
              <a:rPr lang="uk-UA" sz="3200" b="1" kern="1200" dirty="0">
                <a:solidFill>
                  <a:srgbClr val="000000"/>
                </a:solidFill>
                <a:effectLst/>
                <a:latin typeface="Constantia"/>
                <a:ea typeface="+mn-ea"/>
                <a:cs typeface="+mn-cs"/>
              </a:rPr>
              <a:t> </a:t>
            </a:r>
            <a:r>
              <a:rPr lang="uk-UA" sz="3200" b="1" kern="1200" dirty="0">
                <a:solidFill>
                  <a:srgbClr val="9900CC"/>
                </a:solidFill>
                <a:effectLst/>
                <a:latin typeface="Constantia"/>
                <a:ea typeface="+mn-ea"/>
                <a:cs typeface="+mn-cs"/>
              </a:rPr>
              <a:t>– </a:t>
            </a:r>
            <a:r>
              <a:rPr lang="uk-UA" sz="4800" b="1" kern="1200" dirty="0">
                <a:solidFill>
                  <a:srgbClr val="6600CC"/>
                </a:solidFill>
                <a:effectLst/>
                <a:latin typeface="Constantia"/>
                <a:ea typeface="+mn-ea"/>
                <a:cs typeface="+mn-cs"/>
              </a:rPr>
              <a:t>КИЦЯ</a:t>
            </a:r>
            <a:r>
              <a:rPr lang="uk-UA" sz="3200" b="1" kern="1200" dirty="0">
                <a:solidFill>
                  <a:srgbClr val="9900CC"/>
                </a:solidFill>
                <a:effectLst/>
                <a:latin typeface="Constantia"/>
                <a:ea typeface="+mn-ea"/>
                <a:cs typeface="+mn-cs"/>
              </a:rPr>
              <a:t> 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611560" y="3212976"/>
            <a:ext cx="5356225" cy="892810"/>
          </a:xfrm>
          <a:prstGeom prst="rect">
            <a:avLst/>
          </a:prstGeom>
          <a:solidFill>
            <a:sysClr val="window" lastClr="FFFFFF"/>
          </a:solidFill>
          <a:ln w="5715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kern="1200" dirty="0">
                <a:solidFill>
                  <a:srgbClr val="000000"/>
                </a:solidFill>
                <a:effectLst/>
                <a:latin typeface="Constantia"/>
                <a:ea typeface="+mn-ea"/>
                <a:cs typeface="+mn-cs"/>
              </a:rPr>
              <a:t> </a:t>
            </a:r>
            <a:r>
              <a:rPr lang="uk-UA" sz="3200" b="1" kern="1200" dirty="0">
                <a:solidFill>
                  <a:srgbClr val="0000FF"/>
                </a:solidFill>
                <a:effectLst/>
                <a:latin typeface="Constantia"/>
                <a:ea typeface="+mn-ea"/>
                <a:cs typeface="+mn-cs"/>
              </a:rPr>
              <a:t>ФОРМАТ</a:t>
            </a:r>
            <a:r>
              <a:rPr lang="uk-UA" sz="3200" b="1" kern="1200" dirty="0">
                <a:solidFill>
                  <a:srgbClr val="000000"/>
                </a:solidFill>
                <a:effectLst/>
                <a:latin typeface="Constantia"/>
                <a:ea typeface="+mn-ea"/>
                <a:cs typeface="+mn-cs"/>
              </a:rPr>
              <a:t> </a:t>
            </a:r>
            <a:r>
              <a:rPr lang="uk-UA" sz="3200" b="1" kern="1200" dirty="0">
                <a:solidFill>
                  <a:srgbClr val="9900CC"/>
                </a:solidFill>
                <a:effectLst/>
                <a:latin typeface="Constantia"/>
                <a:ea typeface="+mn-ea"/>
                <a:cs typeface="+mn-cs"/>
              </a:rPr>
              <a:t>– </a:t>
            </a:r>
            <a:r>
              <a:rPr lang="uk-UA" sz="4800" b="1" kern="1200" dirty="0">
                <a:solidFill>
                  <a:srgbClr val="6600CC"/>
                </a:solidFill>
                <a:effectLst/>
                <a:latin typeface="Constantia"/>
                <a:ea typeface="+mn-ea"/>
                <a:cs typeface="+mn-cs"/>
              </a:rPr>
              <a:t>ВІТАННЯ</a:t>
            </a:r>
            <a:r>
              <a:rPr lang="uk-UA" sz="3200" b="1" kern="1200" dirty="0">
                <a:solidFill>
                  <a:srgbClr val="9900CC"/>
                </a:solidFill>
                <a:effectLst/>
                <a:latin typeface="Constantia"/>
                <a:ea typeface="+mn-ea"/>
                <a:cs typeface="+mn-cs"/>
              </a:rPr>
              <a:t> 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1475656" y="4437112"/>
            <a:ext cx="6652260" cy="1637030"/>
          </a:xfrm>
          <a:prstGeom prst="rect">
            <a:avLst/>
          </a:prstGeom>
          <a:solidFill>
            <a:sysClr val="window" lastClr="FFFFFF"/>
          </a:solidFill>
          <a:ln w="5715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3200" b="1" kern="1200" dirty="0">
                <a:solidFill>
                  <a:srgbClr val="0000FF"/>
                </a:solidFill>
                <a:effectLst/>
                <a:latin typeface="Constantia"/>
                <a:ea typeface="+mn-ea"/>
                <a:cs typeface="+mn-cs"/>
              </a:rPr>
              <a:t>ТЕМА</a:t>
            </a:r>
            <a:r>
              <a:rPr lang="uk-UA" sz="3200" b="1" kern="1200" dirty="0">
                <a:solidFill>
                  <a:srgbClr val="000000"/>
                </a:solidFill>
                <a:effectLst/>
                <a:latin typeface="Constantia"/>
                <a:ea typeface="+mn-ea"/>
                <a:cs typeface="+mn-cs"/>
              </a:rPr>
              <a:t> </a:t>
            </a:r>
            <a:r>
              <a:rPr lang="uk-UA" sz="3200" b="1" kern="1200" dirty="0">
                <a:solidFill>
                  <a:srgbClr val="9900CC"/>
                </a:solidFill>
                <a:effectLst/>
                <a:latin typeface="Constantia"/>
                <a:ea typeface="+mn-ea"/>
                <a:cs typeface="+mn-cs"/>
              </a:rPr>
              <a:t>– </a:t>
            </a:r>
            <a:r>
              <a:rPr lang="uk-UA" sz="4800" b="1" kern="1200" dirty="0">
                <a:solidFill>
                  <a:srgbClr val="6600CC"/>
                </a:solidFill>
                <a:effectLst/>
                <a:latin typeface="Constantia"/>
                <a:ea typeface="+mn-ea"/>
                <a:cs typeface="+mn-cs"/>
              </a:rPr>
              <a:t>СВЯТО ВЕСНИ –</a:t>
            </a:r>
            <a:endParaRPr lang="ru-RU" sz="1200" dirty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4800" b="1" kern="1200" dirty="0">
                <a:solidFill>
                  <a:srgbClr val="6600CC"/>
                </a:solidFill>
                <a:effectLst/>
                <a:latin typeface="Constantia"/>
                <a:ea typeface="+mn-ea"/>
                <a:cs typeface="+mn-cs"/>
              </a:rPr>
              <a:t>8 БЕРЕЗНЯ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1718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ACFFA"/>
            </a:gs>
            <a:gs pos="50000">
              <a:srgbClr val="87D1EB"/>
            </a:gs>
            <a:gs pos="100000">
              <a:srgbClr val="CCE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рисунки\діти грають\image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43485" l="0" r="100000">
                        <a14:foregroundMark x1="684" y1="11075" x2="17480" y2="11889"/>
                        <a14:foregroundMark x1="8691" y1="2117" x2="8691" y2="2117"/>
                        <a14:foregroundMark x1="6055" y1="1466" x2="5176" y2="8306"/>
                        <a14:foregroundMark x1="2051" y1="977" x2="2051" y2="8632"/>
                        <a14:foregroundMark x1="51172" y1="11726" x2="51172" y2="11726"/>
                        <a14:foregroundMark x1="53418" y1="10586" x2="53418" y2="10586"/>
                        <a14:foregroundMark x1="36328" y1="24919" x2="36328" y2="24919"/>
                        <a14:foregroundMark x1="35254" y1="23779" x2="35254" y2="23779"/>
                        <a14:foregroundMark x1="37500" y1="25896" x2="37500" y2="25896"/>
                        <a14:foregroundMark x1="37305" y1="27362" x2="37305" y2="27362"/>
                        <a14:foregroundMark x1="36914" y1="25733" x2="36914" y2="25733"/>
                        <a14:foregroundMark x1="35059" y1="29805" x2="35059" y2="29805"/>
                        <a14:foregroundMark x1="36523" y1="24430" x2="36523" y2="24430"/>
                        <a14:foregroundMark x1="79785" y1="6352" x2="99902" y2="21661"/>
                        <a14:foregroundMark x1="91699" y1="489" x2="97168" y2="17915"/>
                        <a14:foregroundMark x1="84668" y1="27850" x2="99902" y2="37785"/>
                        <a14:backgroundMark x1="16504" y1="19707" x2="13477" y2="317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76" b="59950"/>
          <a:stretch/>
        </p:blipFill>
        <p:spPr bwMode="auto">
          <a:xfrm>
            <a:off x="-18208" y="0"/>
            <a:ext cx="9162208" cy="27431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80324" y="1981200"/>
            <a:ext cx="48967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Сонячне коло</a:t>
            </a:r>
            <a:endParaRPr lang="ru-RU" sz="5400" b="1" dirty="0">
              <a:solidFill>
                <a:srgbClr val="CC00FF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 rot="11791503">
            <a:off x="239850" y="1428514"/>
            <a:ext cx="2437186" cy="1697254"/>
          </a:xfrm>
          <a:prstGeom prst="cloudCallout">
            <a:avLst>
              <a:gd name="adj1" fmla="val -63264"/>
              <a:gd name="adj2" fmla="val 58918"/>
            </a:avLst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946" name="Picture 2" descr="D:\анимации\школа\1095d872fa5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61" y="1921751"/>
            <a:ext cx="2284810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5" r="12752"/>
          <a:stretch/>
        </p:blipFill>
        <p:spPr bwMode="auto">
          <a:xfrm>
            <a:off x="5260621" y="1981200"/>
            <a:ext cx="3883379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9168" y="3099791"/>
            <a:ext cx="4572000" cy="3631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034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Нам сьогодні світить </a:t>
            </a:r>
            <a:endParaRPr lang="ru-RU" sz="20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marL="18034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Сонечко весняне.</a:t>
            </a:r>
            <a:endParaRPr lang="ru-RU" sz="20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marL="18034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Рученятами до нього,</a:t>
            </a:r>
            <a:endParaRPr lang="ru-RU" sz="20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marL="18034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Діти, потягніться.</a:t>
            </a:r>
            <a:endParaRPr lang="ru-RU" sz="20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А тепер всі дружно</a:t>
            </a:r>
            <a:endParaRPr lang="ru-RU" sz="20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Сонечку всміхніться.</a:t>
            </a:r>
            <a:endParaRPr lang="ru-RU" sz="20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Хай промінчики дарують</a:t>
            </a:r>
            <a:endParaRPr lang="ru-RU" sz="20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Людям всім тепло.</a:t>
            </a:r>
            <a:endParaRPr lang="ru-RU" sz="20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marL="18034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І несуть завжди по світу</a:t>
            </a:r>
            <a:endParaRPr lang="ru-RU" sz="20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marL="18034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Гарний настрій та добро.</a:t>
            </a:r>
            <a:endParaRPr lang="ru-RU" sz="2000" b="1" dirty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</p:txBody>
      </p:sp>
      <p:pic>
        <p:nvPicPr>
          <p:cNvPr id="82949" name="Picture 5" descr="D:\анимации\звёзды\Sun_smiley_PH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315416"/>
            <a:ext cx="2228006" cy="210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345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36671"/>
            <a:ext cx="89061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Я – дослідник. Я - дослідниця</a:t>
            </a:r>
            <a:endParaRPr lang="ru-RU" sz="4800" b="1" dirty="0">
              <a:solidFill>
                <a:srgbClr val="CC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6155" y="777430"/>
            <a:ext cx="7272808" cy="2428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44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Коли люди дарують одне одному квіти?</a:t>
            </a:r>
            <a:endParaRPr lang="ru-RU" sz="4400" b="1" dirty="0" smtClean="0">
              <a:solidFill>
                <a:srgbClr val="6600CC"/>
              </a:solidFill>
              <a:effectLst/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44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Навіщо вони це роблять?</a:t>
            </a:r>
            <a:endParaRPr lang="ru-RU" sz="4400" b="1" dirty="0">
              <a:solidFill>
                <a:srgbClr val="6600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7286" name="Picture 6" descr="D:\анимации\благодарики\98432195_19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724" b="78452" l="60206" r="97732">
                        <a14:foregroundMark x1="65773" y1="72594" x2="65773" y2="72594"/>
                        <a14:foregroundMark x1="61856" y1="70084" x2="61856" y2="70084"/>
                        <a14:backgroundMark x1="66392" y1="47908" x2="66392" y2="47908"/>
                        <a14:backgroundMark x1="64536" y1="47071" x2="64536" y2="47071"/>
                        <a14:backgroundMark x1="66804" y1="46234" x2="66804" y2="46234"/>
                        <a14:backgroundMark x1="64330" y1="45607" x2="64330" y2="45607"/>
                        <a14:backgroundMark x1="63711" y1="47908" x2="63711" y2="47908"/>
                        <a14:backgroundMark x1="65773" y1="48117" x2="65773" y2="48117"/>
                        <a14:backgroundMark x1="65773" y1="46862" x2="65773" y2="46862"/>
                        <a14:backgroundMark x1="62680" y1="46862" x2="62680" y2="46862"/>
                        <a14:backgroundMark x1="67216" y1="47908" x2="67216" y2="47908"/>
                        <a14:backgroundMark x1="78351" y1="26569" x2="78351" y2="2656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420" t="45364" r="2122" b="21057"/>
          <a:stretch/>
        </p:blipFill>
        <p:spPr bwMode="auto">
          <a:xfrm>
            <a:off x="7587435" y="5558479"/>
            <a:ext cx="1512710" cy="133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2603174" y="3026934"/>
            <a:ext cx="4559431" cy="3871081"/>
            <a:chOff x="2603174" y="3026934"/>
            <a:chExt cx="4559431" cy="3871081"/>
          </a:xfrm>
        </p:grpSpPr>
        <p:pic>
          <p:nvPicPr>
            <p:cNvPr id="97287" name="Picture 7" descr="D:\анимации\благодарики\98060372_43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97" b="85799" l="0" r="54783">
                          <a14:foregroundMark x1="32391" y1="28797" x2="32391" y2="28797"/>
                          <a14:foregroundMark x1="43913" y1="32939" x2="43913" y2="32939"/>
                          <a14:foregroundMark x1="43696" y1="29586" x2="43696" y2="29586"/>
                          <a14:foregroundMark x1="32174" y1="45759" x2="32174" y2="45759"/>
                          <a14:foregroundMark x1="40217" y1="48915" x2="40217" y2="48915"/>
                          <a14:foregroundMark x1="41522" y1="42801" x2="25870" y2="56016"/>
                          <a14:foregroundMark x1="20217" y1="42406" x2="17609" y2="43195"/>
                          <a14:foregroundMark x1="45000" y1="39448" x2="45000" y2="39448"/>
                          <a14:foregroundMark x1="47174" y1="41617" x2="47174" y2="41617"/>
                          <a14:foregroundMark x1="47609" y1="39053" x2="47609" y2="39053"/>
                          <a14:foregroundMark x1="46522" y1="35108" x2="46522" y2="35108"/>
                          <a14:foregroundMark x1="46304" y1="32742" x2="46304" y2="32742"/>
                          <a14:foregroundMark x1="50652" y1="49112" x2="50652" y2="49112"/>
                          <a14:foregroundMark x1="53913" y1="49901" x2="53913" y2="49901"/>
                          <a14:foregroundMark x1="51957" y1="56016" x2="51957" y2="56016"/>
                          <a14:foregroundMark x1="53478" y1="54438" x2="53478" y2="54438"/>
                          <a14:foregroundMark x1="52174" y1="53254" x2="52174" y2="53254"/>
                          <a14:foregroundMark x1="53043" y1="52268" x2="53043" y2="52268"/>
                          <a14:foregroundMark x1="50217" y1="32742" x2="50217" y2="32742"/>
                          <a14:foregroundMark x1="48261" y1="31164" x2="48261" y2="31164"/>
                          <a14:foregroundMark x1="50435" y1="36884" x2="50435" y2="36884"/>
                          <a14:foregroundMark x1="53478" y1="35700" x2="53478" y2="35700"/>
                          <a14:foregroundMark x1="50000" y1="35108" x2="50000" y2="35108"/>
                          <a14:backgroundMark x1="48261" y1="30375" x2="51957" y2="38067"/>
                        </a14:backgroundRemoval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878" b="15088"/>
            <a:stretch/>
          </p:blipFill>
          <p:spPr bwMode="auto">
            <a:xfrm flipH="1">
              <a:off x="4962293" y="3026934"/>
              <a:ext cx="2200312" cy="3803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7288" name="Picture 8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17523" r="77190">
                          <a14:foregroundMark x1="38218" y1="24486" x2="38218" y2="24486"/>
                          <a14:foregroundMark x1="51360" y1="24112" x2="51360" y2="24112"/>
                          <a14:foregroundMark x1="49698" y1="33084" x2="49698" y2="33084"/>
                          <a14:foregroundMark x1="37613" y1="22056" x2="37613" y2="22056"/>
                          <a14:foregroundMark x1="70091" y1="22056" x2="70091" y2="22056"/>
                          <a14:foregroundMark x1="70393" y1="19626" x2="70393" y2="19626"/>
                          <a14:foregroundMark x1="69335" y1="15327" x2="69335" y2="15327"/>
                          <a14:foregroundMark x1="63897" y1="17196" x2="63897" y2="17196"/>
                          <a14:foregroundMark x1="67069" y1="22617" x2="67069" y2="22617"/>
                          <a14:foregroundMark x1="63897" y1="22056" x2="63897" y2="22056"/>
                          <a14:foregroundMark x1="59819" y1="9533" x2="59819" y2="9533"/>
                          <a14:foregroundMark x1="70695" y1="10654" x2="70695" y2="10654"/>
                          <a14:foregroundMark x1="52719" y1="18131" x2="52719" y2="18131"/>
                          <a14:foregroundMark x1="50000" y1="25047" x2="50000" y2="25047"/>
                          <a14:foregroundMark x1="67825" y1="21308" x2="67825" y2="21308"/>
                          <a14:foregroundMark x1="66767" y1="16822" x2="66767" y2="16822"/>
                          <a14:foregroundMark x1="65710" y1="16449" x2="65710" y2="16449"/>
                          <a14:foregroundMark x1="70091" y1="26916" x2="70091" y2="26916"/>
                        </a14:backgroundRemoval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49" r="23144"/>
            <a:stretch/>
          </p:blipFill>
          <p:spPr bwMode="auto">
            <a:xfrm>
              <a:off x="2603174" y="3245802"/>
              <a:ext cx="2679276" cy="3652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6" name="Picture 6" descr="D:\анимации\благодарики\98432195_199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992" b="86402" l="0" r="32165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600" r="67410" b="18124"/>
          <a:stretch/>
        </p:blipFill>
        <p:spPr bwMode="auto">
          <a:xfrm>
            <a:off x="-108521" y="2860264"/>
            <a:ext cx="2088234" cy="399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032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36786"/>
            <a:ext cx="40372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Ми - поети</a:t>
            </a:r>
            <a:endParaRPr lang="ru-RU" sz="5400" dirty="0">
              <a:solidFill>
                <a:srgbClr val="CC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7910" y="1472864"/>
            <a:ext cx="4572000" cy="20744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28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З святом маму привітаю,</a:t>
            </a:r>
            <a:endParaRPr lang="ru-RU" sz="28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28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Гарні квіти подарую.</a:t>
            </a:r>
            <a:endParaRPr lang="ru-RU" sz="28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28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Хай несуть вони добро,</a:t>
            </a:r>
            <a:endParaRPr lang="ru-RU" sz="28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28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Ніжний затишок, тепло.</a:t>
            </a:r>
            <a:endParaRPr lang="ru-RU" sz="2800" b="1" dirty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686319"/>
            <a:ext cx="4572000" cy="20744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28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Щоб матуся не хворіла</a:t>
            </a:r>
            <a:endParaRPr lang="ru-RU" sz="28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28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І нічого не боліло.</a:t>
            </a:r>
            <a:endParaRPr lang="ru-RU" sz="28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28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Я їй щастя ще бажаю.</a:t>
            </a:r>
            <a:endParaRPr lang="ru-RU" sz="2800" b="1" dirty="0" smtClean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2800" b="1" dirty="0" smtClean="0">
                <a:solidFill>
                  <a:srgbClr val="6600CC"/>
                </a:solidFill>
                <a:effectLst/>
                <a:latin typeface="Constantia" pitchFamily="18" charset="0"/>
                <a:ea typeface="Calibri"/>
                <a:cs typeface="Times New Roman"/>
              </a:rPr>
              <a:t>Віршик мамі цей дарую.</a:t>
            </a:r>
            <a:endParaRPr lang="ru-RU" sz="2800" b="1" dirty="0">
              <a:solidFill>
                <a:srgbClr val="6600CC"/>
              </a:solidFill>
              <a:effectLst/>
              <a:latin typeface="Constantia" pitchFamily="18" charset="0"/>
              <a:ea typeface="Calibri"/>
              <a:cs typeface="Times New Roman"/>
            </a:endParaRPr>
          </a:p>
        </p:txBody>
      </p:sp>
      <p:pic>
        <p:nvPicPr>
          <p:cNvPr id="7" name="Picture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6" t="6692"/>
          <a:stretch/>
        </p:blipFill>
        <p:spPr bwMode="auto">
          <a:xfrm>
            <a:off x="5384800" y="1437714"/>
            <a:ext cx="3738649" cy="5409576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8" name="Прямоугольник 7"/>
          <p:cNvSpPr/>
          <p:nvPr/>
        </p:nvSpPr>
        <p:spPr>
          <a:xfrm>
            <a:off x="1115616" y="764704"/>
            <a:ext cx="25692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nstantia" pitchFamily="18" charset="0"/>
              </a:rPr>
              <a:t>МАТУСІ</a:t>
            </a:r>
            <a:endParaRPr lang="ru-RU" sz="4800" b="1" cap="none" spc="0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23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6632"/>
            <a:ext cx="57817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Творче завдання</a:t>
            </a:r>
            <a:endParaRPr lang="ru-RU" sz="5400" dirty="0">
              <a:solidFill>
                <a:srgbClr val="CC00FF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477774"/>
              </p:ext>
            </p:extLst>
          </p:nvPr>
        </p:nvGraphicFramePr>
        <p:xfrm>
          <a:off x="288457" y="1425737"/>
          <a:ext cx="8439785" cy="3227399"/>
        </p:xfrm>
        <a:graphic>
          <a:graphicData uri="http://schemas.openxmlformats.org/drawingml/2006/table">
            <a:tbl>
              <a:tblPr firstRow="1" firstCol="1" bandRow="1"/>
              <a:tblGrid>
                <a:gridCol w="2322195"/>
                <a:gridCol w="634365"/>
                <a:gridCol w="5483225"/>
              </a:tblGrid>
              <a:tr h="1060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36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14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36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Із весни і із любові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48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6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14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36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чудове мами свято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8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36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14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36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Ніжні котики вербові –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705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36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1400" b="1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50110" algn="l"/>
                        </a:tabLst>
                      </a:pPr>
                      <a:r>
                        <a:rPr lang="uk-UA" sz="3600" b="1" dirty="0">
                          <a:solidFill>
                            <a:srgbClr val="6600CC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Поспішають розцвітати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67744" y="1844824"/>
            <a:ext cx="461962" cy="33337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4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5217" y="3356992"/>
            <a:ext cx="461962" cy="32385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3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3012" y="4077072"/>
            <a:ext cx="461962" cy="30480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2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65217" y="2636912"/>
            <a:ext cx="461962" cy="31432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1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183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60648"/>
            <a:ext cx="50829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Домашнє завдання </a:t>
            </a:r>
            <a:endParaRPr lang="ru-RU" sz="4000" dirty="0">
              <a:solidFill>
                <a:srgbClr val="CC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081" y="1268760"/>
            <a:ext cx="8784976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3200" b="1" i="1" u="sng" dirty="0" smtClean="0">
                <a:solidFill>
                  <a:srgbClr val="0000FF"/>
                </a:solidFill>
                <a:effectLst/>
                <a:latin typeface="Constantia"/>
                <a:ea typeface="Calibri"/>
                <a:cs typeface="Times New Roman"/>
              </a:rPr>
              <a:t>Читання:</a:t>
            </a:r>
            <a:r>
              <a:rPr lang="uk-UA" sz="3200" dirty="0" smtClean="0">
                <a:effectLst/>
                <a:latin typeface="Constantia"/>
                <a:ea typeface="Calibri"/>
                <a:cs typeface="Times New Roman"/>
              </a:rPr>
              <a:t> </a:t>
            </a:r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читати</a:t>
            </a:r>
            <a:r>
              <a:rPr lang="uk-UA" sz="3200" b="1" dirty="0" smtClean="0">
                <a:solidFill>
                  <a:srgbClr val="6600CC"/>
                </a:solidFill>
                <a:effectLst/>
                <a:latin typeface="Constantia"/>
                <a:ea typeface="Calibri"/>
                <a:cs typeface="Times New Roman"/>
              </a:rPr>
              <a:t> </a:t>
            </a:r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та переказувати казку.</a:t>
            </a:r>
            <a:endParaRPr lang="ru-RU" sz="3200" b="1" dirty="0" smtClean="0">
              <a:solidFill>
                <a:srgbClr val="6600CC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3200" b="1" i="1" u="sng" dirty="0" smtClean="0">
                <a:solidFill>
                  <a:srgbClr val="0000FF"/>
                </a:solidFill>
                <a:effectLst/>
                <a:latin typeface="Constantia"/>
                <a:ea typeface="Calibri"/>
                <a:cs typeface="Times New Roman"/>
              </a:rPr>
              <a:t>Українська мова:</a:t>
            </a:r>
            <a:r>
              <a:rPr lang="uk-UA" sz="3200" b="1" dirty="0" smtClean="0">
                <a:solidFill>
                  <a:srgbClr val="0000FF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(завдання на вибір) </a:t>
            </a:r>
            <a:endParaRPr lang="ru-RU" sz="3200" b="1" dirty="0" smtClean="0">
              <a:solidFill>
                <a:srgbClr val="6600CC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скласти 3 речення (розповідне, питальне, спонукальне) до слова весна;</a:t>
            </a:r>
            <a:endParaRPr lang="ru-RU" sz="3200" b="1" dirty="0" smtClean="0">
              <a:solidFill>
                <a:srgbClr val="6600CC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скласти «</a:t>
            </a:r>
            <a:r>
              <a:rPr lang="uk-UA" sz="3200" b="1" dirty="0" err="1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Сенкан</a:t>
            </a:r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» до слова весна.</a:t>
            </a:r>
            <a:endParaRPr lang="ru-RU" sz="3200" b="1" dirty="0" smtClean="0">
              <a:solidFill>
                <a:srgbClr val="6600CC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uk-UA" sz="3200" b="1" i="1" u="sng" dirty="0" smtClean="0">
                <a:solidFill>
                  <a:srgbClr val="0000FF"/>
                </a:solidFill>
                <a:effectLst/>
                <a:latin typeface="Constantia"/>
                <a:ea typeface="Calibri"/>
                <a:cs typeface="Times New Roman"/>
              </a:rPr>
              <a:t>Я досліджую світ:</a:t>
            </a:r>
            <a:r>
              <a:rPr lang="uk-UA" sz="3200" b="1" dirty="0" smtClean="0">
                <a:solidFill>
                  <a:srgbClr val="0000FF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b="1" dirty="0" smtClean="0">
                <a:solidFill>
                  <a:srgbClr val="6600CC"/>
                </a:solidFill>
                <a:effectLst/>
                <a:latin typeface="Times New Roman"/>
                <a:ea typeface="Calibri"/>
                <a:cs typeface="Times New Roman"/>
              </a:rPr>
              <a:t>скласти (усно) розповідь «Весна в моєму краї», намалювати малюнок.</a:t>
            </a:r>
            <a:endParaRPr lang="ru-RU" sz="3200" b="1" dirty="0">
              <a:solidFill>
                <a:srgbClr val="6600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15714" name="Picture 2" descr="D:\анимации\дома\animashki-nedvijimost-2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142" y="5125475"/>
            <a:ext cx="2087915" cy="173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469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6250" y="0"/>
            <a:ext cx="4357688" cy="2071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ьная выноска 4"/>
          <p:cNvSpPr/>
          <p:nvPr/>
        </p:nvSpPr>
        <p:spPr>
          <a:xfrm>
            <a:off x="3214688" y="214313"/>
            <a:ext cx="5643562" cy="2143125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7200" b="1" dirty="0">
                <a:solidFill>
                  <a:srgbClr val="7030A0"/>
                </a:solidFill>
                <a:latin typeface="Monotype Corsiva" pitchFamily="66" charset="0"/>
              </a:rPr>
              <a:t>Дякуємо за увагу!!!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85000" name="Picture 8" descr="D:\анимации\сказки\55217124b57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2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5" name="Picture 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774" b="100000" l="0" r="100000">
                        <a14:foregroundMark x1="55755" y1="59226" x2="96474" y2="99097"/>
                        <a14:foregroundMark x1="90220" y1="66839" x2="90220" y2="66839"/>
                        <a14:foregroundMark x1="95409" y1="60903" x2="82102" y2="82065"/>
                        <a14:foregroundMark x1="96208" y1="61677" x2="95143" y2="94194"/>
                        <a14:foregroundMark x1="55489" y1="70323" x2="36261" y2="90710"/>
                        <a14:foregroundMark x1="44378" y1="60645" x2="25948" y2="84516"/>
                        <a14:foregroundMark x1="40319" y1="60645" x2="13772" y2="67613"/>
                        <a14:foregroundMark x1="49834" y1="61161" x2="49834" y2="61161"/>
                        <a14:foregroundMark x1="35196" y1="60903" x2="9115" y2="60645"/>
                        <a14:foregroundMark x1="55489" y1="76645" x2="68796" y2="99097"/>
                        <a14:foregroundMark x1="16434" y1="73935" x2="1264" y2="85290"/>
                        <a14:foregroundMark x1="19428" y1="79613" x2="9647" y2="95871"/>
                        <a14:foregroundMark x1="18896" y1="85032" x2="5057" y2="87484"/>
                        <a14:foregroundMark x1="19428" y1="84516" x2="4258" y2="89935"/>
                        <a14:foregroundMark x1="17565" y1="75226" x2="17565" y2="75226"/>
                        <a14:foregroundMark x1="6986" y1="61677" x2="12908" y2="76000"/>
                        <a14:foregroundMark x1="11843" y1="67355" x2="11843" y2="67355"/>
                        <a14:foregroundMark x1="10512" y1="63871" x2="14837" y2="73032"/>
                        <a14:foregroundMark x1="6387" y1="61677" x2="13174" y2="69548"/>
                        <a14:foregroundMark x1="8849" y1="60903" x2="8849" y2="60903"/>
                        <a14:foregroundMark x1="8849" y1="63355" x2="15635" y2="70581"/>
                        <a14:foregroundMark x1="13174" y1="76645" x2="8051" y2="78968"/>
                        <a14:foregroundMark x1="17299" y1="72258" x2="11311" y2="77419"/>
                        <a14:foregroundMark x1="20825" y1="84129" x2="7252" y2="87484"/>
                        <a14:foregroundMark x1="2329" y1="83871" x2="466" y2="84516"/>
                        <a14:backgroundMark x1="5057" y1="59484" x2="18363" y2="74710"/>
                        <a14:backgroundMark x1="14837" y1="74452" x2="466" y2="84516"/>
                        <a14:backgroundMark x1="20492" y1="83613" x2="5589" y2="88516"/>
                        <a14:backgroundMark x1="8583" y1="66323" x2="11311" y2="75226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298"/>
          <a:stretch/>
        </p:blipFill>
        <p:spPr bwMode="auto">
          <a:xfrm>
            <a:off x="4982344" y="5229200"/>
            <a:ext cx="4161656" cy="1694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5006" name="Picture 1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801" b="100000" l="14055" r="100000">
                        <a14:foregroundMark x1="57836" y1="21986" x2="79975" y2="47518"/>
                        <a14:foregroundMark x1="91045" y1="32624" x2="91045" y2="32624"/>
                        <a14:foregroundMark x1="79975" y1="48227" x2="81965" y2="12057"/>
                        <a14:foregroundMark x1="72886" y1="23404" x2="76244" y2="43262"/>
                        <a14:foregroundMark x1="88060" y1="61702" x2="95771" y2="7801"/>
                        <a14:foregroundMark x1="98134" y1="21986" x2="95398" y2="43262"/>
                        <a14:backgroundMark x1="20149" y1="58865" x2="51368" y2="15603"/>
                        <a14:backgroundMark x1="54104" y1="21277" x2="40050" y2="66667"/>
                        <a14:backgroundMark x1="49005" y1="66667" x2="65547" y2="38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46" t="17000"/>
          <a:stretch/>
        </p:blipFill>
        <p:spPr bwMode="auto">
          <a:xfrm>
            <a:off x="4572000" y="6242756"/>
            <a:ext cx="2783750" cy="712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1735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5898792"/>
            <a:ext cx="421196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941" y="116632"/>
            <a:ext cx="45999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Дослідники</a:t>
            </a:r>
            <a:endParaRPr lang="ru-RU" sz="6000" b="1" dirty="0">
              <a:solidFill>
                <a:srgbClr val="CC00FF"/>
              </a:solidFill>
            </a:endParaRPr>
          </a:p>
        </p:txBody>
      </p:sp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909440"/>
            <a:ext cx="3655209" cy="3811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602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19" y="5900409"/>
            <a:ext cx="4964159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19" y="2348879"/>
            <a:ext cx="3548063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275855" y="332656"/>
            <a:ext cx="2952328" cy="6525345"/>
            <a:chOff x="3275855" y="332656"/>
            <a:chExt cx="2952328" cy="6525345"/>
          </a:xfrm>
        </p:grpSpPr>
        <p:pic>
          <p:nvPicPr>
            <p:cNvPr id="86025" name="Picture 9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0" t="52031" r="33529"/>
            <a:stretch/>
          </p:blipFill>
          <p:spPr bwMode="auto">
            <a:xfrm>
              <a:off x="4103946" y="4176889"/>
              <a:ext cx="1324572" cy="2681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" name="Группа 3"/>
            <p:cNvGrpSpPr/>
            <p:nvPr/>
          </p:nvGrpSpPr>
          <p:grpSpPr>
            <a:xfrm>
              <a:off x="3275855" y="332656"/>
              <a:ext cx="2952328" cy="4482491"/>
              <a:chOff x="3275855" y="332656"/>
              <a:chExt cx="2952328" cy="4482491"/>
            </a:xfrm>
          </p:grpSpPr>
          <p:pic>
            <p:nvPicPr>
              <p:cNvPr id="12" name="Рисунок 11"/>
              <p:cNvPicPr/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385" b="99744" l="0" r="62475">
                            <a14:foregroundMark x1="30629" y1="62051" x2="30629" y2="62051"/>
                            <a14:foregroundMark x1="3448" y1="20641" x2="2028" y2="46026"/>
                            <a14:foregroundMark x1="51318" y1="57564" x2="51318" y2="57564"/>
                            <a14:foregroundMark x1="36308" y1="53718" x2="36308" y2="53718"/>
                            <a14:foregroundMark x1="33266" y1="57051" x2="33266" y2="57051"/>
                            <a14:foregroundMark x1="33874" y1="56538" x2="29817" y2="58590"/>
                            <a14:foregroundMark x1="38945" y1="52179" x2="38945" y2="52179"/>
                            <a14:foregroundMark x1="31237" y1="22692" x2="27181" y2="31667"/>
                            <a14:backgroundMark x1="1014" y1="8077" x2="24544" y2="7821"/>
                            <a14:backgroundMark x1="14807" y1="15769" x2="27789" y2="24872"/>
                            <a14:backgroundMark x1="34686" y1="35513" x2="43611" y2="35256"/>
                            <a14:backgroundMark x1="21095" y1="39487" x2="21095" y2="39487"/>
                            <a14:backgroundMark x1="23935" y1="34872" x2="20892" y2="41026"/>
                            <a14:backgroundMark x1="11359" y1="32308" x2="11765" y2="36538"/>
                            <a14:backgroundMark x1="1014" y1="24359" x2="406" y2="30769"/>
                            <a14:backgroundMark x1="1014" y1="36923" x2="1420" y2="48205"/>
                            <a14:backgroundMark x1="18458" y1="49872" x2="18458" y2="49872"/>
                            <a14:backgroundMark x1="19878" y1="48590" x2="14199" y2="53077"/>
                            <a14:backgroundMark x1="24544" y1="49103" x2="24544" y2="52179"/>
                            <a14:backgroundMark x1="39959" y1="51538" x2="30629" y2="58333"/>
                            <a14:backgroundMark x1="37525" y1="60128" x2="33266" y2="65128"/>
                            <a14:backgroundMark x1="11765" y1="48205" x2="11765" y2="48205"/>
                            <a14:backgroundMark x1="12373" y1="46538" x2="11156" y2="50513"/>
                            <a14:backgroundMark x1="46653" y1="15256" x2="46653" y2="15256"/>
                            <a14:backgroundMark x1="35091" y1="22564" x2="35091" y2="22564"/>
                            <a14:backgroundMark x1="37525" y1="20385" x2="36917" y2="19615"/>
                            <a14:backgroundMark x1="39351" y1="72436" x2="14807" y2="96923"/>
                          </a14:backgroundRemoval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rcRect r="38926"/>
              <a:stretch/>
            </p:blipFill>
            <p:spPr bwMode="auto">
              <a:xfrm>
                <a:off x="4628854" y="332656"/>
                <a:ext cx="1599329" cy="4482491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86026" name="Picture 10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10000" b="90000" l="10000" r="90000">
                            <a14:backgroundMark x1="53103" y1="23537" x2="53103" y2="23537"/>
                          </a14:backgroundRemoval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275855" y="521558"/>
                <a:ext cx="1656183" cy="42935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707248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8704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828" y="0"/>
            <a:ext cx="9276523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051" name="Picture 11" descr="D:\анимации\весна\004664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522" y="0"/>
            <a:ext cx="9276522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201414"/>
            <a:ext cx="754078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Музична картинка</a:t>
            </a:r>
            <a:endParaRPr lang="ru-RU" sz="6000" b="1" dirty="0">
              <a:solidFill>
                <a:srgbClr val="CC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7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AE2CF3-B57E-41A3-8BC8-DF9AC969676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331640" y="260648"/>
            <a:ext cx="6025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i="1" dirty="0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Розгадай ребус </a:t>
            </a:r>
            <a:endParaRPr lang="ru-RU" sz="6000" b="1" dirty="0">
              <a:solidFill>
                <a:srgbClr val="CC00FF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52425" y="853122"/>
            <a:ext cx="8439150" cy="5151755"/>
            <a:chOff x="0" y="181070"/>
            <a:chExt cx="3579495" cy="2056089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0" y="427959"/>
              <a:ext cx="3579495" cy="1750695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307045" y="181070"/>
              <a:ext cx="1066858" cy="2056089"/>
              <a:chOff x="307045" y="181070"/>
              <a:chExt cx="1066858" cy="2056089"/>
            </a:xfrm>
          </p:grpSpPr>
          <p:sp>
            <p:nvSpPr>
              <p:cNvPr id="20" name="Поле 5"/>
              <p:cNvSpPr txBox="1"/>
              <p:nvPr/>
            </p:nvSpPr>
            <p:spPr>
              <a:xfrm>
                <a:off x="552671" y="856034"/>
                <a:ext cx="671195" cy="13811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15000" b="1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р</a:t>
                </a:r>
                <a:endParaRPr kumimoji="0" lang="ru-RU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21" name="Поле 4"/>
              <p:cNvSpPr txBox="1"/>
              <p:nvPr/>
            </p:nvSpPr>
            <p:spPr>
              <a:xfrm>
                <a:off x="307045" y="181070"/>
                <a:ext cx="1066858" cy="159677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uk-UA" sz="30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Е</a:t>
                </a:r>
                <a:endParaRPr kumimoji="0" lang="ru-RU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</p:grpSp>
        <p:pic>
          <p:nvPicPr>
            <p:cNvPr id="18" name="Рисунок 17" descr="D:\анимации\животные\jivotniea-1065.gif"/>
            <p:cNvPicPr preferRelativeResize="0"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3514" y="571726"/>
              <a:ext cx="1683289" cy="139216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Поле 7"/>
            <p:cNvSpPr txBox="1"/>
            <p:nvPr/>
          </p:nvSpPr>
          <p:spPr>
            <a:xfrm>
              <a:off x="1349663" y="1215876"/>
              <a:ext cx="358219" cy="660418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10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rPr>
                <a:t>,,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3010004" y="5657671"/>
            <a:ext cx="273863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ВЕРБА</a:t>
            </a:r>
            <a:endParaRPr lang="ru-RU" sz="7200" b="1" cap="none" spc="50" dirty="0">
              <a:ln w="11430"/>
              <a:solidFill>
                <a:srgbClr val="00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8"/>
          <a:stretch>
            <a:fillRect/>
          </a:stretch>
        </p:blipFill>
        <p:spPr bwMode="auto">
          <a:xfrm>
            <a:off x="1259632" y="0"/>
            <a:ext cx="7429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9400" y="1336889"/>
            <a:ext cx="8685088" cy="89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uk-UA" sz="4800" b="1" dirty="0" smtClean="0">
                <a:solidFill>
                  <a:srgbClr val="0000FF"/>
                </a:solidFill>
                <a:effectLst/>
                <a:latin typeface="Constantia"/>
                <a:ea typeface="Calibri"/>
                <a:cs typeface="Times New Roman"/>
              </a:rPr>
              <a:t>Група «Дослідники»</a:t>
            </a:r>
            <a:endParaRPr lang="ru-RU" sz="4800" dirty="0" smtClean="0">
              <a:solidFill>
                <a:srgbClr val="0000FF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297573"/>
            <a:ext cx="9144000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algn="ctr">
              <a:lnSpc>
                <a:spcPct val="115000"/>
              </a:lnSpc>
              <a:spcAft>
                <a:spcPts val="0"/>
              </a:spcAft>
              <a:tabLst>
                <a:tab pos="180340" algn="l"/>
                <a:tab pos="540385" algn="l"/>
              </a:tabLst>
            </a:pPr>
            <a:r>
              <a:rPr lang="uk-UA" sz="4400" b="1" dirty="0" smtClean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	Верба – </a:t>
            </a:r>
            <a:r>
              <a:rPr lang="uk-UA" sz="4400" b="1" dirty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означає «те, </a:t>
            </a:r>
            <a:r>
              <a:rPr lang="uk-UA" sz="4400" b="1" dirty="0" smtClean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що крутиться</a:t>
            </a:r>
            <a:r>
              <a:rPr lang="uk-UA" sz="4400" b="1" dirty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, гнеться, звивається».</a:t>
            </a:r>
            <a:endParaRPr lang="ru-RU" sz="4400" b="1" dirty="0">
              <a:solidFill>
                <a:srgbClr val="6600CC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38735"/>
            <a:ext cx="670369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i="1" dirty="0" err="1" smtClean="0">
                <a:solidFill>
                  <a:srgbClr val="CC00FF"/>
                </a:solidFill>
                <a:effectLst/>
                <a:latin typeface="Constantia"/>
                <a:ea typeface="Calibri"/>
                <a:cs typeface="Times New Roman"/>
              </a:rPr>
              <a:t>Квест-цікавинка</a:t>
            </a:r>
            <a:endParaRPr lang="ru-RU" sz="6000" b="1" dirty="0">
              <a:solidFill>
                <a:srgbClr val="CC00FF"/>
              </a:solidFill>
            </a:endParaRPr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77072"/>
            <a:ext cx="3687965" cy="2476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335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859A3-DF63-4E82-BFBA-070866101B9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3" name="Рисунок 3" descr="F:\2класс 2015\Картинки для призентации\верба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2864"/>
            <a:ext cx="9168564" cy="5155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171400"/>
            <a:ext cx="760888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18" y="1709583"/>
            <a:ext cx="7785928" cy="515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7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97" y="1092688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3178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20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82d47a9c9bcd8c4f2f5c7f1a60cb2678ef1e"/>
</p:tagLst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Наш класс на урок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</TotalTime>
  <Words>559</Words>
  <Application>Microsoft Office PowerPoint</Application>
  <PresentationFormat>Экран (4:3)</PresentationFormat>
  <Paragraphs>209</Paragraphs>
  <Slides>34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Calibri</vt:lpstr>
      <vt:lpstr>Arial</vt:lpstr>
      <vt:lpstr>Franklin Gothic Medium</vt:lpstr>
      <vt:lpstr>Franklin Gothic Book</vt:lpstr>
      <vt:lpstr>Monotype Corsiva</vt:lpstr>
      <vt:lpstr>Наш класс на уроке</vt:lpstr>
      <vt:lpstr>1_Тема Office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FOTON</cp:lastModifiedBy>
  <cp:revision>108</cp:revision>
  <dcterms:created xsi:type="dcterms:W3CDTF">2015-03-05T13:12:10Z</dcterms:created>
  <dcterms:modified xsi:type="dcterms:W3CDTF">2020-03-09T20:32:03Z</dcterms:modified>
</cp:coreProperties>
</file>