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5" r:id="rId5"/>
    <p:sldId id="263" r:id="rId6"/>
    <p:sldId id="271" r:id="rId7"/>
    <p:sldId id="266" r:id="rId8"/>
    <p:sldId id="272" r:id="rId9"/>
    <p:sldId id="264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3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37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234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475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82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422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034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22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711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776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8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782F0-71C4-41E7-AD04-9443EF25F2FD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CF68E-34C9-4ED2-B2E9-85DE8E7F62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3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hyperlink" Target="https://www.google.com/url?sa=i&amp;rct=j&amp;q=&amp;esrc=s&amp;source=images&amp;cd=&amp;cad=rja&amp;uact=8&amp;ved=2ahUKEwjCvamg-uznAhXD5KYKHStSA84QjRx6BAgBEAQ&amp;url=/url?sa%3Di%26rct%3Dj%26q%3D%26esrc%3Ds%26source%3Dimages%26cd%3D%26ved%3D2ahUKEwjS34Ce-uznAhXLD5oKHVrfCA8QjRx6BAgBEAQ%26url%3Dhttp://school-collection.edu.ru/catalog/res/6e13cc29-db92-45d2-b78c-eb71f8b91d26/view/%26psig%3DAOvVaw2d1u06_ldOY-BWSuVKQi-z%26ust%3D1582728732412863&amp;psig=AOvVaw2d1u06_ldOY-BWSuVKQi-z&amp;ust=158272873241286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gi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3"/>
            <a:ext cx="7630616" cy="2763738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Тема. Сполучені посудини. Транспорт речовин у тварин. Незамкнена та замкнена кровоносні системи.</a:t>
            </a:r>
            <a:endParaRPr lang="uk-UA" sz="4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43934"/>
            <a:ext cx="2880320" cy="2880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3843934"/>
            <a:ext cx="32289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72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44" y="1196752"/>
            <a:ext cx="4669110" cy="466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0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454361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92"/>
          <a:stretch/>
        </p:blipFill>
        <p:spPr>
          <a:xfrm>
            <a:off x="5220072" y="548680"/>
            <a:ext cx="3688578" cy="564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800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8" y="-19395"/>
            <a:ext cx="9144793" cy="6882981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479634" y="3258954"/>
            <a:ext cx="184731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uk-U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827584" y="692696"/>
            <a:ext cx="7982634" cy="20036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 algn="just">
              <a:lnSpc>
                <a:spcPct val="115000"/>
              </a:lnSpc>
            </a:pPr>
            <a:r>
              <a:rPr lang="ru-RU" sz="5400" b="1" dirty="0" err="1">
                <a:ln/>
                <a:solidFill>
                  <a:srgbClr val="C00000"/>
                </a:solidFill>
              </a:rPr>
              <a:t>Що</a:t>
            </a:r>
            <a:r>
              <a:rPr lang="ru-RU" sz="5400" b="1" dirty="0">
                <a:ln/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ви</a:t>
            </a:r>
            <a:r>
              <a:rPr lang="ru-RU" sz="5400" b="1" dirty="0">
                <a:ln/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очікуєте</a:t>
            </a:r>
            <a:r>
              <a:rPr lang="ru-RU" sz="5400" b="1" dirty="0">
                <a:ln/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від</a:t>
            </a:r>
            <a:r>
              <a:rPr lang="ru-RU" sz="5400" b="1" dirty="0">
                <a:ln/>
                <a:solidFill>
                  <a:srgbClr val="C00000"/>
                </a:solidFill>
              </a:rPr>
              <a:t> уроку, </a:t>
            </a:r>
          </a:p>
          <a:p>
            <a:pPr lvl="0" algn="just">
              <a:lnSpc>
                <a:spcPct val="115000"/>
              </a:lnSpc>
            </a:pPr>
            <a:r>
              <a:rPr lang="ru-RU" sz="5400" b="1" dirty="0">
                <a:ln/>
                <a:solidFill>
                  <a:srgbClr val="C00000"/>
                </a:solidFill>
              </a:rPr>
              <a:t>про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що</a:t>
            </a:r>
            <a:r>
              <a:rPr lang="ru-RU" sz="5400" b="1" dirty="0">
                <a:ln/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хочете</a:t>
            </a:r>
            <a:r>
              <a:rPr lang="ru-RU" sz="5400" b="1" dirty="0">
                <a:ln/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ln/>
                <a:solidFill>
                  <a:srgbClr val="C00000"/>
                </a:solidFill>
              </a:rPr>
              <a:t>дізнатися</a:t>
            </a:r>
            <a:r>
              <a:rPr lang="ru-RU" sz="5400" b="1" dirty="0">
                <a:ln/>
                <a:solidFill>
                  <a:srgbClr val="C00000"/>
                </a:solidFill>
              </a:rPr>
              <a:t>?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05064"/>
            <a:ext cx="2883019" cy="223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sp>
        <p:nvSpPr>
          <p:cNvPr id="2" name="Прямокутник 1"/>
          <p:cNvSpPr/>
          <p:nvPr/>
        </p:nvSpPr>
        <p:spPr>
          <a:xfrm>
            <a:off x="971600" y="5793408"/>
            <a:ext cx="712879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Спробуйте визначити свій рівень знань з цих питань, розмістивши свій стікер на дереві пізнання</a:t>
            </a:r>
          </a:p>
          <a:p>
            <a:pPr marL="270510" algn="just">
              <a:lnSpc>
                <a:spcPct val="115000"/>
              </a:lnSpc>
              <a:spcAft>
                <a:spcPts val="0"/>
              </a:spcAft>
            </a:pPr>
            <a:r>
              <a:rPr lang="uk-U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uk-UA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F:\місячник педмайстерності 2019-2020\Урок\додатки\психологічний стан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5" r="745"/>
          <a:stretch/>
        </p:blipFill>
        <p:spPr bwMode="auto">
          <a:xfrm>
            <a:off x="2159000" y="181278"/>
            <a:ext cx="4826000" cy="5612130"/>
          </a:xfrm>
          <a:prstGeom prst="rect">
            <a:avLst/>
          </a:prstGeom>
          <a:noFill/>
          <a:ln w="15875">
            <a:solidFill>
              <a:sysClr val="windowText" lastClr="000000"/>
            </a:solidFill>
          </a:ln>
        </p:spPr>
      </p:pic>
    </p:spTree>
    <p:extLst>
      <p:ext uri="{BB962C8B-B14F-4D97-AF65-F5344CB8AC3E}">
        <p14:creationId xmlns:p14="http://schemas.microsoft.com/office/powerpoint/2010/main" val="64167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graphicFrame>
        <p:nvGraphicFramePr>
          <p:cNvPr id="6" name="Таблиця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578642"/>
              </p:ext>
            </p:extLst>
          </p:nvPr>
        </p:nvGraphicFramePr>
        <p:xfrm>
          <a:off x="1043608" y="260648"/>
          <a:ext cx="7200791" cy="6121116"/>
        </p:xfrm>
        <a:graphic>
          <a:graphicData uri="http://schemas.openxmlformats.org/drawingml/2006/table">
            <a:tbl>
              <a:tblPr bandRow="1"/>
              <a:tblGrid>
                <a:gridCol w="378989">
                  <a:extLst>
                    <a:ext uri="{9D8B030D-6E8A-4147-A177-3AD203B41FA5}">
                      <a16:colId xmlns:a16="http://schemas.microsoft.com/office/drawing/2014/main" xmlns="" val="2526688536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950487151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543145541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2978436074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136195344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3013780139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979828937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845862875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059579909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2905720909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3998543964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4137384716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376116929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754661852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193824103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441106686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1431805063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3779071471"/>
                    </a:ext>
                  </a:extLst>
                </a:gridCol>
                <a:gridCol w="378989">
                  <a:extLst>
                    <a:ext uri="{9D8B030D-6E8A-4147-A177-3AD203B41FA5}">
                      <a16:colId xmlns:a16="http://schemas.microsoft.com/office/drawing/2014/main" xmlns="" val="3070316098"/>
                    </a:ext>
                  </a:extLst>
                </a:gridCol>
              </a:tblGrid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2331098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7651902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7318495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5809674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0440170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baseline="3000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0808761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4789461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 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4483275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8140857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3911987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5239818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3338201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5257275"/>
                  </a:ext>
                </a:extLst>
              </a:tr>
              <a:tr h="518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baseline="30000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2612932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671436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013674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066436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8472110"/>
                  </a:ext>
                </a:extLst>
              </a:tr>
              <a:tr h="311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uk-UA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Й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rgbClr val="C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en-US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8888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6159479"/>
                  </a:ext>
                </a:extLst>
              </a:tr>
            </a:tbl>
          </a:graphicData>
        </a:graphic>
      </p:graphicFrame>
      <p:pic>
        <p:nvPicPr>
          <p:cNvPr id="9" name="Рисунок 8" descr="Результат пошуку зображень за запитом &quot;Паскаль вчений&quot;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1872213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Пов’язане зображення">
            <a:hlinkClick r:id="rId4" tgtFrame="&quot;_blank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941168"/>
            <a:ext cx="2016229" cy="1440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4852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4479634" y="3258954"/>
            <a:ext cx="184731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endParaRPr lang="uk-UA" sz="1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 descr="https://narodna-osvita.com.ua/uploads/7_klas_fizika_sirotjuk_2015/19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0"/>
          <a:stretch/>
        </p:blipFill>
        <p:spPr bwMode="auto">
          <a:xfrm>
            <a:off x="287521" y="260648"/>
            <a:ext cx="8748973" cy="31683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0422" y="4784452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Times New Roman"/>
                <a:ea typeface="Times New Roman"/>
              </a:rPr>
              <a:t>p</a:t>
            </a:r>
            <a:r>
              <a:rPr lang="uk-UA" sz="3200" b="1" dirty="0">
                <a:latin typeface="Times New Roman"/>
                <a:ea typeface="Times New Roman"/>
              </a:rPr>
              <a:t> = </a:t>
            </a:r>
            <a:r>
              <a:rPr lang="ru-RU" sz="3200" b="1" dirty="0">
                <a:latin typeface="Times New Roman"/>
                <a:ea typeface="Times New Roman"/>
              </a:rPr>
              <a:t>ρ</a:t>
            </a:r>
            <a:r>
              <a:rPr lang="uk-UA" sz="3200" b="1" dirty="0">
                <a:latin typeface="Times New Roman"/>
                <a:ea typeface="Times New Roman"/>
              </a:rPr>
              <a:t>ɡ</a:t>
            </a:r>
            <a:r>
              <a:rPr lang="en-US" sz="3200" b="1" dirty="0">
                <a:latin typeface="Times New Roman"/>
                <a:ea typeface="Times New Roman"/>
              </a:rPr>
              <a:t>h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4292009"/>
            <a:ext cx="612067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Основна</a:t>
            </a:r>
            <a:r>
              <a:rPr lang="ru-RU" sz="2400" dirty="0"/>
              <a:t> </a:t>
            </a:r>
            <a:r>
              <a:rPr lang="ru-RU" sz="2400" dirty="0" err="1"/>
              <a:t>властивість</a:t>
            </a:r>
            <a:r>
              <a:rPr lang="ru-RU" sz="2400" dirty="0"/>
              <a:t> </a:t>
            </a:r>
            <a:r>
              <a:rPr lang="ru-RU" sz="2400" dirty="0" err="1"/>
              <a:t>сполучених</a:t>
            </a:r>
            <a:r>
              <a:rPr lang="ru-RU" sz="2400" dirty="0"/>
              <a:t> посудин:</a:t>
            </a:r>
          </a:p>
          <a:p>
            <a:r>
              <a:rPr lang="ru-RU" sz="2400" dirty="0"/>
              <a:t> у </a:t>
            </a:r>
            <a:r>
              <a:rPr lang="ru-RU" sz="2400" dirty="0" err="1"/>
              <a:t>відкритих</a:t>
            </a:r>
            <a:r>
              <a:rPr lang="ru-RU" sz="2400" dirty="0"/>
              <a:t> </a:t>
            </a:r>
            <a:r>
              <a:rPr lang="ru-RU" sz="2400" dirty="0" err="1"/>
              <a:t>сполучених</a:t>
            </a:r>
            <a:r>
              <a:rPr lang="ru-RU" sz="2400" dirty="0"/>
              <a:t> посудинах </a:t>
            </a:r>
            <a:r>
              <a:rPr lang="ru-RU" sz="2400" dirty="0" err="1"/>
              <a:t>вільні</a:t>
            </a:r>
            <a:r>
              <a:rPr lang="ru-RU" sz="2400" dirty="0"/>
              <a:t> </a:t>
            </a:r>
            <a:r>
              <a:rPr lang="ru-RU" sz="2400" dirty="0" err="1"/>
              <a:t>поверхні</a:t>
            </a:r>
            <a:r>
              <a:rPr lang="ru-RU" sz="2400" dirty="0"/>
              <a:t> </a:t>
            </a:r>
            <a:r>
              <a:rPr lang="ru-RU" sz="2400" dirty="0" err="1"/>
              <a:t>однорідної</a:t>
            </a:r>
            <a:r>
              <a:rPr lang="ru-RU" sz="2400" dirty="0"/>
              <a:t> </a:t>
            </a:r>
            <a:r>
              <a:rPr lang="ru-RU" sz="2400" dirty="0" err="1"/>
              <a:t>нерухомої</a:t>
            </a:r>
            <a:r>
              <a:rPr lang="ru-RU" sz="2400" dirty="0"/>
              <a:t> </a:t>
            </a:r>
            <a:r>
              <a:rPr lang="ru-RU" sz="2400" dirty="0" err="1"/>
              <a:t>рідини</a:t>
            </a:r>
            <a:r>
              <a:rPr lang="ru-RU" sz="2400" dirty="0"/>
              <a:t> </a:t>
            </a:r>
            <a:r>
              <a:rPr lang="ru-RU" sz="2400" dirty="0" err="1"/>
              <a:t>встановлюються</a:t>
            </a:r>
            <a:r>
              <a:rPr lang="ru-RU" sz="2400" dirty="0"/>
              <a:t> на одному </a:t>
            </a:r>
            <a:r>
              <a:rPr lang="ru-RU" sz="2400" dirty="0" err="1"/>
              <a:t>рівні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2002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981"/>
            <a:ext cx="9144793" cy="688298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1B03070-8DA7-42B1-9E62-D0B840A32C44}"/>
              </a:ext>
            </a:extLst>
          </p:cNvPr>
          <p:cNvSpPr/>
          <p:nvPr/>
        </p:nvSpPr>
        <p:spPr>
          <a:xfrm>
            <a:off x="107504" y="-24981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Які сполучені посудини працюють в живому організмі?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Що рухається по цій системі?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Яке значення цього руху?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 називається система, що забезпечує транспорт речовин?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Які типи кровоносних систем існують у різних тварин?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Чим вони відрізняються між собою?</a:t>
            </a:r>
            <a:endParaRPr lang="ru-UA" sz="28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FBE15FC-A48A-47E5-A20E-54CA4B443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067" y="3861048"/>
            <a:ext cx="4011909" cy="30166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1870E6-EB01-45F9-BC61-EAA8DD9EEB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6" y="3908717"/>
            <a:ext cx="3960438" cy="297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1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12491"/>
            <a:ext cx="9144793" cy="6882981"/>
          </a:xfrm>
          <a:prstGeom prst="rect">
            <a:avLst/>
          </a:prstGeom>
        </p:spPr>
      </p:pic>
      <p:pic>
        <p:nvPicPr>
          <p:cNvPr id="1026" name="Picture 2" descr="https://narodna-osvita.com.ua/uploads/7_klas_fizika_sirotjuk_2015/2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6"/>
          <a:stretch/>
        </p:blipFill>
        <p:spPr bwMode="auto">
          <a:xfrm>
            <a:off x="261151" y="298854"/>
            <a:ext cx="3618933" cy="578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Презентація &quot;Сполучені посудини&quot;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2" t="15094" r="1605" b="34734"/>
          <a:stretch/>
        </p:blipFill>
        <p:spPr bwMode="auto">
          <a:xfrm>
            <a:off x="4698861" y="298853"/>
            <a:ext cx="3185508" cy="24100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66481" y="2996952"/>
            <a:ext cx="5156412" cy="346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400" dirty="0">
                <a:latin typeface="+mj-lt"/>
                <a:ea typeface="Times New Roman"/>
              </a:rPr>
              <a:t>У відкритих сполучених посудинах стовпчик нерухомої рідини з меншою густиною буде вищим, ніж стовпчик нерухомої рідини з більшою густиною</a:t>
            </a:r>
            <a:endParaRPr lang="ru-RU" sz="2400" dirty="0">
              <a:latin typeface="+mj-lt"/>
              <a:ea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uk-UA" sz="2400" dirty="0">
                <a:latin typeface="+mj-lt"/>
                <a:ea typeface="Times New Roman"/>
              </a:rPr>
              <a:t>Відношення висот стовпчиків рідин є оберненим відношенню їхніх густин.  </a:t>
            </a:r>
            <a:endParaRPr lang="ru-RU" sz="2400" dirty="0">
              <a:effectLst/>
              <a:latin typeface="+mj-l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414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9624"/>
            <a:ext cx="918051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631" t="16465" r="26834" b="20967"/>
          <a:stretch/>
        </p:blipFill>
        <p:spPr>
          <a:xfrm>
            <a:off x="323528" y="241397"/>
            <a:ext cx="6450400" cy="33123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0529" t="17158" r="35949" b="20449"/>
          <a:stretch/>
        </p:blipFill>
        <p:spPr>
          <a:xfrm>
            <a:off x="3275856" y="3284984"/>
            <a:ext cx="5175575" cy="33938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48680"/>
            <a:ext cx="2646040" cy="1764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-32553"/>
            <a:ext cx="9180512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854" y="591273"/>
            <a:ext cx="3380662" cy="190162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336" y="-94160"/>
            <a:ext cx="734498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0"/>
              </a:spcAft>
            </a:pPr>
            <a:r>
              <a:rPr lang="uk-UA" sz="4400" b="1" cap="none" spc="50" dirty="0" smtClean="0">
                <a:ln w="0"/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Продукти, які призводять до згущення крові: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074" y="1011179"/>
            <a:ext cx="668816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Цукор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Солодкі газовані напої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Транс-жири: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Картопля: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Продукти з високим вмістом жирів: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Хлібобулочні вироби з пшеничної муки</a:t>
            </a:r>
            <a:endParaRPr lang="ru-RU" sz="3200" b="1" spc="5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lvl="0"/>
            <a:r>
              <a:rPr lang="uk-UA" sz="3200" b="1" spc="50" dirty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Банани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0558" y="5665626"/>
            <a:ext cx="847764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Значно підвищують в’язкість крові куріння</a:t>
            </a:r>
            <a:r>
              <a:rPr lang="uk-UA" sz="3200" b="1" cap="none" spc="0" dirty="0" smtClean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ctr"/>
            <a:r>
              <a:rPr lang="uk-UA" sz="3200" b="1" cap="none" spc="0" dirty="0" smtClean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3200" b="1" cap="none" spc="0" dirty="0">
                <a:ln/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алкоголь, велика кількість солі. </a:t>
            </a:r>
            <a:endParaRPr lang="ru-RU" sz="3200" b="1" cap="none" spc="0" dirty="0">
              <a:ln/>
              <a:solidFill>
                <a:srgbClr val="C00000"/>
              </a:solidFill>
              <a:effectLst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30" y="4824678"/>
            <a:ext cx="1377706" cy="7749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372" y="4126462"/>
            <a:ext cx="1312080" cy="131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848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258</Words>
  <Application>Microsoft Office PowerPoint</Application>
  <PresentationFormat>Экран (4:3)</PresentationFormat>
  <Paragraphs>387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Times New Roman</vt:lpstr>
      <vt:lpstr>Тема Office</vt:lpstr>
      <vt:lpstr>Тема. Сполучені посудини. Транспорт речовин у тварин. Незамкнена та замкнена кровоносні системи.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СПОЛУЧЕНІ ПОСУДИНИ</dc:title>
  <dc:creator>admin</dc:creator>
  <cp:lastModifiedBy>Admin</cp:lastModifiedBy>
  <cp:revision>32</cp:revision>
  <dcterms:created xsi:type="dcterms:W3CDTF">2020-02-26T17:09:27Z</dcterms:created>
  <dcterms:modified xsi:type="dcterms:W3CDTF">2020-04-03T10:30:36Z</dcterms:modified>
</cp:coreProperties>
</file>