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sldIdLst>
    <p:sldId id="256" r:id="rId2"/>
    <p:sldId id="272" r:id="rId3"/>
    <p:sldId id="257" r:id="rId4"/>
    <p:sldId id="274" r:id="rId5"/>
    <p:sldId id="278" r:id="rId6"/>
    <p:sldId id="275" r:id="rId7"/>
    <p:sldId id="279" r:id="rId8"/>
    <p:sldId id="283" r:id="rId9"/>
    <p:sldId id="280" r:id="rId10"/>
    <p:sldId id="284" r:id="rId11"/>
    <p:sldId id="281" r:id="rId12"/>
    <p:sldId id="285" r:id="rId13"/>
    <p:sldId id="286" r:id="rId14"/>
    <p:sldId id="282" r:id="rId15"/>
    <p:sldId id="277" r:id="rId16"/>
  </p:sldIdLst>
  <p:sldSz cx="9144000" cy="6858000" type="screen4x3"/>
  <p:notesSz cx="6858000" cy="9525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009242"/>
    <a:srgbClr val="0000B4"/>
    <a:srgbClr val="FFFFCC"/>
    <a:srgbClr val="0B0FB5"/>
    <a:srgbClr val="BC008B"/>
    <a:srgbClr val="008A00"/>
    <a:srgbClr val="009900"/>
    <a:srgbClr val="0033CC"/>
    <a:srgbClr val="2616F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63547">
            <a:off x="2571736" y="1714488"/>
            <a:ext cx="4500594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22517">
            <a:off x="2208694" y="3357372"/>
            <a:ext cx="4500594" cy="1933553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28.07.2020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28.07.2020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28.07.2020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0" y="274638"/>
            <a:ext cx="7258050" cy="939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rgbClr val="4F6228"/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F6228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F6228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F6228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F6228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F6228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F6228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F6228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F6228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63141" y="2205303"/>
            <a:ext cx="5936948" cy="1943777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0B0FB5"/>
                </a:solidFill>
                <a:effectLst/>
                <a:latin typeface="Arial Black" pitchFamily="34" charset="0"/>
              </a:rPr>
              <a:t>Прогресії в живій природі</a:t>
            </a:r>
            <a:endParaRPr lang="uk-UA" dirty="0">
              <a:solidFill>
                <a:srgbClr val="0B0FB5"/>
              </a:solidFill>
              <a:effectLst/>
              <a:latin typeface="Arial Black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076057" y="5877272"/>
            <a:ext cx="4067944" cy="9807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2000" dirty="0" smtClean="0">
                <a:ln w="19050">
                  <a:solidFill>
                    <a:srgbClr val="BC008B"/>
                  </a:solidFill>
                  <a:prstDash val="solid"/>
                </a:ln>
                <a:solidFill>
                  <a:srgbClr val="BC008B"/>
                </a:solidFill>
                <a:ea typeface="+mj-ea"/>
                <a:cs typeface="Arial" pitchFamily="34" charset="0"/>
              </a:rPr>
              <a:t>Арифметичні та геометричні прогресії в задачах з біології</a:t>
            </a:r>
            <a:endParaRPr kumimoji="0" lang="uk-UA" sz="2000" i="0" u="none" strike="noStrike" kern="1200" cap="none" spc="0" normalizeH="0" baseline="0" noProof="0" dirty="0">
              <a:ln w="19050">
                <a:solidFill>
                  <a:srgbClr val="BC008B"/>
                </a:solidFill>
                <a:prstDash val="solid"/>
              </a:ln>
              <a:solidFill>
                <a:srgbClr val="BC008B"/>
              </a:solidFill>
              <a:effectLst/>
              <a:uLnTx/>
              <a:uFillTx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2616F6"/>
                </a:solidFill>
              </a:rPr>
              <a:t>Від теорії до практики</a:t>
            </a:r>
            <a:endParaRPr lang="uk-UA" dirty="0">
              <a:solidFill>
                <a:srgbClr val="2616F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16416" y="404664"/>
            <a:ext cx="50405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2</a:t>
            </a:r>
            <a:endParaRPr lang="uk-UA" sz="36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1760617"/>
            <a:ext cx="4392488" cy="3108543"/>
          </a:xfrm>
          <a:prstGeom prst="rect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B0FB5"/>
                </a:solidFill>
              </a:rPr>
              <a:t>          </a:t>
            </a:r>
            <a:r>
              <a:rPr lang="ru-RU" sz="2800" b="1" dirty="0" err="1" smtClean="0">
                <a:solidFill>
                  <a:srgbClr val="0B0FB5"/>
                </a:solidFill>
              </a:rPr>
              <a:t>Небезпечна</a:t>
            </a:r>
            <a:r>
              <a:rPr lang="ru-RU" sz="2800" b="1" dirty="0" smtClean="0">
                <a:solidFill>
                  <a:srgbClr val="0B0FB5"/>
                </a:solidFill>
              </a:rPr>
              <a:t> </a:t>
            </a:r>
            <a:r>
              <a:rPr lang="ru-RU" sz="2800" b="1" dirty="0" err="1" smtClean="0">
                <a:solidFill>
                  <a:srgbClr val="0B0FB5"/>
                </a:solidFill>
              </a:rPr>
              <a:t>алергічна</a:t>
            </a:r>
            <a:r>
              <a:rPr lang="ru-RU" sz="2800" b="1" dirty="0" smtClean="0">
                <a:solidFill>
                  <a:srgbClr val="0B0FB5"/>
                </a:solidFill>
              </a:rPr>
              <a:t> </a:t>
            </a:r>
            <a:r>
              <a:rPr lang="ru-RU" sz="2800" b="1" dirty="0" err="1" smtClean="0">
                <a:solidFill>
                  <a:srgbClr val="0B0FB5"/>
                </a:solidFill>
              </a:rPr>
              <a:t>карантинна</a:t>
            </a:r>
            <a:r>
              <a:rPr lang="ru-RU" sz="2800" b="1" dirty="0" smtClean="0">
                <a:solidFill>
                  <a:srgbClr val="0B0FB5"/>
                </a:solidFill>
              </a:rPr>
              <a:t> </a:t>
            </a:r>
            <a:r>
              <a:rPr lang="ru-RU" sz="2800" b="1" dirty="0" err="1" smtClean="0">
                <a:solidFill>
                  <a:srgbClr val="0B0FB5"/>
                </a:solidFill>
              </a:rPr>
              <a:t>рослина</a:t>
            </a:r>
            <a:r>
              <a:rPr lang="ru-RU" sz="2800" b="1" dirty="0" smtClean="0">
                <a:solidFill>
                  <a:srgbClr val="0B0FB5"/>
                </a:solidFill>
              </a:rPr>
              <a:t> – </a:t>
            </a:r>
            <a:r>
              <a:rPr lang="ru-RU" sz="2800" b="1" dirty="0" err="1" smtClean="0">
                <a:solidFill>
                  <a:srgbClr val="0B0FB5"/>
                </a:solidFill>
              </a:rPr>
              <a:t>амброзія</a:t>
            </a:r>
            <a:r>
              <a:rPr lang="ru-RU" sz="2800" b="1" dirty="0" smtClean="0">
                <a:solidFill>
                  <a:srgbClr val="0B0FB5"/>
                </a:solidFill>
              </a:rPr>
              <a:t> – </a:t>
            </a:r>
            <a:r>
              <a:rPr lang="ru-RU" sz="2800" b="1" dirty="0" err="1" smtClean="0">
                <a:solidFill>
                  <a:srgbClr val="0B0FB5"/>
                </a:solidFill>
              </a:rPr>
              <a:t>може</a:t>
            </a:r>
            <a:r>
              <a:rPr lang="ru-RU" sz="2800" b="1" dirty="0" smtClean="0">
                <a:solidFill>
                  <a:srgbClr val="0B0FB5"/>
                </a:solidFill>
              </a:rPr>
              <a:t> </a:t>
            </a:r>
            <a:r>
              <a:rPr lang="ru-RU" sz="2800" b="1" dirty="0" err="1" smtClean="0">
                <a:solidFill>
                  <a:srgbClr val="0B0FB5"/>
                </a:solidFill>
              </a:rPr>
              <a:t>утворити</a:t>
            </a:r>
            <a:r>
              <a:rPr lang="ru-RU" sz="2800" b="1" dirty="0" smtClean="0">
                <a:solidFill>
                  <a:srgbClr val="0B0FB5"/>
                </a:solidFill>
              </a:rPr>
              <a:t> до 500 </a:t>
            </a:r>
            <a:r>
              <a:rPr lang="ru-RU" sz="2800" b="1" dirty="0" err="1" smtClean="0">
                <a:solidFill>
                  <a:srgbClr val="0B0FB5"/>
                </a:solidFill>
              </a:rPr>
              <a:t>насінин</a:t>
            </a:r>
            <a:r>
              <a:rPr lang="ru-RU" sz="2800" b="1" dirty="0" smtClean="0">
                <a:solidFill>
                  <a:srgbClr val="0B0FB5"/>
                </a:solidFill>
              </a:rPr>
              <a:t>. </a:t>
            </a:r>
            <a:r>
              <a:rPr lang="ru-RU" sz="2800" b="1" dirty="0" err="1" smtClean="0">
                <a:solidFill>
                  <a:srgbClr val="0B0FB5"/>
                </a:solidFill>
              </a:rPr>
              <a:t>Скільки</a:t>
            </a:r>
            <a:r>
              <a:rPr lang="ru-RU" sz="2800" b="1" dirty="0" smtClean="0">
                <a:solidFill>
                  <a:srgbClr val="0B0FB5"/>
                </a:solidFill>
              </a:rPr>
              <a:t> </a:t>
            </a:r>
            <a:r>
              <a:rPr lang="ru-RU" sz="2800" b="1" dirty="0" err="1" smtClean="0">
                <a:solidFill>
                  <a:srgbClr val="0B0FB5"/>
                </a:solidFill>
              </a:rPr>
              <a:t>рослин</a:t>
            </a:r>
            <a:r>
              <a:rPr lang="ru-RU" sz="2800" b="1" dirty="0" smtClean="0">
                <a:solidFill>
                  <a:srgbClr val="0B0FB5"/>
                </a:solidFill>
              </a:rPr>
              <a:t> </a:t>
            </a:r>
            <a:r>
              <a:rPr lang="ru-RU" sz="2800" b="1" dirty="0" err="1" smtClean="0">
                <a:solidFill>
                  <a:srgbClr val="0B0FB5"/>
                </a:solidFill>
              </a:rPr>
              <a:t>може</a:t>
            </a:r>
            <a:r>
              <a:rPr lang="ru-RU" sz="2800" b="1" dirty="0" smtClean="0">
                <a:solidFill>
                  <a:srgbClr val="0B0FB5"/>
                </a:solidFill>
              </a:rPr>
              <a:t> </a:t>
            </a:r>
            <a:r>
              <a:rPr lang="ru-RU" sz="2800" b="1" dirty="0" err="1" smtClean="0">
                <a:solidFill>
                  <a:srgbClr val="0B0FB5"/>
                </a:solidFill>
              </a:rPr>
              <a:t>вирости</a:t>
            </a:r>
            <a:r>
              <a:rPr lang="ru-RU" sz="2800" b="1" dirty="0" smtClean="0">
                <a:solidFill>
                  <a:srgbClr val="0B0FB5"/>
                </a:solidFill>
              </a:rPr>
              <a:t> </a:t>
            </a:r>
            <a:r>
              <a:rPr lang="ru-RU" sz="2800" b="1" dirty="0" err="1" smtClean="0">
                <a:solidFill>
                  <a:srgbClr val="0B0FB5"/>
                </a:solidFill>
              </a:rPr>
              <a:t>із</a:t>
            </a:r>
            <a:r>
              <a:rPr lang="ru-RU" sz="2800" b="1" dirty="0" smtClean="0">
                <a:solidFill>
                  <a:srgbClr val="0B0FB5"/>
                </a:solidFill>
              </a:rPr>
              <a:t> </a:t>
            </a:r>
            <a:r>
              <a:rPr lang="ru-RU" sz="2800" b="1" dirty="0" err="1" smtClean="0">
                <a:solidFill>
                  <a:srgbClr val="0B0FB5"/>
                </a:solidFill>
              </a:rPr>
              <a:t>однієї</a:t>
            </a:r>
            <a:r>
              <a:rPr lang="ru-RU" sz="2800" b="1" dirty="0" smtClean="0">
                <a:solidFill>
                  <a:srgbClr val="0B0FB5"/>
                </a:solidFill>
              </a:rPr>
              <a:t> через 5 </a:t>
            </a:r>
            <a:r>
              <a:rPr lang="ru-RU" sz="2800" b="1" dirty="0" err="1" smtClean="0">
                <a:solidFill>
                  <a:srgbClr val="0B0FB5"/>
                </a:solidFill>
              </a:rPr>
              <a:t>років</a:t>
            </a:r>
            <a:r>
              <a:rPr lang="ru-RU" sz="2800" b="1" dirty="0" smtClean="0">
                <a:solidFill>
                  <a:srgbClr val="0B0FB5"/>
                </a:solidFill>
              </a:rPr>
              <a:t>, </a:t>
            </a:r>
            <a:r>
              <a:rPr lang="ru-RU" sz="2800" b="1" dirty="0" err="1" smtClean="0">
                <a:solidFill>
                  <a:srgbClr val="0B0FB5"/>
                </a:solidFill>
              </a:rPr>
              <a:t>якщо</a:t>
            </a:r>
            <a:r>
              <a:rPr lang="ru-RU" sz="2800" b="1" dirty="0" smtClean="0">
                <a:solidFill>
                  <a:srgbClr val="0B0FB5"/>
                </a:solidFill>
              </a:rPr>
              <a:t> </a:t>
            </a:r>
            <a:r>
              <a:rPr lang="ru-RU" sz="2800" b="1" dirty="0" err="1" smtClean="0">
                <a:solidFill>
                  <a:srgbClr val="0B0FB5"/>
                </a:solidFill>
              </a:rPr>
              <a:t>кожна</a:t>
            </a:r>
            <a:r>
              <a:rPr lang="ru-RU" sz="2800" b="1" dirty="0" smtClean="0">
                <a:solidFill>
                  <a:srgbClr val="0B0FB5"/>
                </a:solidFill>
              </a:rPr>
              <a:t> </a:t>
            </a:r>
            <a:r>
              <a:rPr lang="ru-RU" sz="2800" b="1" dirty="0" err="1" smtClean="0">
                <a:solidFill>
                  <a:srgbClr val="0B0FB5"/>
                </a:solidFill>
              </a:rPr>
              <a:t>насінина</a:t>
            </a:r>
            <a:r>
              <a:rPr lang="ru-RU" sz="2800" b="1" dirty="0" smtClean="0">
                <a:solidFill>
                  <a:srgbClr val="0B0FB5"/>
                </a:solidFill>
              </a:rPr>
              <a:t> проросте? </a:t>
            </a:r>
            <a:endParaRPr lang="uk-UA" sz="2400" b="1" dirty="0">
              <a:solidFill>
                <a:srgbClr val="0B0FB5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14599" y="5930116"/>
            <a:ext cx="3326552" cy="523220"/>
          </a:xfrm>
          <a:prstGeom prst="rect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rgbClr val="BC008B"/>
                </a:solidFill>
              </a:rPr>
              <a:t>Відповідь</a:t>
            </a:r>
            <a:r>
              <a:rPr lang="ru-RU" sz="2800" b="1" dirty="0" smtClean="0">
                <a:solidFill>
                  <a:srgbClr val="BC008B"/>
                </a:solidFill>
              </a:rPr>
              <a:t>:</a:t>
            </a:r>
            <a:r>
              <a:rPr lang="ru-RU" sz="2800" b="1" dirty="0" smtClean="0">
                <a:solidFill>
                  <a:srgbClr val="BC008B"/>
                </a:solidFill>
              </a:rPr>
              <a:t> </a:t>
            </a:r>
            <a:r>
              <a:rPr lang="ru-RU" sz="2000" b="1" dirty="0" smtClean="0">
                <a:solidFill>
                  <a:srgbClr val="BC008B"/>
                </a:solidFill>
              </a:rPr>
              <a:t>62500000000</a:t>
            </a:r>
            <a:endParaRPr lang="uk-UA" sz="2000" dirty="0">
              <a:solidFill>
                <a:srgbClr val="BC008B"/>
              </a:solidFill>
            </a:endParaRPr>
          </a:p>
        </p:txBody>
      </p:sp>
      <p:pic>
        <p:nvPicPr>
          <p:cNvPr id="7" name="Содержимое 4" descr="200px-Starr_010222-9001_Ambrosia_artemisiifolia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 rot="16200000">
            <a:off x="5919454" y="2801627"/>
            <a:ext cx="3960440" cy="1470767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112500"/>
          </a:effectLst>
        </p:spPr>
      </p:pic>
      <p:pic>
        <p:nvPicPr>
          <p:cNvPr id="8" name="Содержимое 4" descr="1375275440_full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611045" y="3068960"/>
            <a:ext cx="1584691" cy="1587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4" descr="6.jpg"/>
          <p:cNvPicPr>
            <a:picLocks noChangeAspect="1"/>
          </p:cNvPicPr>
          <p:nvPr/>
        </p:nvPicPr>
        <p:blipFill>
          <a:blip r:embed="rId4" cstate="print">
            <a:lum bright="10000"/>
          </a:blip>
          <a:stretch>
            <a:fillRect/>
          </a:stretch>
        </p:blipFill>
        <p:spPr>
          <a:xfrm>
            <a:off x="683568" y="1412776"/>
            <a:ext cx="1512168" cy="1405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Содержимое 4" descr="trimmjer-na-strazhje-porjadka-na-gazonje.jpg"/>
          <p:cNvPicPr>
            <a:picLocks noChangeAspect="1"/>
          </p:cNvPicPr>
          <p:nvPr/>
        </p:nvPicPr>
        <p:blipFill>
          <a:blip r:embed="rId5" cstate="print">
            <a:lum bright="10000"/>
          </a:blip>
          <a:stretch>
            <a:fillRect/>
          </a:stretch>
        </p:blipFill>
        <p:spPr>
          <a:xfrm>
            <a:off x="395536" y="4853373"/>
            <a:ext cx="2188133" cy="1599963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1125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5122912" cy="4392488"/>
          </a:xfrm>
          <a:solidFill>
            <a:srgbClr val="FFFFCC"/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uk-UA" sz="2000" b="1" dirty="0" smtClean="0">
                <a:solidFill>
                  <a:srgbClr val="0B0FB5"/>
                </a:solidFill>
                <a:latin typeface="+mn-lt"/>
              </a:rPr>
              <a:t>О</a:t>
            </a:r>
            <a:r>
              <a:rPr lang="ru-RU" sz="2000" b="1" dirty="0" err="1" smtClean="0">
                <a:solidFill>
                  <a:srgbClr val="0B0FB5"/>
                </a:solidFill>
                <a:latin typeface="+mn-lt"/>
              </a:rPr>
              <a:t>дноклітинна</a:t>
            </a:r>
            <a:r>
              <a:rPr lang="ru-RU" sz="2000" b="1" dirty="0" smtClean="0">
                <a:solidFill>
                  <a:srgbClr val="0B0FB5"/>
                </a:solidFill>
                <a:latin typeface="+mn-lt"/>
              </a:rPr>
              <a:t> зелена </a:t>
            </a:r>
            <a:r>
              <a:rPr lang="ru-RU" sz="2000" b="1" dirty="0" err="1" smtClean="0">
                <a:solidFill>
                  <a:srgbClr val="0B0FB5"/>
                </a:solidFill>
                <a:latin typeface="+mn-lt"/>
              </a:rPr>
              <a:t>водорость</a:t>
            </a:r>
            <a:r>
              <a:rPr lang="ru-RU" sz="2000" b="1" dirty="0" smtClean="0">
                <a:solidFill>
                  <a:srgbClr val="0B0FB5"/>
                </a:solidFill>
                <a:latin typeface="+mn-lt"/>
              </a:rPr>
              <a:t> </a:t>
            </a:r>
            <a:r>
              <a:rPr lang="uk-UA" sz="2000" b="1" dirty="0" smtClean="0">
                <a:solidFill>
                  <a:srgbClr val="0B0FB5"/>
                </a:solidFill>
                <a:latin typeface="+mn-lt"/>
              </a:rPr>
              <a:t>хлорела побувала у космосі – на ній вивчався вплив невагомості на процеси клітинного поділу. </a:t>
            </a:r>
            <a:r>
              <a:rPr lang="en-US" sz="2000" b="1" dirty="0" smtClean="0">
                <a:solidFill>
                  <a:srgbClr val="0B0FB5"/>
                </a:solidFill>
                <a:latin typeface="+mn-lt"/>
              </a:rPr>
              <a:t> </a:t>
            </a:r>
            <a:r>
              <a:rPr lang="uk-UA" sz="2000" b="1" dirty="0" smtClean="0">
                <a:solidFill>
                  <a:srgbClr val="0B0FB5"/>
                </a:solidFill>
                <a:latin typeface="+mn-lt"/>
              </a:rPr>
              <a:t>Хлорелу штучно вирощують для отримання вітамінів та виготовлення харчових домішок, і при цьому </a:t>
            </a:r>
            <a:r>
              <a:rPr lang="uk-UA" sz="2000" b="1" dirty="0" err="1" smtClean="0">
                <a:solidFill>
                  <a:srgbClr val="0B0FB5"/>
                </a:solidFill>
                <a:latin typeface="+mn-lt"/>
              </a:rPr>
              <a:t>“годують”</a:t>
            </a:r>
            <a:r>
              <a:rPr lang="uk-UA" sz="2000" b="1" dirty="0" smtClean="0">
                <a:solidFill>
                  <a:srgbClr val="0B0FB5"/>
                </a:solidFill>
                <a:latin typeface="+mn-lt"/>
              </a:rPr>
              <a:t> вуглекислим газом викидів промислових підприємств, здійснюючи біологічне очищення повітря.</a:t>
            </a:r>
          </a:p>
          <a:p>
            <a:r>
              <a:rPr lang="uk-UA" sz="2000" b="1" dirty="0" smtClean="0">
                <a:solidFill>
                  <a:srgbClr val="0B0FB5"/>
                </a:solidFill>
                <a:latin typeface="+mn-lt"/>
              </a:rPr>
              <a:t>Розмножуючись </a:t>
            </a:r>
            <a:r>
              <a:rPr lang="uk-UA" sz="2000" b="1" dirty="0" err="1" smtClean="0">
                <a:solidFill>
                  <a:srgbClr val="0B0FB5"/>
                </a:solidFill>
                <a:latin typeface="+mn-lt"/>
              </a:rPr>
              <a:t>нестатево</a:t>
            </a:r>
            <a:r>
              <a:rPr lang="uk-UA" sz="2000" b="1" dirty="0" smtClean="0">
                <a:solidFill>
                  <a:srgbClr val="0B0FB5"/>
                </a:solidFill>
                <a:latin typeface="+mn-lt"/>
              </a:rPr>
              <a:t>, одна клітина утворює чотири нових. Через яку кількість поділів дослідник отримає </a:t>
            </a:r>
            <a:r>
              <a:rPr lang="uk-UA" sz="2000" b="1" dirty="0" smtClean="0">
                <a:solidFill>
                  <a:srgbClr val="0B0FB5"/>
                </a:solidFill>
                <a:latin typeface="+mn-lt"/>
              </a:rPr>
              <a:t>3000 </a:t>
            </a:r>
            <a:r>
              <a:rPr lang="uk-UA" sz="2000" b="1" dirty="0" smtClean="0">
                <a:solidFill>
                  <a:srgbClr val="0B0FB5"/>
                </a:solidFill>
                <a:latin typeface="+mn-lt"/>
              </a:rPr>
              <a:t>клітин хлорели?</a:t>
            </a:r>
            <a:endParaRPr lang="uk-UA" sz="2000" b="1" dirty="0">
              <a:solidFill>
                <a:srgbClr val="0B0FB5"/>
              </a:solidFill>
              <a:latin typeface="+mn-lt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2616F6"/>
                </a:solidFill>
              </a:rPr>
              <a:t>Від теорії до практики</a:t>
            </a:r>
            <a:endParaRPr lang="uk-UA" dirty="0">
              <a:solidFill>
                <a:srgbClr val="2616F6"/>
              </a:solidFill>
            </a:endParaRPr>
          </a:p>
        </p:txBody>
      </p:sp>
      <p:pic>
        <p:nvPicPr>
          <p:cNvPr id="5" name="Рисунок 4" descr="Хлорела — Вікіпедія"/>
          <p:cNvPicPr/>
          <p:nvPr/>
        </p:nvPicPr>
        <p:blipFill>
          <a:blip r:embed="rId2" cstate="print">
            <a:lum bright="20000" contrast="10000"/>
          </a:blip>
          <a:srcRect/>
          <a:stretch>
            <a:fillRect/>
          </a:stretch>
        </p:blipFill>
        <p:spPr bwMode="auto">
          <a:xfrm>
            <a:off x="6084168" y="1268760"/>
            <a:ext cx="230425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Хлорела - корисні властивості - Интернет-магазин Чиасид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573016"/>
            <a:ext cx="1659508" cy="95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Розмноження нижчих спорових рослин (водоростей) — урок. Біологія ..."/>
          <p:cNvPicPr/>
          <p:nvPr/>
        </p:nvPicPr>
        <p:blipFill>
          <a:blip r:embed="rId4" cstate="print"/>
          <a:srcRect l="2167" t="19907" r="53333" b="2778"/>
          <a:stretch>
            <a:fillRect/>
          </a:stretch>
        </p:blipFill>
        <p:spPr bwMode="auto">
          <a:xfrm>
            <a:off x="5940152" y="4725144"/>
            <a:ext cx="2880320" cy="1800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771800" y="5949280"/>
            <a:ext cx="2165978" cy="523220"/>
          </a:xfrm>
          <a:prstGeom prst="rect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rgbClr val="BC008B"/>
                </a:solidFill>
              </a:rPr>
              <a:t>Відповідь</a:t>
            </a:r>
            <a:r>
              <a:rPr lang="ru-RU" sz="2800" b="1" dirty="0" smtClean="0">
                <a:solidFill>
                  <a:srgbClr val="BC008B"/>
                </a:solidFill>
              </a:rPr>
              <a:t>:</a:t>
            </a:r>
            <a:r>
              <a:rPr lang="ru-RU" sz="2800" b="1" dirty="0" smtClean="0">
                <a:solidFill>
                  <a:srgbClr val="BC008B"/>
                </a:solidFill>
              </a:rPr>
              <a:t>  </a:t>
            </a:r>
            <a:r>
              <a:rPr lang="ru-RU" sz="2800" b="1" dirty="0" smtClean="0">
                <a:solidFill>
                  <a:srgbClr val="BC008B"/>
                </a:solidFill>
              </a:rPr>
              <a:t>5</a:t>
            </a:r>
            <a:endParaRPr lang="uk-UA" sz="2800" dirty="0">
              <a:solidFill>
                <a:srgbClr val="BC008B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16416" y="404664"/>
            <a:ext cx="50405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3</a:t>
            </a:r>
            <a:endParaRPr lang="uk-UA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2616F6"/>
                </a:solidFill>
              </a:rPr>
              <a:t>Від теорії до практики</a:t>
            </a:r>
            <a:endParaRPr lang="uk-UA" dirty="0">
              <a:solidFill>
                <a:srgbClr val="2616F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16416" y="404664"/>
            <a:ext cx="50405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4</a:t>
            </a:r>
            <a:endParaRPr lang="uk-UA" sz="36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i?id=43676673-71-72&amp;n=21"/>
          <p:cNvPicPr/>
          <p:nvPr/>
        </p:nvPicPr>
        <p:blipFill>
          <a:blip r:embed="rId2" cstate="print">
            <a:lum contras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564904"/>
            <a:ext cx="1944216" cy="115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i?id=527067336-01-72&amp;n=21"/>
          <p:cNvPicPr/>
          <p:nvPr/>
        </p:nvPicPr>
        <p:blipFill>
          <a:blip r:embed="rId3" cstate="print">
            <a:lum bright="-10000"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365104"/>
            <a:ext cx="1384548" cy="786382"/>
          </a:xfrm>
          <a:prstGeom prst="rect">
            <a:avLst/>
          </a:prstGeom>
          <a:noFill/>
          <a:ln>
            <a:solidFill>
              <a:srgbClr val="0000B4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683568" y="1412776"/>
            <a:ext cx="5688632" cy="4493538"/>
          </a:xfrm>
          <a:prstGeom prst="rect">
            <a:avLst/>
          </a:prstGeom>
          <a:solidFill>
            <a:srgbClr val="FFFFCC"/>
          </a:solidFill>
          <a:ln>
            <a:solidFill>
              <a:srgbClr val="0000B4"/>
            </a:solidFill>
          </a:ln>
        </p:spPr>
        <p:txBody>
          <a:bodyPr wrap="square">
            <a:spAutoFit/>
          </a:bodyPr>
          <a:lstStyle/>
          <a:p>
            <a:r>
              <a:rPr lang="uk-UA" sz="2600" b="1" dirty="0" smtClean="0">
                <a:solidFill>
                  <a:srgbClr val="0B0FB5"/>
                </a:solidFill>
              </a:rPr>
              <a:t>         Радонові ванни (</a:t>
            </a:r>
            <a:r>
              <a:rPr lang="en-US" sz="2600" b="1" dirty="0" err="1" smtClean="0">
                <a:solidFill>
                  <a:srgbClr val="0B0FB5"/>
                </a:solidFill>
              </a:rPr>
              <a:t>Rn</a:t>
            </a:r>
            <a:r>
              <a:rPr lang="uk-UA" sz="2600" b="1" dirty="0" smtClean="0">
                <a:solidFill>
                  <a:srgbClr val="0B0FB5"/>
                </a:solidFill>
              </a:rPr>
              <a:t> – радіоактивний хімічний елемент) призначають при захворюваннях серцево-судинної системи, опорно-рухового апарату, органів травлення, хворобах шкіри тощо. Курс лікування починають із 5 хвилин і збільшують термін кожен день на 5 хвилин. Через скільки днів можна досягти максимальної тривалості процедури – 0,75 години? </a:t>
            </a:r>
            <a:endParaRPr lang="uk-UA" sz="2600" b="1" dirty="0">
              <a:solidFill>
                <a:srgbClr val="0B0FB5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59976" y="6002124"/>
            <a:ext cx="2084225" cy="523220"/>
          </a:xfrm>
          <a:prstGeom prst="rect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rgbClr val="BC008B"/>
                </a:solidFill>
              </a:rPr>
              <a:t>Відповідь</a:t>
            </a:r>
            <a:r>
              <a:rPr lang="ru-RU" sz="2800" b="1" dirty="0" smtClean="0">
                <a:solidFill>
                  <a:srgbClr val="BC008B"/>
                </a:solidFill>
              </a:rPr>
              <a:t>:</a:t>
            </a:r>
            <a:r>
              <a:rPr lang="ru-RU" sz="2800" b="1" dirty="0" smtClean="0">
                <a:solidFill>
                  <a:srgbClr val="BC008B"/>
                </a:solidFill>
              </a:rPr>
              <a:t> </a:t>
            </a:r>
            <a:r>
              <a:rPr lang="ru-RU" sz="2800" b="1" dirty="0" smtClean="0">
                <a:solidFill>
                  <a:srgbClr val="BC008B"/>
                </a:solidFill>
              </a:rPr>
              <a:t>9</a:t>
            </a:r>
            <a:endParaRPr lang="uk-UA" sz="2800" dirty="0">
              <a:solidFill>
                <a:srgbClr val="BC008B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428750" y="260648"/>
            <a:ext cx="7258050" cy="939800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2616F6"/>
                </a:solidFill>
              </a:rPr>
              <a:t>Вправи </a:t>
            </a:r>
            <a:r>
              <a:rPr lang="uk-UA" dirty="0" err="1" smtClean="0">
                <a:solidFill>
                  <a:srgbClr val="2616F6"/>
                </a:solidFill>
              </a:rPr>
              <a:t>“на</a:t>
            </a:r>
            <a:r>
              <a:rPr lang="uk-UA" dirty="0" smtClean="0">
                <a:solidFill>
                  <a:srgbClr val="2616F6"/>
                </a:solidFill>
              </a:rPr>
              <a:t> </a:t>
            </a:r>
            <a:r>
              <a:rPr lang="uk-UA" dirty="0" err="1" smtClean="0">
                <a:solidFill>
                  <a:srgbClr val="2616F6"/>
                </a:solidFill>
              </a:rPr>
              <a:t>біс”</a:t>
            </a:r>
            <a:endParaRPr lang="uk-UA" dirty="0">
              <a:solidFill>
                <a:srgbClr val="2616F6"/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67544" y="1497263"/>
            <a:ext cx="5976664" cy="4708981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Arial" pitchFamily="34" charset="0"/>
              </a:rPr>
              <a:t>	1. Люди, які мешкають на висоті рівня моря, мають у 1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Arial" pitchFamily="34" charset="0"/>
              </a:rPr>
              <a:t>мм³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Arial" pitchFamily="34" charset="0"/>
              </a:rPr>
              <a:t> крові 5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Arial" pitchFamily="34" charset="0"/>
              </a:rPr>
              <a:t>млн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Arial" pitchFamily="34" charset="0"/>
              </a:rPr>
              <a:t> еритроцитів. (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Arial" pitchFamily="34" charset="0"/>
              </a:rPr>
              <a:t>Пригадайте значення цих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Arial" pitchFamily="34" charset="0"/>
              </a:rPr>
              <a:t>клітин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Times New Roman" pitchFamily="18" charset="0"/>
                <a:cs typeface="Tahoma" pitchFamily="34" charset="0"/>
              </a:rPr>
              <a:t>)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Arial" pitchFamily="34" charset="0"/>
              </a:rPr>
              <a:t>Люди, які мешкають на висоті 600 м над рівнем моря, мають у 1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Arial" pitchFamily="34" charset="0"/>
              </a:rPr>
              <a:t>мм³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Arial" pitchFamily="34" charset="0"/>
              </a:rPr>
              <a:t> крові 6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Arial" pitchFamily="34" charset="0"/>
              </a:rPr>
              <a:t>млн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Arial" pitchFamily="34" charset="0"/>
              </a:rPr>
              <a:t> еритроцитів.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Times New Roman" pitchFamily="18" charset="0"/>
                <a:cs typeface="Tahoma" pitchFamily="34" charset="0"/>
              </a:rPr>
              <a:t>Яку кількість еритроцитів має кров людини, </a:t>
            </a:r>
            <a:r>
              <a:rPr lang="uk-UA" sz="2000" b="1" dirty="0" smtClean="0">
                <a:solidFill>
                  <a:srgbClr val="0000B4"/>
                </a:solidFill>
                <a:ea typeface="Times New Roman" pitchFamily="18" charset="0"/>
                <a:cs typeface="Tahoma" pitchFamily="34" charset="0"/>
              </a:rPr>
              <a:t>якщо вона підніметься на вершину гори Еверест </a:t>
            </a:r>
            <a:r>
              <a:rPr lang="uk-UA" sz="2000" b="1" dirty="0" smtClean="0">
                <a:solidFill>
                  <a:srgbClr val="0000B4"/>
                </a:solidFill>
                <a:ea typeface="Times New Roman" pitchFamily="18" charset="0"/>
                <a:cs typeface="Tahoma" pitchFamily="34" charset="0"/>
              </a:rPr>
              <a:t>(</a:t>
            </a:r>
            <a:r>
              <a:rPr lang="uk-UA" sz="2000" b="1" dirty="0" smtClean="0">
                <a:solidFill>
                  <a:srgbClr val="0000B4"/>
                </a:solidFill>
                <a:ea typeface="Times New Roman" pitchFamily="18" charset="0"/>
                <a:cs typeface="Tahoma" pitchFamily="34" charset="0"/>
              </a:rPr>
              <a:t>8848</a:t>
            </a:r>
            <a:r>
              <a:rPr kumimoji="0" lang="uk-UA" sz="2000" b="1" i="0" u="none" strike="noStrike" cap="none" normalizeH="0" dirty="0" smtClean="0">
                <a:ln>
                  <a:noFill/>
                </a:ln>
                <a:solidFill>
                  <a:srgbClr val="0000B4"/>
                </a:solidFill>
                <a:effectLst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Times New Roman" pitchFamily="18" charset="0"/>
                <a:cs typeface="Tahoma" pitchFamily="34" charset="0"/>
              </a:rPr>
              <a:t>м над рівнем моря)?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0000B4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Times New Roman" pitchFamily="18" charset="0"/>
                <a:cs typeface="Tahoma" pitchFamily="34" charset="0"/>
              </a:rPr>
              <a:t>	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/>
                <a:ea typeface="Times New Roman" pitchFamily="18" charset="0"/>
                <a:cs typeface="Tahoma" pitchFamily="34" charset="0"/>
              </a:rPr>
              <a:t>2. Швидкість чорного стрижа може досягати 111 км /год. При вільному плануванні швидкість зменшується на 5 м/с. За який час стриж приземлиться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/>
                <a:ea typeface="Times New Roman" pitchFamily="18" charset="0"/>
                <a:cs typeface="Tahoma" pitchFamily="34" charset="0"/>
              </a:rPr>
              <a:t>?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CC0099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Times New Roman" pitchFamily="18" charset="0"/>
                <a:cs typeface="Tahoma" pitchFamily="34" charset="0"/>
              </a:rPr>
              <a:t>	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3. Ряска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вкрила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 5 м</a:t>
            </a:r>
            <a:r>
              <a:rPr kumimoji="0" lang="ru-RU" sz="2000" b="1" i="0" u="none" strike="noStrike" cap="none" normalizeH="0" baseline="30000" dirty="0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2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 озера.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Щодня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ця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площа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збільшується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 у 1,5 рази. Яка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територія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 озера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заросте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 ряскою через два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тижні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?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9242"/>
                </a:solidFill>
                <a:effectLst/>
                <a:ea typeface="Times New Roman" pitchFamily="18" charset="0"/>
                <a:cs typeface="Tahoma" pitchFamily="34" charset="0"/>
              </a:rPr>
              <a:t>	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009242"/>
              </a:solidFill>
              <a:effectLst/>
              <a:cs typeface="Arial" pitchFamily="34" charset="0"/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6804248" y="1412776"/>
            <a:ext cx="1872208" cy="130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3068960"/>
            <a:ext cx="1872208" cy="109452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" name="Picture 8" descr="shema30_2"/>
          <p:cNvPicPr>
            <a:picLocks noChangeAspect="1" noChangeArrowheads="1"/>
          </p:cNvPicPr>
          <p:nvPr/>
        </p:nvPicPr>
        <p:blipFill>
          <a:blip r:embed="rId4" cstate="print">
            <a:lum bright="20000" contras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445868"/>
            <a:ext cx="1872208" cy="1071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428750" y="274638"/>
            <a:ext cx="7258050" cy="939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2616F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Що у підсумку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2616F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?</a:t>
            </a:r>
            <a:endParaRPr kumimoji="0" lang="uk-UA" sz="4400" b="1" i="0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2616F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547664" y="1412776"/>
            <a:ext cx="6408712" cy="2677656"/>
          </a:xfrm>
          <a:prstGeom prst="rect">
            <a:avLst/>
          </a:prstGeom>
          <a:solidFill>
            <a:srgbClr val="FFFFCC"/>
          </a:solidFill>
          <a:ln w="9525">
            <a:solidFill>
              <a:srgbClr val="0B0FB5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B0FB5"/>
                </a:solidFill>
                <a:effectLst/>
                <a:ea typeface="Times New Roman" pitchFamily="18" charset="0"/>
                <a:cs typeface="Arial" pitchFamily="34" charset="0"/>
              </a:rPr>
              <a:t>	</a:t>
            </a:r>
            <a:r>
              <a:rPr lang="en-US" sz="2800" b="1" i="1" dirty="0" smtClean="0">
                <a:solidFill>
                  <a:srgbClr val="0B0FB5"/>
                </a:solidFill>
                <a:ea typeface="Times New Roman" pitchFamily="18" charset="0"/>
                <a:cs typeface="Arial" pitchFamily="34" charset="0"/>
              </a:rPr>
              <a:t>          </a:t>
            </a:r>
            <a:r>
              <a:rPr lang="uk-UA" sz="2800" b="1" i="1" dirty="0" err="1" smtClean="0">
                <a:solidFill>
                  <a:srgbClr val="0B0FB5"/>
                </a:solidFill>
                <a:ea typeface="Times New Roman" pitchFamily="18" charset="0"/>
                <a:cs typeface="Arial" pitchFamily="34" charset="0"/>
              </a:rPr>
              <a:t>П</a:t>
            </a:r>
            <a:r>
              <a:rPr kumimoji="0" lang="uk-UA" sz="2800" b="1" i="1" u="none" strike="noStrike" cap="none" normalizeH="0" baseline="0" dirty="0" err="1" smtClean="0">
                <a:ln>
                  <a:noFill/>
                </a:ln>
                <a:solidFill>
                  <a:srgbClr val="0B0FB5"/>
                </a:solidFill>
                <a:effectLst/>
                <a:ea typeface="Times New Roman" pitchFamily="18" charset="0"/>
                <a:cs typeface="Arial" pitchFamily="34" charset="0"/>
              </a:rPr>
              <a:t>родовжіть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0B0FB5"/>
                </a:solidFill>
                <a:effectLst/>
                <a:ea typeface="Times New Roman" pitchFamily="18" charset="0"/>
                <a:cs typeface="Arial" pitchFamily="34" charset="0"/>
              </a:rPr>
              <a:t> речення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B0FB5"/>
                </a:solidFill>
                <a:effectLst/>
                <a:ea typeface="Times New Roman" pitchFamily="18" charset="0"/>
                <a:cs typeface="Arial" pitchFamily="34" charset="0"/>
              </a:rPr>
              <a:t>Для мене було новим…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B0FB5"/>
                </a:solidFill>
                <a:effectLst/>
                <a:ea typeface="Times New Roman" pitchFamily="18" charset="0"/>
                <a:cs typeface="Arial" pitchFamily="34" charset="0"/>
              </a:rPr>
              <a:t>Мені вдалося…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B0FB5"/>
                </a:solidFill>
                <a:effectLst/>
                <a:ea typeface="Times New Roman" pitchFamily="18" charset="0"/>
                <a:cs typeface="Arial" pitchFamily="34" charset="0"/>
              </a:rPr>
              <a:t>Мене зацікавило…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B0FB5"/>
                </a:solidFill>
                <a:effectLst/>
                <a:ea typeface="Times New Roman" pitchFamily="18" charset="0"/>
                <a:cs typeface="Arial" pitchFamily="34" charset="0"/>
              </a:rPr>
              <a:t>Ця тема викликала такі враження…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B0FB5"/>
                </a:solidFill>
                <a:effectLst/>
                <a:ea typeface="Times New Roman" pitchFamily="18" charset="0"/>
                <a:cs typeface="Arial" pitchFamily="34" charset="0"/>
              </a:rPr>
              <a:t>Були труднощі…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0B0FB5"/>
              </a:solidFill>
              <a:effectLst/>
              <a:cs typeface="Arial" pitchFamily="34" charset="0"/>
            </a:endParaRPr>
          </a:p>
        </p:txBody>
      </p:sp>
      <p:pic>
        <p:nvPicPr>
          <p:cNvPr id="6" name="Picture 4" descr="Картинки по запросу &quot;математика&quot;&quot;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11864" t="14270" r="13200" b="14288"/>
          <a:stretch>
            <a:fillRect/>
          </a:stretch>
        </p:blipFill>
        <p:spPr bwMode="auto">
          <a:xfrm>
            <a:off x="3419872" y="4290144"/>
            <a:ext cx="2639566" cy="2235200"/>
          </a:xfrm>
          <a:prstGeom prst="rect">
            <a:avLst/>
          </a:prstGeom>
          <a:noFill/>
          <a:ln w="9525">
            <a:solidFill>
              <a:srgbClr val="310A9E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45032" y="1584486"/>
            <a:ext cx="6591985" cy="183025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sz="4800" b="1" i="1" dirty="0" smtClean="0">
                <a:ln>
                  <a:solidFill>
                    <a:srgbClr val="00B0F0"/>
                  </a:solidFill>
                </a:ln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</a:t>
            </a:r>
            <a:endParaRPr lang="en-US" sz="4800" b="1" i="1" dirty="0" smtClean="0">
              <a:ln>
                <a:solidFill>
                  <a:srgbClr val="00B0F0"/>
                </a:solidFill>
              </a:ln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uk-UA" sz="4800" b="1" i="1" dirty="0" smtClean="0">
                <a:ln>
                  <a:solidFill>
                    <a:srgbClr val="00B0F0"/>
                  </a:solidFill>
                </a:ln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</a:t>
            </a:r>
            <a:endParaRPr lang="en-US" sz="4800" b="1" i="1" dirty="0" smtClean="0">
              <a:ln>
                <a:solidFill>
                  <a:srgbClr val="00B0F0"/>
                </a:solidFill>
              </a:ln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>
              <a:buNone/>
            </a:pPr>
            <a:r>
              <a:rPr lang="uk-UA" sz="2800" b="1" i="1" dirty="0" smtClean="0">
                <a:ln>
                  <a:solidFill>
                    <a:srgbClr val="00B0F0"/>
                  </a:solidFill>
                </a:ln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endParaRPr lang="uk-UA" sz="4000" dirty="0">
              <a:ln>
                <a:solidFill>
                  <a:srgbClr val="00B0F0"/>
                </a:solidFill>
              </a:ln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836712"/>
            <a:ext cx="7776864" cy="2708434"/>
          </a:xfrm>
          <a:prstGeom prst="rect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4000" b="1" i="1" dirty="0" smtClean="0">
                <a:ln>
                  <a:solidFill>
                    <a:srgbClr val="0B0FB5"/>
                  </a:solidFill>
                </a:ln>
                <a:solidFill>
                  <a:srgbClr val="FF0000"/>
                </a:solidFill>
                <a:latin typeface="Century" pitchFamily="18" charset="0"/>
                <a:cs typeface="Calibri" panose="020F0502020204030204" pitchFamily="34" charset="0"/>
              </a:rPr>
              <a:t>Математика </a:t>
            </a:r>
          </a:p>
          <a:p>
            <a:pPr algn="ctr"/>
            <a:r>
              <a:rPr lang="uk-UA" sz="4000" b="1" i="1" dirty="0" smtClean="0">
                <a:ln>
                  <a:solidFill>
                    <a:srgbClr val="0B0FB5"/>
                  </a:solidFill>
                </a:ln>
                <a:solidFill>
                  <a:srgbClr val="FF0000"/>
                </a:solidFill>
                <a:latin typeface="Century" pitchFamily="18" charset="0"/>
                <a:cs typeface="Calibri" panose="020F0502020204030204" pitchFamily="34" charset="0"/>
              </a:rPr>
              <a:t>безмежно </a:t>
            </a:r>
            <a:r>
              <a:rPr lang="uk-UA" sz="4000" b="1" i="1" dirty="0">
                <a:ln>
                  <a:solidFill>
                    <a:srgbClr val="0B0FB5"/>
                  </a:solidFill>
                </a:ln>
                <a:solidFill>
                  <a:srgbClr val="FF0000"/>
                </a:solidFill>
                <a:latin typeface="Century" pitchFamily="18" charset="0"/>
                <a:cs typeface="Calibri" panose="020F0502020204030204" pitchFamily="34" charset="0"/>
              </a:rPr>
              <a:t>різноманітна, </a:t>
            </a:r>
            <a:endParaRPr lang="uk-UA" sz="4000" b="1" i="1" dirty="0" smtClean="0">
              <a:ln>
                <a:solidFill>
                  <a:srgbClr val="0B0FB5"/>
                </a:solidFill>
              </a:ln>
              <a:solidFill>
                <a:srgbClr val="FF0000"/>
              </a:solidFill>
              <a:latin typeface="Century" pitchFamily="18" charset="0"/>
              <a:cs typeface="Calibri" panose="020F0502020204030204" pitchFamily="34" charset="0"/>
            </a:endParaRPr>
          </a:p>
          <a:p>
            <a:pPr algn="ctr"/>
            <a:r>
              <a:rPr lang="uk-UA" sz="4000" b="1" i="1" dirty="0" smtClean="0">
                <a:ln>
                  <a:solidFill>
                    <a:srgbClr val="0B0FB5"/>
                  </a:solidFill>
                </a:ln>
                <a:solidFill>
                  <a:srgbClr val="FF0000"/>
                </a:solidFill>
                <a:latin typeface="Century" pitchFamily="18" charset="0"/>
                <a:cs typeface="Calibri" panose="020F0502020204030204" pitchFamily="34" charset="0"/>
              </a:rPr>
              <a:t>як світ  і  </a:t>
            </a:r>
            <a:r>
              <a:rPr lang="uk-UA" sz="4000" b="1" i="1" dirty="0">
                <a:ln>
                  <a:solidFill>
                    <a:srgbClr val="0B0FB5"/>
                  </a:solidFill>
                </a:ln>
                <a:solidFill>
                  <a:srgbClr val="FF0000"/>
                </a:solidFill>
                <a:latin typeface="Century" pitchFamily="18" charset="0"/>
                <a:cs typeface="Calibri" panose="020F0502020204030204" pitchFamily="34" charset="0"/>
              </a:rPr>
              <a:t>міститься </a:t>
            </a:r>
            <a:r>
              <a:rPr lang="uk-UA" sz="4000" b="1" i="1" dirty="0" smtClean="0">
                <a:ln>
                  <a:solidFill>
                    <a:srgbClr val="0B0FB5"/>
                  </a:solidFill>
                </a:ln>
                <a:solidFill>
                  <a:srgbClr val="FF0000"/>
                </a:solidFill>
                <a:latin typeface="Century" pitchFamily="18" charset="0"/>
                <a:cs typeface="Calibri" panose="020F0502020204030204" pitchFamily="34" charset="0"/>
              </a:rPr>
              <a:t> </a:t>
            </a:r>
            <a:r>
              <a:rPr lang="uk-UA" sz="4000" b="1" i="1" dirty="0">
                <a:ln>
                  <a:solidFill>
                    <a:srgbClr val="0B0FB5"/>
                  </a:solidFill>
                </a:ln>
                <a:solidFill>
                  <a:srgbClr val="FF0000"/>
                </a:solidFill>
                <a:latin typeface="Century" pitchFamily="18" charset="0"/>
                <a:cs typeface="Calibri" panose="020F0502020204030204" pitchFamily="34" charset="0"/>
              </a:rPr>
              <a:t>в  </a:t>
            </a:r>
            <a:r>
              <a:rPr lang="uk-UA" sz="4000" b="1" i="1" dirty="0" smtClean="0">
                <a:ln>
                  <a:solidFill>
                    <a:srgbClr val="0B0FB5"/>
                  </a:solidFill>
                </a:ln>
                <a:solidFill>
                  <a:srgbClr val="FF0000"/>
                </a:solidFill>
                <a:latin typeface="Century" pitchFamily="18" charset="0"/>
                <a:cs typeface="Calibri" panose="020F0502020204030204" pitchFamily="34" charset="0"/>
              </a:rPr>
              <a:t>усьому.</a:t>
            </a:r>
            <a:endParaRPr lang="uk-UA" sz="1400" b="1" i="1" dirty="0" smtClean="0">
              <a:ln>
                <a:solidFill>
                  <a:srgbClr val="0B0FB5"/>
                </a:solidFill>
              </a:ln>
              <a:solidFill>
                <a:srgbClr val="FF0000"/>
              </a:solidFill>
              <a:latin typeface="Century" pitchFamily="18" charset="0"/>
              <a:cs typeface="Calibri" panose="020F0502020204030204" pitchFamily="34" charset="0"/>
            </a:endParaRPr>
          </a:p>
          <a:p>
            <a:pPr algn="ctr"/>
            <a:endParaRPr lang="uk-UA" sz="1200" b="1" i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0000"/>
              </a:solidFill>
              <a:latin typeface="Century" pitchFamily="18" charset="0"/>
              <a:cs typeface="Calibri" panose="020F0502020204030204" pitchFamily="34" charset="0"/>
            </a:endParaRPr>
          </a:p>
          <a:p>
            <a:pPr algn="r"/>
            <a:r>
              <a:rPr lang="uk-UA" sz="3200" b="1" i="1" dirty="0" smtClean="0">
                <a:ln>
                  <a:solidFill>
                    <a:schemeClr val="accent1"/>
                  </a:solidFill>
                </a:ln>
                <a:solidFill>
                  <a:srgbClr val="0000B4"/>
                </a:solidFill>
                <a:latin typeface="Century" pitchFamily="18" charset="0"/>
                <a:cs typeface="Calibri" panose="020F0502020204030204" pitchFamily="34" charset="0"/>
              </a:rPr>
              <a:t>М. П. </a:t>
            </a:r>
            <a:r>
              <a:rPr lang="uk-UA" sz="3200" b="1" i="1" dirty="0" err="1" smtClean="0">
                <a:ln>
                  <a:solidFill>
                    <a:schemeClr val="accent1"/>
                  </a:solidFill>
                </a:ln>
                <a:solidFill>
                  <a:srgbClr val="0000B4"/>
                </a:solidFill>
                <a:latin typeface="Century" pitchFamily="18" charset="0"/>
                <a:cs typeface="Calibri" panose="020F0502020204030204" pitchFamily="34" charset="0"/>
              </a:rPr>
              <a:t>Єругін</a:t>
            </a:r>
            <a:endParaRPr lang="uk-UA" sz="3200" b="1" i="1" dirty="0">
              <a:ln>
                <a:solidFill>
                  <a:schemeClr val="accent1"/>
                </a:solidFill>
              </a:ln>
              <a:solidFill>
                <a:srgbClr val="0000B4"/>
              </a:solidFill>
              <a:latin typeface="Century" pitchFamily="18" charset="0"/>
              <a:cs typeface="Calibri" panose="020F0502020204030204" pitchFamily="34" charset="0"/>
            </a:endParaRPr>
          </a:p>
        </p:txBody>
      </p:sp>
      <p:pic>
        <p:nvPicPr>
          <p:cNvPr id="4" name="Picture 10" descr="Картинки по запросу &quot;математика&quot;&quot;"/>
          <p:cNvPicPr>
            <a:picLocks noChangeAspect="1" noChangeArrowheads="1"/>
          </p:cNvPicPr>
          <p:nvPr/>
        </p:nvPicPr>
        <p:blipFill>
          <a:blip r:embed="rId2" cstate="print"/>
          <a:srcRect l="16850" t="12395" r="18080" b="19926"/>
          <a:stretch>
            <a:fillRect/>
          </a:stretch>
        </p:blipFill>
        <p:spPr bwMode="auto">
          <a:xfrm>
            <a:off x="3275856" y="3789040"/>
            <a:ext cx="2880320" cy="2560284"/>
          </a:xfrm>
          <a:prstGeom prst="rect">
            <a:avLst/>
          </a:prstGeom>
          <a:noFill/>
          <a:ln w="9525">
            <a:solidFill>
              <a:srgbClr val="0B0FB5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746088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628800"/>
            <a:ext cx="7211144" cy="2160240"/>
          </a:xfrm>
          <a:solidFill>
            <a:srgbClr val="FFFFCC"/>
          </a:solidFill>
          <a:ln>
            <a:solidFill>
              <a:srgbClr val="2616F6"/>
            </a:solidFill>
          </a:ln>
        </p:spPr>
        <p:txBody>
          <a:bodyPr>
            <a:noAutofit/>
          </a:bodyPr>
          <a:lstStyle/>
          <a:p>
            <a:r>
              <a:rPr lang="uk-UA" sz="2800" i="1" dirty="0" smtClean="0">
                <a:ln w="10541" cmpd="sng">
                  <a:solidFill>
                    <a:srgbClr val="0B0FB5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  <a:t>Без математики на ноги нам не стати,</a:t>
            </a:r>
            <a:r>
              <a:rPr lang="uk-UA" sz="2800" dirty="0" smtClean="0">
                <a:ln w="10541" cmpd="sng">
                  <a:solidFill>
                    <a:srgbClr val="0B0FB5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  <a:t/>
            </a:r>
            <a:br>
              <a:rPr lang="uk-UA" sz="2800" dirty="0" smtClean="0">
                <a:ln w="10541" cmpd="sng">
                  <a:solidFill>
                    <a:srgbClr val="0B0FB5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</a:br>
            <a:r>
              <a:rPr lang="uk-UA" sz="2800" i="1" dirty="0" smtClean="0">
                <a:ln w="10541" cmpd="sng">
                  <a:solidFill>
                    <a:srgbClr val="0B0FB5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  <a:t>Щоб велич України піднімати.</a:t>
            </a:r>
            <a:r>
              <a:rPr lang="uk-UA" sz="2800" dirty="0" smtClean="0">
                <a:ln w="10541" cmpd="sng">
                  <a:solidFill>
                    <a:srgbClr val="0B0FB5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  <a:t/>
            </a:r>
            <a:br>
              <a:rPr lang="uk-UA" sz="2800" dirty="0" smtClean="0">
                <a:ln w="10541" cmpd="sng">
                  <a:solidFill>
                    <a:srgbClr val="0B0FB5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</a:br>
            <a:r>
              <a:rPr lang="uk-UA" sz="2800" i="1" dirty="0" smtClean="0">
                <a:ln w="10541" cmpd="sng">
                  <a:solidFill>
                    <a:srgbClr val="0B0FB5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  <a:t>Тож кожний учень в нашій школі знає -</a:t>
            </a:r>
            <a:r>
              <a:rPr lang="uk-UA" sz="2800" dirty="0" smtClean="0">
                <a:ln w="10541" cmpd="sng">
                  <a:solidFill>
                    <a:srgbClr val="0B0FB5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  <a:t/>
            </a:r>
            <a:br>
              <a:rPr lang="uk-UA" sz="2800" dirty="0" smtClean="0">
                <a:ln w="10541" cmpd="sng">
                  <a:solidFill>
                    <a:srgbClr val="0B0FB5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</a:br>
            <a:r>
              <a:rPr lang="uk-UA" sz="2800" i="1" dirty="0" smtClean="0">
                <a:ln w="10541" cmpd="sng">
                  <a:solidFill>
                    <a:srgbClr val="0B0FB5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n-lt"/>
              </a:rPr>
              <a:t>Прогресу без прогресій не буває</a:t>
            </a:r>
            <a:endParaRPr lang="uk-UA" sz="2800" dirty="0">
              <a:ln w="10541" cmpd="sng">
                <a:solidFill>
                  <a:srgbClr val="0B0FB5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293747"/>
            <a:ext cx="28424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err="1" smtClean="0">
                <a:solidFill>
                  <a:srgbClr val="2616F6"/>
                </a:solidFill>
              </a:rPr>
              <a:t>progressio</a:t>
            </a:r>
            <a:endParaRPr lang="uk-UA" sz="4800" b="1" dirty="0">
              <a:solidFill>
                <a:srgbClr val="2616F6"/>
              </a:solidFill>
            </a:endParaRPr>
          </a:p>
        </p:txBody>
      </p:sp>
      <p:pic>
        <p:nvPicPr>
          <p:cNvPr id="4" name="Picture 4" descr="деньги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061" r="12593" b="14652"/>
          <a:stretch>
            <a:fillRect/>
          </a:stretch>
        </p:blipFill>
        <p:spPr bwMode="auto">
          <a:xfrm>
            <a:off x="3203848" y="4509120"/>
            <a:ext cx="2931477" cy="1603287"/>
          </a:xfrm>
          <a:prstGeom prst="rect">
            <a:avLst/>
          </a:prstGeom>
          <a:noFill/>
          <a:ln>
            <a:solidFill>
              <a:srgbClr val="2616F6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Геометрия в природе: растения с идеальной гармонией и симметрией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50721"/>
          <a:stretch>
            <a:fillRect/>
          </a:stretch>
        </p:blipFill>
        <p:spPr bwMode="auto">
          <a:xfrm>
            <a:off x="5796136" y="2564904"/>
            <a:ext cx="1798072" cy="193513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2054" name="Picture 6" descr="Геометрия в природе: растения с идеальной гармонией и симметрией"/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rcRect r="50084"/>
          <a:stretch>
            <a:fillRect/>
          </a:stretch>
        </p:blipFill>
        <p:spPr bwMode="auto">
          <a:xfrm>
            <a:off x="3059832" y="2636912"/>
            <a:ext cx="2016224" cy="183617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2056" name="Picture 8" descr="by Grimyako: Симметрия природы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3635896" y="4581128"/>
            <a:ext cx="2160240" cy="176746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2058" name="Picture 10" descr="СИММЕТРИЯ В ПРИРОДЕ». ИНФОРМАЦИОННЫЙ, ТВОРЧЕСКИЙ ПРОЕКТ"/>
          <p:cNvPicPr>
            <a:picLocks noChangeAspect="1" noChangeArrowheads="1"/>
          </p:cNvPicPr>
          <p:nvPr/>
        </p:nvPicPr>
        <p:blipFill>
          <a:blip r:embed="rId5" cstate="print">
            <a:lum contrast="20000"/>
          </a:blip>
          <a:srcRect/>
          <a:stretch>
            <a:fillRect/>
          </a:stretch>
        </p:blipFill>
        <p:spPr bwMode="auto">
          <a:xfrm>
            <a:off x="611560" y="2852936"/>
            <a:ext cx="1890930" cy="150073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2060" name="Picture 12" descr="Nautilus | Раковина наутилуса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>
            <a:off x="971600" y="4653136"/>
            <a:ext cx="2160240" cy="1667941"/>
          </a:xfrm>
          <a:prstGeom prst="rect">
            <a:avLst/>
          </a:prstGeom>
          <a:noFill/>
        </p:spPr>
      </p:pic>
      <p:pic>
        <p:nvPicPr>
          <p:cNvPr id="2062" name="Picture 14" descr="Paparčio gyvavimo ciklas: etapai, etapai, seka ir aprašymas ...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4581128"/>
            <a:ext cx="1853807" cy="184556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9" name="Рисунок 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60648"/>
            <a:ext cx="1173081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164288" y="1844824"/>
            <a:ext cx="17857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Чарльз Дарвін</a:t>
            </a:r>
            <a:endParaRPr lang="uk-UA" sz="2000" dirty="0"/>
          </a:p>
        </p:txBody>
      </p:sp>
      <p:pic>
        <p:nvPicPr>
          <p:cNvPr id="11" name="Рисунок 10" descr="Горобець хатній (Passer domesticus) :: Пернаті друзі, птахи ..."/>
          <p:cNvPicPr/>
          <p:nvPr/>
        </p:nvPicPr>
        <p:blipFill>
          <a:blip r:embed="rId9" cstate="print"/>
          <a:srcRect l="13885" t="17459"/>
          <a:stretch>
            <a:fillRect/>
          </a:stretch>
        </p:blipFill>
        <p:spPr bwMode="auto">
          <a:xfrm>
            <a:off x="5004048" y="1340768"/>
            <a:ext cx="1512168" cy="108012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2" name="Рисунок 11" descr="Вислови та цитати про математику відомих вчених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1520" y="188640"/>
            <a:ext cx="4032448" cy="187220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258050" cy="939800"/>
          </a:xfrm>
        </p:spPr>
        <p:txBody>
          <a:bodyPr>
            <a:normAutofit/>
          </a:bodyPr>
          <a:lstStyle/>
          <a:p>
            <a:r>
              <a:rPr lang="uk-UA" sz="4800" dirty="0" smtClean="0">
                <a:solidFill>
                  <a:srgbClr val="2616F6"/>
                </a:solidFill>
              </a:rPr>
              <a:t>Математичне лото</a:t>
            </a:r>
            <a:endParaRPr lang="uk-UA" sz="4800" dirty="0">
              <a:solidFill>
                <a:srgbClr val="2616F6"/>
              </a:solidFill>
            </a:endParaRPr>
          </a:p>
        </p:txBody>
      </p:sp>
      <p:pic>
        <p:nvPicPr>
          <p:cNvPr id="3" name="Рисунок 2" descr="Презентация на тему: &quot;АРИФМЕТИЧНА І ГЕОМЕТРИЧНА ПРОГРЕССІЇ ..."/>
          <p:cNvPicPr/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lum bright="10000" contrast="20000"/>
          </a:blip>
          <a:srcRect l="70275" t="28256" r="4471" b="13586"/>
          <a:stretch>
            <a:fillRect/>
          </a:stretch>
        </p:blipFill>
        <p:spPr bwMode="auto">
          <a:xfrm>
            <a:off x="6156176" y="1556792"/>
            <a:ext cx="2376264" cy="424847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4" name="Рисунок 3" descr="Презентация на тему: &quot;АРИФМЕТИЧНА І ГЕОМЕТРИЧНА ПРОГРЕССІЇ ..."/>
          <p:cNvPicPr/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20000"/>
          </a:blip>
          <a:srcRect l="40562" t="28256" r="32265" b="13586"/>
          <a:stretch>
            <a:fillRect/>
          </a:stretch>
        </p:blipFill>
        <p:spPr bwMode="auto">
          <a:xfrm>
            <a:off x="539552" y="1556792"/>
            <a:ext cx="2520280" cy="424847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5" name="Рисунок 4" descr="Презентация на тему: &quot;АРИФМЕТИЧНА І ГЕОМЕТРИЧНА ПРОГРЕССІЇ ..."/>
          <p:cNvPicPr/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lum bright="10000" contrast="20000"/>
          </a:blip>
          <a:srcRect l="4889" t="41940" r="63501" b="13586"/>
          <a:stretch>
            <a:fillRect/>
          </a:stretch>
        </p:blipFill>
        <p:spPr bwMode="auto">
          <a:xfrm>
            <a:off x="3131840" y="2564904"/>
            <a:ext cx="2952328" cy="324036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1256" y="1484784"/>
            <a:ext cx="6995120" cy="4752528"/>
          </a:xfrm>
          <a:solidFill>
            <a:srgbClr val="FFFFCC"/>
          </a:solidFill>
          <a:ln>
            <a:solidFill>
              <a:schemeClr val="accent1"/>
            </a:solidFill>
          </a:ln>
        </p:spPr>
        <p:txBody>
          <a:bodyPr/>
          <a:lstStyle/>
          <a:p>
            <a:pPr lvl="0">
              <a:buFont typeface="Wingdings" pitchFamily="2" charset="2"/>
              <a:buChar char="ü"/>
            </a:pPr>
            <a:r>
              <a:rPr lang="uk-UA" sz="2000" b="1" dirty="0" smtClean="0">
                <a:solidFill>
                  <a:srgbClr val="0000B4"/>
                </a:solidFill>
                <a:latin typeface="+mn-lt"/>
              </a:rPr>
              <a:t>Яка з послідовностей є арифметичною прогресією?</a:t>
            </a:r>
          </a:p>
          <a:p>
            <a:pPr>
              <a:buNone/>
            </a:pPr>
            <a:r>
              <a:rPr lang="uk-UA" sz="2000" b="1" dirty="0" smtClean="0">
                <a:solidFill>
                  <a:srgbClr val="0000B4"/>
                </a:solidFill>
                <a:latin typeface="+mn-lt"/>
              </a:rPr>
              <a:t>	а)  0;  3;  6;  9;  12…                                 </a:t>
            </a:r>
          </a:p>
          <a:p>
            <a:pPr>
              <a:buNone/>
            </a:pPr>
            <a:r>
              <a:rPr lang="uk-UA" sz="2000" b="1" dirty="0" smtClean="0">
                <a:solidFill>
                  <a:srgbClr val="0000B4"/>
                </a:solidFill>
                <a:latin typeface="+mn-lt"/>
              </a:rPr>
              <a:t>	б)  -2;  -4;  -6;  -8;  -10…                     </a:t>
            </a:r>
          </a:p>
          <a:p>
            <a:pPr>
              <a:buNone/>
            </a:pPr>
            <a:r>
              <a:rPr lang="uk-UA" sz="2000" b="1" dirty="0" smtClean="0">
                <a:solidFill>
                  <a:srgbClr val="0000B4"/>
                </a:solidFill>
                <a:latin typeface="+mn-lt"/>
              </a:rPr>
              <a:t>	в)  3;  -6;  12…</a:t>
            </a:r>
          </a:p>
          <a:p>
            <a:pPr>
              <a:buNone/>
            </a:pPr>
            <a:r>
              <a:rPr lang="uk-UA" sz="2000" b="1" dirty="0" smtClean="0">
                <a:solidFill>
                  <a:srgbClr val="0000B4"/>
                </a:solidFill>
                <a:latin typeface="+mn-lt"/>
              </a:rPr>
              <a:t>	г)  5;  10;  20;  40;  80…</a:t>
            </a:r>
          </a:p>
          <a:p>
            <a:pPr lvl="0">
              <a:buFont typeface="Wingdings" pitchFamily="2" charset="2"/>
              <a:buChar char="ü"/>
            </a:pPr>
            <a:r>
              <a:rPr lang="uk-UA" sz="2000" b="1" dirty="0" smtClean="0">
                <a:solidFill>
                  <a:srgbClr val="009900"/>
                </a:solidFill>
                <a:latin typeface="+mn-lt"/>
              </a:rPr>
              <a:t>Чому дорівнює  третій член геометричної прогресії, якщо перший дорівнює 5, а знаменник – 3? </a:t>
            </a:r>
          </a:p>
          <a:p>
            <a:pPr>
              <a:buNone/>
            </a:pPr>
            <a:r>
              <a:rPr lang="uk-UA" sz="2000" b="1" dirty="0" smtClean="0">
                <a:solidFill>
                  <a:srgbClr val="009900"/>
                </a:solidFill>
                <a:latin typeface="+mn-lt"/>
              </a:rPr>
              <a:t>	а) 15	        б) 45            в) 90	  г) 60</a:t>
            </a:r>
          </a:p>
          <a:p>
            <a:pPr lvl="0">
              <a:buFont typeface="Wingdings" pitchFamily="2" charset="2"/>
              <a:buChar char="ü"/>
            </a:pPr>
            <a:r>
              <a:rPr lang="uk-UA" sz="2000" b="1" dirty="0" smtClean="0">
                <a:solidFill>
                  <a:srgbClr val="BC008B"/>
                </a:solidFill>
                <a:latin typeface="+mn-lt"/>
              </a:rPr>
              <a:t>Яка із послідовностей є арифметичною?</a:t>
            </a:r>
          </a:p>
          <a:p>
            <a:pPr>
              <a:buNone/>
            </a:pPr>
            <a:r>
              <a:rPr lang="uk-UA" sz="2000" b="1" dirty="0" smtClean="0">
                <a:solidFill>
                  <a:srgbClr val="BC008B"/>
                </a:solidFill>
                <a:latin typeface="+mn-lt"/>
              </a:rPr>
              <a:t>	а)  1;  2;  4;  8…	</a:t>
            </a:r>
          </a:p>
          <a:p>
            <a:pPr>
              <a:buNone/>
            </a:pPr>
            <a:r>
              <a:rPr lang="uk-UA" sz="2000" b="1" dirty="0" smtClean="0">
                <a:solidFill>
                  <a:srgbClr val="BC008B"/>
                </a:solidFill>
                <a:latin typeface="+mn-lt"/>
              </a:rPr>
              <a:t>	б)  8;  10;  13;  17…	</a:t>
            </a:r>
          </a:p>
          <a:p>
            <a:pPr>
              <a:buNone/>
            </a:pPr>
            <a:r>
              <a:rPr lang="uk-UA" sz="2000" b="1" dirty="0" smtClean="0">
                <a:solidFill>
                  <a:srgbClr val="BC008B"/>
                </a:solidFill>
                <a:latin typeface="+mn-lt"/>
              </a:rPr>
              <a:t>	в)  2;  4;  6;  8…</a:t>
            </a:r>
          </a:p>
          <a:p>
            <a:pPr>
              <a:buNone/>
            </a:pPr>
            <a:r>
              <a:rPr lang="uk-UA" sz="2000" b="1" dirty="0" smtClean="0">
                <a:solidFill>
                  <a:srgbClr val="BC008B"/>
                </a:solidFill>
                <a:latin typeface="+mn-lt"/>
              </a:rPr>
              <a:t>	г)  -8;  8;  -8;  8…</a:t>
            </a:r>
            <a:endParaRPr lang="uk-UA" sz="2000" b="1" dirty="0">
              <a:solidFill>
                <a:srgbClr val="BC008B"/>
              </a:solidFill>
              <a:latin typeface="+mn-lt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258050" cy="939800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2616F6"/>
                </a:solidFill>
              </a:rPr>
              <a:t>Впізнай мене</a:t>
            </a:r>
            <a:endParaRPr lang="uk-UA" dirty="0">
              <a:solidFill>
                <a:srgbClr val="2616F6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628800"/>
            <a:ext cx="4176464" cy="4824536"/>
          </a:xfrm>
          <a:solidFill>
            <a:srgbClr val="FFFFCC"/>
          </a:solidFill>
          <a:ln>
            <a:solidFill>
              <a:schemeClr val="accent1"/>
            </a:solidFill>
          </a:ln>
        </p:spPr>
        <p:txBody>
          <a:bodyPr/>
          <a:lstStyle/>
          <a:p>
            <a:pPr lvl="0">
              <a:buNone/>
            </a:pPr>
            <a:r>
              <a:rPr lang="uk-UA" sz="1800" b="1" dirty="0" smtClean="0">
                <a:solidFill>
                  <a:srgbClr val="0033CC"/>
                </a:solidFill>
                <a:latin typeface="+mn-lt"/>
              </a:rPr>
              <a:t>1.  Назвіть різницю арифметичної прогресії  11; 14; 17…</a:t>
            </a:r>
          </a:p>
          <a:p>
            <a:pPr lvl="0">
              <a:buNone/>
            </a:pPr>
            <a:r>
              <a:rPr lang="uk-UA" sz="1800" b="1" dirty="0" smtClean="0">
                <a:solidFill>
                  <a:srgbClr val="0033CC"/>
                </a:solidFill>
                <a:latin typeface="+mn-lt"/>
              </a:rPr>
              <a:t>2.  Який член прогресії обчислюється за формулою </a:t>
            </a:r>
            <a:r>
              <a:rPr lang="uk-UA" sz="1800" b="1" i="1" dirty="0" smtClean="0">
                <a:solidFill>
                  <a:srgbClr val="0033CC"/>
                </a:solidFill>
                <a:latin typeface="+mn-lt"/>
              </a:rPr>
              <a:t>а</a:t>
            </a:r>
            <a:r>
              <a:rPr lang="uk-UA" sz="1800" b="1" i="1" baseline="-25000" dirty="0" smtClean="0">
                <a:solidFill>
                  <a:srgbClr val="0033CC"/>
                </a:solidFill>
                <a:latin typeface="+mn-lt"/>
              </a:rPr>
              <a:t>1 </a:t>
            </a:r>
            <a:r>
              <a:rPr lang="uk-UA" sz="1800" b="1" i="1" dirty="0" smtClean="0">
                <a:solidFill>
                  <a:srgbClr val="0033CC"/>
                </a:solidFill>
                <a:latin typeface="+mn-lt"/>
              </a:rPr>
              <a:t>+ 10</a:t>
            </a:r>
            <a:r>
              <a:rPr lang="en-US" sz="1800" b="1" i="1" dirty="0" smtClean="0">
                <a:solidFill>
                  <a:srgbClr val="0033CC"/>
                </a:solidFill>
                <a:latin typeface="+mn-lt"/>
              </a:rPr>
              <a:t>d </a:t>
            </a:r>
            <a:r>
              <a:rPr lang="uk-UA" sz="1800" b="1" dirty="0" smtClean="0">
                <a:solidFill>
                  <a:srgbClr val="0033CC"/>
                </a:solidFill>
                <a:latin typeface="+mn-lt"/>
              </a:rPr>
              <a:t>?</a:t>
            </a:r>
          </a:p>
          <a:p>
            <a:pPr lvl="0">
              <a:buNone/>
            </a:pPr>
            <a:r>
              <a:rPr lang="uk-UA" sz="1800" b="1" dirty="0" smtClean="0">
                <a:solidFill>
                  <a:srgbClr val="0033CC"/>
                </a:solidFill>
                <a:latin typeface="+mn-lt"/>
              </a:rPr>
              <a:t>3.  Знайдіть 4-й член геометричної прогресії </a:t>
            </a:r>
            <a:r>
              <a:rPr lang="en-US" sz="1800" b="1" dirty="0" smtClean="0">
                <a:solidFill>
                  <a:srgbClr val="0033CC"/>
                </a:solidFill>
                <a:latin typeface="+mn-lt"/>
              </a:rPr>
              <a:t>b</a:t>
            </a:r>
            <a:r>
              <a:rPr lang="uk-UA" sz="1800" b="1" i="1" baseline="-25000" dirty="0" smtClean="0">
                <a:solidFill>
                  <a:srgbClr val="0033CC"/>
                </a:solidFill>
                <a:latin typeface="+mn-lt"/>
              </a:rPr>
              <a:t>п</a:t>
            </a:r>
            <a:r>
              <a:rPr lang="uk-UA" sz="1800" b="1" i="1" dirty="0" smtClean="0">
                <a:solidFill>
                  <a:srgbClr val="0033CC"/>
                </a:solidFill>
                <a:latin typeface="+mn-lt"/>
              </a:rPr>
              <a:t>=</a:t>
            </a:r>
            <a:r>
              <a:rPr lang="uk-UA" sz="1800" b="1" dirty="0" smtClean="0">
                <a:solidFill>
                  <a:srgbClr val="0033CC"/>
                </a:solidFill>
                <a:latin typeface="+mn-lt"/>
              </a:rPr>
              <a:t> 3</a:t>
            </a:r>
            <a:r>
              <a:rPr lang="uk-UA" sz="1800" b="1" i="1" baseline="30000" dirty="0" smtClean="0">
                <a:solidFill>
                  <a:srgbClr val="0033CC"/>
                </a:solidFill>
                <a:latin typeface="+mn-lt"/>
              </a:rPr>
              <a:t>п</a:t>
            </a:r>
            <a:r>
              <a:rPr lang="uk-UA" sz="1800" b="1" dirty="0" smtClean="0">
                <a:solidFill>
                  <a:srgbClr val="0033CC"/>
                </a:solidFill>
                <a:latin typeface="+mn-lt"/>
              </a:rPr>
              <a:t> .</a:t>
            </a:r>
          </a:p>
          <a:p>
            <a:pPr lvl="0">
              <a:buNone/>
            </a:pPr>
            <a:r>
              <a:rPr lang="uk-UA" sz="1800" b="1" dirty="0" smtClean="0">
                <a:solidFill>
                  <a:srgbClr val="0033CC"/>
                </a:solidFill>
                <a:latin typeface="+mn-lt"/>
              </a:rPr>
              <a:t>4.  Який член геометричної прогресії можна знайти за формулою </a:t>
            </a:r>
            <a:r>
              <a:rPr lang="en-US" sz="1800" b="1" i="1" dirty="0" smtClean="0">
                <a:solidFill>
                  <a:srgbClr val="0033CC"/>
                </a:solidFill>
                <a:latin typeface="+mn-lt"/>
              </a:rPr>
              <a:t>b</a:t>
            </a:r>
            <a:r>
              <a:rPr lang="uk-UA" sz="1800" b="1" i="1" baseline="-25000" dirty="0" smtClean="0">
                <a:solidFill>
                  <a:srgbClr val="0033CC"/>
                </a:solidFill>
                <a:latin typeface="+mn-lt"/>
              </a:rPr>
              <a:t>1</a:t>
            </a:r>
            <a:r>
              <a:rPr lang="en-US" sz="1800" b="1" i="1" dirty="0" smtClean="0">
                <a:solidFill>
                  <a:srgbClr val="0033CC"/>
                </a:solidFill>
                <a:latin typeface="+mn-lt"/>
              </a:rPr>
              <a:t>q</a:t>
            </a:r>
            <a:r>
              <a:rPr lang="uk-UA" sz="1800" b="1" i="1" baseline="30000" dirty="0" smtClean="0">
                <a:solidFill>
                  <a:srgbClr val="0033CC"/>
                </a:solidFill>
                <a:latin typeface="+mn-lt"/>
              </a:rPr>
              <a:t>6 </a:t>
            </a:r>
            <a:r>
              <a:rPr lang="uk-UA" sz="1800" b="1" dirty="0" smtClean="0">
                <a:solidFill>
                  <a:srgbClr val="0033CC"/>
                </a:solidFill>
                <a:latin typeface="+mn-lt"/>
              </a:rPr>
              <a:t>?</a:t>
            </a:r>
          </a:p>
          <a:p>
            <a:pPr lvl="0">
              <a:buNone/>
            </a:pPr>
            <a:r>
              <a:rPr lang="uk-UA" sz="1800" b="1" dirty="0" smtClean="0">
                <a:solidFill>
                  <a:srgbClr val="0033CC"/>
                </a:solidFill>
                <a:latin typeface="+mn-lt"/>
              </a:rPr>
              <a:t>5.  Якою послідовністю є геометрична прогресія 5; 10; 20; 40; 80…?</a:t>
            </a:r>
          </a:p>
          <a:p>
            <a:pPr lvl="0">
              <a:buNone/>
            </a:pPr>
            <a:r>
              <a:rPr lang="uk-UA" sz="1800" b="1" dirty="0" smtClean="0">
                <a:solidFill>
                  <a:srgbClr val="0033CC"/>
                </a:solidFill>
                <a:latin typeface="+mn-lt"/>
              </a:rPr>
              <a:t>6.  В арифметичній прогресії, що задано формулою </a:t>
            </a:r>
            <a:r>
              <a:rPr lang="uk-UA" sz="1800" b="1" i="1" dirty="0" err="1" smtClean="0">
                <a:solidFill>
                  <a:srgbClr val="0033CC"/>
                </a:solidFill>
                <a:latin typeface="+mn-lt"/>
              </a:rPr>
              <a:t>а</a:t>
            </a:r>
            <a:r>
              <a:rPr lang="uk-UA" sz="1800" b="1" i="1" baseline="-25000" dirty="0" err="1" smtClean="0">
                <a:solidFill>
                  <a:srgbClr val="0033CC"/>
                </a:solidFill>
                <a:latin typeface="+mn-lt"/>
              </a:rPr>
              <a:t>п</a:t>
            </a:r>
            <a:r>
              <a:rPr lang="uk-UA" sz="1800" b="1" i="1" baseline="-25000" dirty="0" smtClean="0">
                <a:solidFill>
                  <a:srgbClr val="0033CC"/>
                </a:solidFill>
                <a:latin typeface="+mn-lt"/>
              </a:rPr>
              <a:t> </a:t>
            </a:r>
            <a:r>
              <a:rPr lang="uk-UA" sz="1800" b="1" i="1" dirty="0" smtClean="0">
                <a:solidFill>
                  <a:srgbClr val="0033CC"/>
                </a:solidFill>
                <a:latin typeface="+mn-lt"/>
              </a:rPr>
              <a:t>= </a:t>
            </a:r>
            <a:r>
              <a:rPr lang="uk-UA" sz="1800" b="1" dirty="0" smtClean="0">
                <a:solidFill>
                  <a:srgbClr val="0033CC"/>
                </a:solidFill>
                <a:latin typeface="+mn-lt"/>
              </a:rPr>
              <a:t>8</a:t>
            </a:r>
            <a:r>
              <a:rPr lang="uk-UA" sz="1800" b="1" i="1" dirty="0" smtClean="0">
                <a:solidFill>
                  <a:srgbClr val="0033CC"/>
                </a:solidFill>
                <a:latin typeface="+mn-lt"/>
              </a:rPr>
              <a:t>п+</a:t>
            </a:r>
            <a:r>
              <a:rPr lang="uk-UA" sz="1800" b="1" dirty="0" smtClean="0">
                <a:solidFill>
                  <a:srgbClr val="0033CC"/>
                </a:solidFill>
                <a:latin typeface="+mn-lt"/>
              </a:rPr>
              <a:t>1, назвіть четвертий член.</a:t>
            </a:r>
          </a:p>
          <a:p>
            <a:pPr lvl="0">
              <a:buNone/>
            </a:pPr>
            <a:r>
              <a:rPr lang="uk-UA" sz="1800" b="1" dirty="0" smtClean="0">
                <a:solidFill>
                  <a:srgbClr val="0033CC"/>
                </a:solidFill>
                <a:latin typeface="+mn-lt"/>
              </a:rPr>
              <a:t>7.  У геометричній прогресії перший член 16, другий 8. Знайдіть третій член.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92216" y="1556792"/>
            <a:ext cx="4100264" cy="5069160"/>
          </a:xfrm>
          <a:solidFill>
            <a:srgbClr val="FFFFCC"/>
          </a:solidFill>
          <a:ln>
            <a:solidFill>
              <a:schemeClr val="accent1"/>
            </a:solidFill>
          </a:ln>
        </p:spPr>
        <p:txBody>
          <a:bodyPr/>
          <a:lstStyle/>
          <a:p>
            <a:pPr lvl="0">
              <a:buNone/>
            </a:pPr>
            <a:r>
              <a:rPr lang="uk-UA" sz="1800" b="1" dirty="0" smtClean="0">
                <a:solidFill>
                  <a:srgbClr val="008A00"/>
                </a:solidFill>
                <a:latin typeface="+mn-lt"/>
              </a:rPr>
              <a:t>1.  Назвіть різницю арифметичної прогресії  5; 7; 9…</a:t>
            </a:r>
          </a:p>
          <a:p>
            <a:pPr lvl="0">
              <a:buNone/>
            </a:pPr>
            <a:r>
              <a:rPr lang="uk-UA" sz="1800" b="1" dirty="0" smtClean="0">
                <a:solidFill>
                  <a:srgbClr val="008A00"/>
                </a:solidFill>
                <a:latin typeface="+mn-lt"/>
              </a:rPr>
              <a:t>2.  Який член арифметичної прогресії обчислюється за формулою </a:t>
            </a:r>
            <a:r>
              <a:rPr lang="uk-UA" sz="1800" b="1" i="1" dirty="0" smtClean="0">
                <a:solidFill>
                  <a:srgbClr val="008A00"/>
                </a:solidFill>
                <a:latin typeface="+mn-lt"/>
              </a:rPr>
              <a:t>а</a:t>
            </a:r>
            <a:r>
              <a:rPr lang="uk-UA" sz="1800" b="1" i="1" baseline="-25000" dirty="0" smtClean="0">
                <a:solidFill>
                  <a:srgbClr val="008A00"/>
                </a:solidFill>
                <a:latin typeface="+mn-lt"/>
              </a:rPr>
              <a:t>1</a:t>
            </a:r>
            <a:r>
              <a:rPr lang="uk-UA" sz="1800" b="1" i="1" dirty="0" smtClean="0">
                <a:solidFill>
                  <a:srgbClr val="008A00"/>
                </a:solidFill>
                <a:latin typeface="+mn-lt"/>
              </a:rPr>
              <a:t>+5</a:t>
            </a:r>
            <a:r>
              <a:rPr lang="en-US" sz="1800" b="1" i="1" dirty="0" smtClean="0">
                <a:solidFill>
                  <a:srgbClr val="008A00"/>
                </a:solidFill>
                <a:latin typeface="+mn-lt"/>
              </a:rPr>
              <a:t>d</a:t>
            </a:r>
            <a:r>
              <a:rPr lang="en-US" sz="1800" b="1" dirty="0" smtClean="0">
                <a:solidFill>
                  <a:srgbClr val="008A00"/>
                </a:solidFill>
                <a:latin typeface="+mn-lt"/>
              </a:rPr>
              <a:t> </a:t>
            </a:r>
            <a:r>
              <a:rPr lang="uk-UA" sz="1800" b="1" dirty="0" smtClean="0">
                <a:solidFill>
                  <a:srgbClr val="008A00"/>
                </a:solidFill>
                <a:latin typeface="+mn-lt"/>
              </a:rPr>
              <a:t>?</a:t>
            </a:r>
          </a:p>
          <a:p>
            <a:pPr>
              <a:buNone/>
            </a:pPr>
            <a:r>
              <a:rPr lang="uk-UA" sz="1800" b="1" dirty="0" smtClean="0">
                <a:solidFill>
                  <a:srgbClr val="008A00"/>
                </a:solidFill>
                <a:latin typeface="+mn-lt"/>
              </a:rPr>
              <a:t>3. В арифметичній прогресії перший член 8, другий 12. Знайдіть різницю.</a:t>
            </a:r>
          </a:p>
          <a:p>
            <a:pPr lvl="0">
              <a:buNone/>
            </a:pPr>
            <a:r>
              <a:rPr lang="uk-UA" sz="1800" b="1" dirty="0" smtClean="0">
                <a:solidFill>
                  <a:srgbClr val="008A00"/>
                </a:solidFill>
                <a:latin typeface="+mn-lt"/>
              </a:rPr>
              <a:t>4.  Який член геометричної прогресії можна знайти за формулою </a:t>
            </a:r>
            <a:r>
              <a:rPr lang="en-US" sz="1800" b="1" i="1" dirty="0" smtClean="0">
                <a:solidFill>
                  <a:srgbClr val="008A00"/>
                </a:solidFill>
                <a:latin typeface="+mn-lt"/>
              </a:rPr>
              <a:t>b</a:t>
            </a:r>
            <a:r>
              <a:rPr lang="uk-UA" sz="1800" b="1" i="1" baseline="-25000" dirty="0" smtClean="0">
                <a:solidFill>
                  <a:srgbClr val="008A00"/>
                </a:solidFill>
                <a:latin typeface="+mn-lt"/>
              </a:rPr>
              <a:t>1</a:t>
            </a:r>
            <a:r>
              <a:rPr lang="en-US" sz="1800" b="1" i="1" dirty="0" smtClean="0">
                <a:solidFill>
                  <a:srgbClr val="008A00"/>
                </a:solidFill>
                <a:latin typeface="+mn-lt"/>
              </a:rPr>
              <a:t>q</a:t>
            </a:r>
            <a:r>
              <a:rPr lang="uk-UA" sz="1800" b="1" i="1" baseline="30000" dirty="0" smtClean="0">
                <a:solidFill>
                  <a:srgbClr val="008A00"/>
                </a:solidFill>
                <a:latin typeface="+mn-lt"/>
              </a:rPr>
              <a:t>8 </a:t>
            </a:r>
            <a:r>
              <a:rPr lang="uk-UA" sz="1800" b="1" dirty="0" smtClean="0">
                <a:solidFill>
                  <a:srgbClr val="008A00"/>
                </a:solidFill>
                <a:latin typeface="+mn-lt"/>
              </a:rPr>
              <a:t>?</a:t>
            </a:r>
          </a:p>
          <a:p>
            <a:pPr lvl="0">
              <a:buNone/>
            </a:pPr>
            <a:r>
              <a:rPr lang="uk-UA" sz="1800" b="1" dirty="0" smtClean="0">
                <a:solidFill>
                  <a:srgbClr val="008A00"/>
                </a:solidFill>
                <a:latin typeface="+mn-lt"/>
              </a:rPr>
              <a:t>5.  Якою послідовністю є геометрична прогресія 40; 20; 10; 5…?</a:t>
            </a:r>
          </a:p>
          <a:p>
            <a:pPr lvl="0">
              <a:buNone/>
            </a:pPr>
            <a:r>
              <a:rPr lang="uk-UA" sz="1800" b="1" dirty="0" smtClean="0">
                <a:solidFill>
                  <a:srgbClr val="008A00"/>
                </a:solidFill>
                <a:latin typeface="+mn-lt"/>
              </a:rPr>
              <a:t>6.  В арифметичній прогресії, що задано формулою </a:t>
            </a:r>
            <a:r>
              <a:rPr lang="uk-UA" sz="1800" b="1" i="1" dirty="0" err="1" smtClean="0">
                <a:solidFill>
                  <a:srgbClr val="008A00"/>
                </a:solidFill>
                <a:latin typeface="+mn-lt"/>
              </a:rPr>
              <a:t>а</a:t>
            </a:r>
            <a:r>
              <a:rPr lang="uk-UA" sz="1800" b="1" i="1" baseline="-25000" dirty="0" err="1" smtClean="0">
                <a:solidFill>
                  <a:srgbClr val="008A00"/>
                </a:solidFill>
                <a:latin typeface="+mn-lt"/>
              </a:rPr>
              <a:t>п</a:t>
            </a:r>
            <a:r>
              <a:rPr lang="uk-UA" sz="1800" b="1" i="1" baseline="-25000" dirty="0" smtClean="0">
                <a:solidFill>
                  <a:srgbClr val="008A00"/>
                </a:solidFill>
                <a:latin typeface="+mn-lt"/>
              </a:rPr>
              <a:t> </a:t>
            </a:r>
            <a:r>
              <a:rPr lang="uk-UA" sz="1800" b="1" i="1" dirty="0" smtClean="0">
                <a:solidFill>
                  <a:srgbClr val="008A00"/>
                </a:solidFill>
                <a:latin typeface="+mn-lt"/>
              </a:rPr>
              <a:t>= </a:t>
            </a:r>
            <a:r>
              <a:rPr lang="uk-UA" sz="1800" b="1" dirty="0" smtClean="0">
                <a:solidFill>
                  <a:srgbClr val="008A00"/>
                </a:solidFill>
                <a:latin typeface="+mn-lt"/>
              </a:rPr>
              <a:t>7</a:t>
            </a:r>
            <a:r>
              <a:rPr lang="uk-UA" sz="1800" b="1" i="1" dirty="0" smtClean="0">
                <a:solidFill>
                  <a:srgbClr val="008A00"/>
                </a:solidFill>
                <a:latin typeface="+mn-lt"/>
              </a:rPr>
              <a:t>п-</a:t>
            </a:r>
            <a:r>
              <a:rPr lang="uk-UA" sz="1800" b="1" dirty="0" smtClean="0">
                <a:solidFill>
                  <a:srgbClr val="008A00"/>
                </a:solidFill>
                <a:latin typeface="+mn-lt"/>
              </a:rPr>
              <a:t>1 назвіть </a:t>
            </a:r>
            <a:r>
              <a:rPr lang="ru-RU" sz="1800" b="1" dirty="0" err="1" smtClean="0">
                <a:solidFill>
                  <a:srgbClr val="008A00"/>
                </a:solidFill>
                <a:latin typeface="+mn-lt"/>
              </a:rPr>
              <a:t>четвертий</a:t>
            </a:r>
            <a:r>
              <a:rPr lang="uk-UA" sz="1800" b="1" dirty="0" smtClean="0">
                <a:solidFill>
                  <a:srgbClr val="008A00"/>
                </a:solidFill>
                <a:latin typeface="+mn-lt"/>
              </a:rPr>
              <a:t> член.</a:t>
            </a:r>
          </a:p>
          <a:p>
            <a:pPr lvl="0">
              <a:buNone/>
            </a:pPr>
            <a:r>
              <a:rPr lang="uk-UA" sz="1800" b="1" dirty="0" smtClean="0">
                <a:solidFill>
                  <a:srgbClr val="008A00"/>
                </a:solidFill>
                <a:latin typeface="+mn-lt"/>
              </a:rPr>
              <a:t>7.  У геометричній прогресії перший член 9, другий 3. Знайдіть третій член. </a:t>
            </a:r>
          </a:p>
          <a:p>
            <a:endParaRPr lang="uk-UA" sz="1600" dirty="0">
              <a:latin typeface="+mn-lt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2616F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Математичні</a:t>
            </a:r>
            <a:r>
              <a:rPr lang="uk-UA" dirty="0" smtClean="0">
                <a:solidFill>
                  <a:srgbClr val="2616F6"/>
                </a:solidFill>
              </a:rPr>
              <a:t> перегони</a:t>
            </a:r>
            <a:endParaRPr lang="uk-UA" dirty="0">
              <a:solidFill>
                <a:srgbClr val="2616F6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816224"/>
            <a:ext cx="7859216" cy="2764904"/>
          </a:xfrm>
          <a:solidFill>
            <a:srgbClr val="FFFFCC"/>
          </a:solidFill>
          <a:ln>
            <a:solidFill>
              <a:schemeClr val="accent1"/>
            </a:solidFill>
          </a:ln>
        </p:spPr>
        <p:txBody>
          <a:bodyPr/>
          <a:lstStyle/>
          <a:p>
            <a:pPr>
              <a:buNone/>
            </a:pPr>
            <a:r>
              <a:rPr lang="uk-UA" sz="2000" b="1" dirty="0" smtClean="0">
                <a:solidFill>
                  <a:srgbClr val="0000B4"/>
                </a:solidFill>
                <a:latin typeface="+mn-lt"/>
              </a:rPr>
              <a:t>1. В прогресії 2, 4;  2.6… різниця дорівнює 2.</a:t>
            </a:r>
          </a:p>
          <a:p>
            <a:pPr>
              <a:buNone/>
            </a:pPr>
            <a:r>
              <a:rPr lang="uk-UA" sz="2000" b="1" dirty="0" smtClean="0">
                <a:solidFill>
                  <a:srgbClr val="008A00"/>
                </a:solidFill>
                <a:latin typeface="+mn-lt"/>
              </a:rPr>
              <a:t>2. Сума п’яти перших членів геометричної прогресії, де q=-2,  </a:t>
            </a:r>
            <a:r>
              <a:rPr lang="en-US" sz="2000" b="1" dirty="0" smtClean="0">
                <a:solidFill>
                  <a:srgbClr val="008A00"/>
                </a:solidFill>
                <a:latin typeface="+mn-lt"/>
              </a:rPr>
              <a:t>b</a:t>
            </a:r>
            <a:r>
              <a:rPr lang="uk-UA" sz="2000" b="1" dirty="0" smtClean="0">
                <a:solidFill>
                  <a:srgbClr val="008A00"/>
                </a:solidFill>
                <a:latin typeface="+mn-lt"/>
              </a:rPr>
              <a:t>₁=1 дорівнює 12.</a:t>
            </a:r>
          </a:p>
          <a:p>
            <a:pPr>
              <a:buNone/>
            </a:pPr>
            <a:r>
              <a:rPr lang="uk-UA" sz="2000" b="1" dirty="0" smtClean="0">
                <a:solidFill>
                  <a:srgbClr val="0000B4"/>
                </a:solidFill>
                <a:latin typeface="+mn-lt"/>
              </a:rPr>
              <a:t>3. Послідовність чисел, кратних 5,  є геометричною прогресією. </a:t>
            </a:r>
          </a:p>
          <a:p>
            <a:pPr>
              <a:buNone/>
            </a:pPr>
            <a:r>
              <a:rPr lang="uk-UA" sz="2000" b="1" dirty="0" smtClean="0">
                <a:solidFill>
                  <a:srgbClr val="008A00"/>
                </a:solidFill>
                <a:latin typeface="+mn-lt"/>
              </a:rPr>
              <a:t>4. Послідовність чисел, кратних 3,  є геометричною прогресією.</a:t>
            </a:r>
            <a:r>
              <a:rPr lang="uk-UA" sz="2000" b="1" dirty="0" smtClean="0">
                <a:solidFill>
                  <a:srgbClr val="0000B4"/>
                </a:solidFill>
                <a:latin typeface="+mn-lt"/>
              </a:rPr>
              <a:t> </a:t>
            </a:r>
          </a:p>
          <a:p>
            <a:pPr>
              <a:buNone/>
            </a:pPr>
            <a:r>
              <a:rPr lang="uk-UA" sz="2000" b="1" dirty="0" smtClean="0">
                <a:solidFill>
                  <a:srgbClr val="0000B4"/>
                </a:solidFill>
                <a:latin typeface="+mn-lt"/>
              </a:rPr>
              <a:t>5.  Сума нескінченної геометричної прогресії 2;  1;  0,5… дорівнює 4.</a:t>
            </a:r>
          </a:p>
          <a:p>
            <a:pPr>
              <a:buNone/>
            </a:pPr>
            <a:r>
              <a:rPr lang="uk-UA" sz="2000" b="1" dirty="0" smtClean="0">
                <a:solidFill>
                  <a:srgbClr val="008A00"/>
                </a:solidFill>
                <a:latin typeface="+mn-lt"/>
              </a:rPr>
              <a:t>6. Членом арифметичної прогресії -3;  -8;  -13… є число -160.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581150" y="260648"/>
            <a:ext cx="6519242" cy="939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2616F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Лови помилку</a:t>
            </a:r>
            <a:endParaRPr kumimoji="0" lang="uk-UA" sz="4400" b="1" i="0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2616F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2616F6"/>
                </a:solidFill>
              </a:rPr>
              <a:t>На </a:t>
            </a:r>
            <a:r>
              <a:rPr lang="uk-UA" dirty="0" err="1" smtClean="0">
                <a:solidFill>
                  <a:srgbClr val="2616F6"/>
                </a:solidFill>
              </a:rPr>
              <a:t>“носі”</a:t>
            </a:r>
            <a:r>
              <a:rPr lang="uk-UA" dirty="0" smtClean="0">
                <a:solidFill>
                  <a:srgbClr val="2616F6"/>
                </a:solidFill>
              </a:rPr>
              <a:t> ДПА</a:t>
            </a:r>
            <a:endParaRPr lang="uk-UA" dirty="0">
              <a:solidFill>
                <a:srgbClr val="2616F6"/>
              </a:solidFill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611560" y="1823913"/>
            <a:ext cx="4968552" cy="3693319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dirty="0" smtClean="0">
                <a:solidFill>
                  <a:srgbClr val="0000B4"/>
                </a:solidFill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2600" b="1" i="0" u="none" strike="noStrike" cap="none" normalizeH="0" baseline="0" dirty="0" err="1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Установіть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600" b="1" i="0" u="none" strike="noStrike" cap="none" normalizeH="0" baseline="0" dirty="0" err="1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відповідність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600" b="1" i="0" u="none" strike="noStrike" cap="none" normalizeH="0" baseline="0" dirty="0" err="1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між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600" b="1" i="0" u="none" strike="noStrike" cap="none" normalizeH="0" baseline="0" dirty="0" err="1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арифметичними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600" b="1" i="0" u="none" strike="noStrike" cap="none" normalizeH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600" b="1" i="0" u="none" strike="noStrike" cap="none" normalizeH="0" baseline="0" dirty="0" err="1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прогресіями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en-US" sz="2600" b="1" i="1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en-US" sz="2600" b="1" i="1" u="none" strike="noStrike" cap="none" normalizeH="0" baseline="-3000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)  (1-4),  </a:t>
            </a:r>
            <a:r>
              <a:rPr kumimoji="0" lang="ru-RU" sz="2600" b="1" i="0" u="none" strike="noStrike" cap="none" normalizeH="0" baseline="0" dirty="0" err="1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заданими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600" b="1" i="0" u="none" strike="noStrike" cap="none" normalizeH="0" baseline="0" dirty="0" err="1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двома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  членами та </a:t>
            </a:r>
            <a:r>
              <a:rPr kumimoji="0" lang="ru-RU" sz="2600" b="1" i="0" u="none" strike="noStrike" cap="none" normalizeH="0" baseline="0" dirty="0" err="1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їх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600" b="1" i="0" u="none" strike="noStrike" cap="none" normalizeH="0" baseline="0" dirty="0" err="1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різницями</a:t>
            </a:r>
            <a:r>
              <a:rPr kumimoji="0" lang="ru-RU" sz="2600" b="1" i="0" u="none" strike="noStrike" cap="none" normalizeH="0" dirty="0" smtClean="0">
                <a:ln>
                  <a:noFill/>
                </a:ln>
                <a:solidFill>
                  <a:srgbClr val="0000B4"/>
                </a:solidFill>
                <a:effectLst/>
                <a:ea typeface="Calibri" pitchFamily="34" charset="0"/>
                <a:cs typeface="Times New Roman" pitchFamily="18" charset="0"/>
              </a:rPr>
              <a:t> (А-Д):</a:t>
            </a:r>
            <a:endParaRPr kumimoji="0" lang="ru-RU" sz="2600" b="1" i="0" u="none" strike="noStrike" cap="none" normalizeH="0" baseline="0" dirty="0" smtClean="0">
              <a:ln>
                <a:noFill/>
              </a:ln>
              <a:solidFill>
                <a:srgbClr val="0000B4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r>
              <a:rPr lang="ru-RU" sz="2600" b="1" dirty="0" smtClean="0">
                <a:solidFill>
                  <a:srgbClr val="0000B4"/>
                </a:solidFill>
              </a:rPr>
              <a:t>1.  </a:t>
            </a:r>
            <a:r>
              <a:rPr lang="en-US" sz="2600" b="1" i="1" dirty="0" smtClean="0">
                <a:solidFill>
                  <a:srgbClr val="0000B4"/>
                </a:solidFill>
              </a:rPr>
              <a:t>a</a:t>
            </a:r>
            <a:r>
              <a:rPr lang="ru-RU" sz="2600" b="1" i="1" baseline="-25000" dirty="0" smtClean="0">
                <a:solidFill>
                  <a:srgbClr val="0000B4"/>
                </a:solidFill>
              </a:rPr>
              <a:t>1 </a:t>
            </a:r>
            <a:r>
              <a:rPr lang="ru-RU" sz="2600" b="1" i="1" dirty="0" smtClean="0">
                <a:solidFill>
                  <a:srgbClr val="0000B4"/>
                </a:solidFill>
              </a:rPr>
              <a:t>= -1,  </a:t>
            </a:r>
            <a:r>
              <a:rPr lang="en-US" sz="2600" b="1" i="1" dirty="0" smtClean="0">
                <a:solidFill>
                  <a:srgbClr val="0000B4"/>
                </a:solidFill>
              </a:rPr>
              <a:t>a</a:t>
            </a:r>
            <a:r>
              <a:rPr lang="ru-RU" sz="2600" b="1" i="1" baseline="-25000" dirty="0" smtClean="0">
                <a:solidFill>
                  <a:srgbClr val="0000B4"/>
                </a:solidFill>
              </a:rPr>
              <a:t>2 </a:t>
            </a:r>
            <a:r>
              <a:rPr lang="ru-RU" sz="2600" b="1" i="1" dirty="0" smtClean="0">
                <a:solidFill>
                  <a:srgbClr val="0000B4"/>
                </a:solidFill>
              </a:rPr>
              <a:t>=3                    </a:t>
            </a:r>
            <a:r>
              <a:rPr lang="ru-RU" sz="2600" b="1" dirty="0" smtClean="0">
                <a:solidFill>
                  <a:srgbClr val="0000B4"/>
                </a:solidFill>
              </a:rPr>
              <a:t>А   - 2</a:t>
            </a:r>
            <a:endParaRPr lang="uk-UA" sz="2600" dirty="0" smtClean="0">
              <a:solidFill>
                <a:srgbClr val="0000B4"/>
              </a:solidFill>
            </a:endParaRPr>
          </a:p>
          <a:p>
            <a:r>
              <a:rPr lang="ru-RU" sz="2600" b="1" dirty="0" smtClean="0">
                <a:solidFill>
                  <a:srgbClr val="0000B4"/>
                </a:solidFill>
              </a:rPr>
              <a:t>2.  </a:t>
            </a:r>
            <a:r>
              <a:rPr lang="ru-RU" sz="2600" b="1" i="1" dirty="0" smtClean="0">
                <a:solidFill>
                  <a:srgbClr val="0000B4"/>
                </a:solidFill>
              </a:rPr>
              <a:t>а</a:t>
            </a:r>
            <a:r>
              <a:rPr lang="ru-RU" sz="2600" b="1" i="1" baseline="-25000" dirty="0" smtClean="0">
                <a:solidFill>
                  <a:srgbClr val="0000B4"/>
                </a:solidFill>
              </a:rPr>
              <a:t>1</a:t>
            </a:r>
            <a:r>
              <a:rPr lang="ru-RU" sz="2600" b="1" i="1" dirty="0" smtClean="0">
                <a:solidFill>
                  <a:srgbClr val="0000B4"/>
                </a:solidFill>
              </a:rPr>
              <a:t>=-30, а</a:t>
            </a:r>
            <a:r>
              <a:rPr lang="ru-RU" sz="2600" b="1" i="1" baseline="-25000" dirty="0" smtClean="0">
                <a:solidFill>
                  <a:srgbClr val="0000B4"/>
                </a:solidFill>
              </a:rPr>
              <a:t>5</a:t>
            </a:r>
            <a:r>
              <a:rPr lang="ru-RU" sz="2600" b="1" i="1" dirty="0" smtClean="0">
                <a:solidFill>
                  <a:srgbClr val="0000B4"/>
                </a:solidFill>
              </a:rPr>
              <a:t>=-6                    </a:t>
            </a:r>
            <a:r>
              <a:rPr lang="ru-RU" sz="2600" b="1" dirty="0" smtClean="0">
                <a:solidFill>
                  <a:srgbClr val="0000B4"/>
                </a:solidFill>
              </a:rPr>
              <a:t>Б   - 4</a:t>
            </a:r>
            <a:r>
              <a:rPr lang="ru-RU" sz="2600" b="1" i="1" dirty="0" smtClean="0">
                <a:solidFill>
                  <a:srgbClr val="0000B4"/>
                </a:solidFill>
              </a:rPr>
              <a:t>                      </a:t>
            </a:r>
            <a:endParaRPr lang="uk-UA" sz="2600" dirty="0" smtClean="0">
              <a:solidFill>
                <a:srgbClr val="0000B4"/>
              </a:solidFill>
            </a:endParaRPr>
          </a:p>
          <a:p>
            <a:r>
              <a:rPr lang="ru-RU" sz="2600" b="1" dirty="0" smtClean="0">
                <a:solidFill>
                  <a:srgbClr val="0000B4"/>
                </a:solidFill>
              </a:rPr>
              <a:t>3.  </a:t>
            </a:r>
            <a:r>
              <a:rPr lang="ru-RU" sz="2600" b="1" i="1" dirty="0" smtClean="0">
                <a:solidFill>
                  <a:srgbClr val="0000B4"/>
                </a:solidFill>
              </a:rPr>
              <a:t>а</a:t>
            </a:r>
            <a:r>
              <a:rPr lang="ru-RU" sz="2600" b="1" i="1" baseline="-25000" dirty="0" smtClean="0">
                <a:solidFill>
                  <a:srgbClr val="0000B4"/>
                </a:solidFill>
              </a:rPr>
              <a:t>1 </a:t>
            </a:r>
            <a:r>
              <a:rPr lang="ru-RU" sz="2600" b="1" i="1" dirty="0" smtClean="0">
                <a:solidFill>
                  <a:srgbClr val="0000B4"/>
                </a:solidFill>
              </a:rPr>
              <a:t>=13, а</a:t>
            </a:r>
            <a:r>
              <a:rPr lang="ru-RU" sz="2600" b="1" i="1" baseline="-25000" dirty="0" smtClean="0">
                <a:solidFill>
                  <a:srgbClr val="0000B4"/>
                </a:solidFill>
              </a:rPr>
              <a:t>4  </a:t>
            </a:r>
            <a:r>
              <a:rPr lang="ru-RU" sz="2600" b="1" i="1" dirty="0" smtClean="0">
                <a:solidFill>
                  <a:srgbClr val="0000B4"/>
                </a:solidFill>
              </a:rPr>
              <a:t>= 1</a:t>
            </a:r>
            <a:r>
              <a:rPr lang="ru-RU" sz="2600" dirty="0" smtClean="0">
                <a:solidFill>
                  <a:srgbClr val="0000B4"/>
                </a:solidFill>
              </a:rPr>
              <a:t>	            </a:t>
            </a:r>
            <a:r>
              <a:rPr lang="ru-RU" sz="2600" b="1" dirty="0" smtClean="0">
                <a:solidFill>
                  <a:srgbClr val="0000B4"/>
                </a:solidFill>
              </a:rPr>
              <a:t>В     2 </a:t>
            </a:r>
            <a:endParaRPr lang="uk-UA" sz="2600" dirty="0" smtClean="0">
              <a:solidFill>
                <a:srgbClr val="0000B4"/>
              </a:solidFill>
            </a:endParaRPr>
          </a:p>
          <a:p>
            <a:r>
              <a:rPr lang="ru-RU" sz="2600" b="1" dirty="0" smtClean="0">
                <a:solidFill>
                  <a:srgbClr val="0000B4"/>
                </a:solidFill>
              </a:rPr>
              <a:t>4.  </a:t>
            </a:r>
            <a:r>
              <a:rPr lang="ru-RU" sz="2600" b="1" i="1" dirty="0" smtClean="0">
                <a:solidFill>
                  <a:srgbClr val="0000B4"/>
                </a:solidFill>
              </a:rPr>
              <a:t>а</a:t>
            </a:r>
            <a:r>
              <a:rPr lang="ru-RU" sz="2600" b="1" i="1" baseline="-25000" dirty="0" smtClean="0">
                <a:solidFill>
                  <a:srgbClr val="0000B4"/>
                </a:solidFill>
              </a:rPr>
              <a:t>1</a:t>
            </a:r>
            <a:r>
              <a:rPr lang="ru-RU" sz="2600" b="1" i="1" dirty="0" smtClean="0">
                <a:solidFill>
                  <a:srgbClr val="0000B4"/>
                </a:solidFill>
              </a:rPr>
              <a:t>=17, а</a:t>
            </a:r>
            <a:r>
              <a:rPr lang="ru-RU" sz="2600" b="1" i="1" baseline="-25000" dirty="0" smtClean="0">
                <a:solidFill>
                  <a:srgbClr val="0000B4"/>
                </a:solidFill>
              </a:rPr>
              <a:t>11</a:t>
            </a:r>
            <a:r>
              <a:rPr lang="ru-RU" sz="2600" b="1" i="1" dirty="0" smtClean="0">
                <a:solidFill>
                  <a:srgbClr val="0000B4"/>
                </a:solidFill>
              </a:rPr>
              <a:t>=-3</a:t>
            </a:r>
            <a:r>
              <a:rPr lang="ru-RU" sz="2600" dirty="0" smtClean="0">
                <a:solidFill>
                  <a:srgbClr val="0000B4"/>
                </a:solidFill>
              </a:rPr>
              <a:t>	            </a:t>
            </a:r>
            <a:r>
              <a:rPr lang="ru-RU" sz="2600" b="1" dirty="0" smtClean="0">
                <a:solidFill>
                  <a:srgbClr val="0000B4"/>
                </a:solidFill>
              </a:rPr>
              <a:t>Г     4</a:t>
            </a:r>
            <a:endParaRPr lang="uk-UA" sz="2600" dirty="0" smtClean="0">
              <a:solidFill>
                <a:srgbClr val="0000B4"/>
              </a:solidFill>
            </a:endParaRPr>
          </a:p>
          <a:p>
            <a:r>
              <a:rPr lang="ru-RU" sz="2600" b="1" dirty="0" smtClean="0">
                <a:solidFill>
                  <a:srgbClr val="0000B4"/>
                </a:solidFill>
              </a:rPr>
              <a:t>                                                 Д    6</a:t>
            </a:r>
            <a:endParaRPr kumimoji="0" lang="ru-RU" sz="2600" b="1" i="0" u="none" strike="noStrike" cap="none" normalizeH="0" baseline="0" dirty="0" smtClean="0">
              <a:ln>
                <a:noFill/>
              </a:ln>
              <a:solidFill>
                <a:srgbClr val="0000B4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940152" y="2348882"/>
          <a:ext cx="2664296" cy="2088230"/>
        </p:xfrm>
        <a:graphic>
          <a:graphicData uri="http://schemas.openxmlformats.org/drawingml/2006/table">
            <a:tbl>
              <a:tblPr/>
              <a:tblGrid>
                <a:gridCol w="449145"/>
                <a:gridCol w="457580"/>
                <a:gridCol w="448091"/>
                <a:gridCol w="449145"/>
                <a:gridCol w="448091"/>
                <a:gridCol w="412244"/>
              </a:tblGrid>
              <a:tr h="4176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uk-UA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  <a:endParaRPr lang="uk-UA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uk-UA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  <a:endParaRPr lang="uk-UA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endParaRPr lang="uk-UA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4176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uk-UA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4176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uk-UA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4176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uk-UA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4176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uk-UA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2616F6"/>
                </a:solidFill>
              </a:rPr>
              <a:t>Від теорії до практики</a:t>
            </a:r>
            <a:endParaRPr lang="uk-UA" dirty="0">
              <a:solidFill>
                <a:srgbClr val="2616F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1412776"/>
            <a:ext cx="4320480" cy="4154984"/>
          </a:xfrm>
          <a:prstGeom prst="rect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B4"/>
                </a:solidFill>
              </a:rPr>
              <a:t>       Рекордсменами по </a:t>
            </a:r>
            <a:r>
              <a:rPr lang="ru-RU" sz="2400" b="1" dirty="0" err="1" smtClean="0">
                <a:solidFill>
                  <a:srgbClr val="0000B4"/>
                </a:solidFill>
              </a:rPr>
              <a:t>швидкості</a:t>
            </a:r>
            <a:r>
              <a:rPr lang="ru-RU" sz="2400" b="1" dirty="0" smtClean="0">
                <a:solidFill>
                  <a:srgbClr val="0000B4"/>
                </a:solidFill>
              </a:rPr>
              <a:t> </a:t>
            </a:r>
            <a:r>
              <a:rPr lang="ru-RU" sz="2400" b="1" dirty="0" err="1" smtClean="0">
                <a:solidFill>
                  <a:srgbClr val="0000B4"/>
                </a:solidFill>
              </a:rPr>
              <a:t>розмноження</a:t>
            </a:r>
            <a:r>
              <a:rPr lang="ru-RU" sz="2400" b="1" dirty="0" smtClean="0">
                <a:solidFill>
                  <a:srgbClr val="0000B4"/>
                </a:solidFill>
              </a:rPr>
              <a:t> </a:t>
            </a:r>
            <a:r>
              <a:rPr lang="ru-RU" sz="2400" b="1" dirty="0" err="1" smtClean="0">
                <a:solidFill>
                  <a:srgbClr val="0000B4"/>
                </a:solidFill>
              </a:rPr>
              <a:t>є</a:t>
            </a:r>
            <a:r>
              <a:rPr lang="ru-RU" sz="2400" b="1" dirty="0" smtClean="0">
                <a:solidFill>
                  <a:srgbClr val="0000B4"/>
                </a:solidFill>
              </a:rPr>
              <a:t> </a:t>
            </a:r>
            <a:r>
              <a:rPr lang="ru-RU" sz="2400" b="1" dirty="0" err="1" smtClean="0">
                <a:solidFill>
                  <a:srgbClr val="0000B4"/>
                </a:solidFill>
              </a:rPr>
              <a:t>бактерії</a:t>
            </a:r>
            <a:r>
              <a:rPr lang="ru-RU" sz="2400" b="1" dirty="0" smtClean="0">
                <a:solidFill>
                  <a:srgbClr val="0000B4"/>
                </a:solidFill>
              </a:rPr>
              <a:t>, </a:t>
            </a:r>
            <a:r>
              <a:rPr lang="ru-RU" sz="2400" b="1" dirty="0" err="1" smtClean="0">
                <a:solidFill>
                  <a:srgbClr val="0000B4"/>
                </a:solidFill>
              </a:rPr>
              <a:t>які</a:t>
            </a:r>
            <a:r>
              <a:rPr lang="ru-RU" sz="2400" b="1" dirty="0" smtClean="0">
                <a:solidFill>
                  <a:srgbClr val="0000B4"/>
                </a:solidFill>
              </a:rPr>
              <a:t> </a:t>
            </a:r>
            <a:r>
              <a:rPr lang="ru-RU" sz="2400" b="1" dirty="0" err="1" smtClean="0">
                <a:solidFill>
                  <a:srgbClr val="0000B4"/>
                </a:solidFill>
              </a:rPr>
              <a:t>переважно</a:t>
            </a:r>
            <a:r>
              <a:rPr lang="ru-RU" sz="2400" b="1" dirty="0" smtClean="0">
                <a:solidFill>
                  <a:srgbClr val="0000B4"/>
                </a:solidFill>
              </a:rPr>
              <a:t> </a:t>
            </a:r>
            <a:r>
              <a:rPr lang="ru-RU" sz="2400" b="1" dirty="0" err="1" smtClean="0">
                <a:solidFill>
                  <a:srgbClr val="0000B4"/>
                </a:solidFill>
              </a:rPr>
              <a:t>діляться</a:t>
            </a:r>
            <a:r>
              <a:rPr lang="ru-RU" sz="2400" b="1" dirty="0" smtClean="0">
                <a:solidFill>
                  <a:srgbClr val="0000B4"/>
                </a:solidFill>
              </a:rPr>
              <a:t> шляхом прямого </a:t>
            </a:r>
            <a:r>
              <a:rPr lang="ru-RU" sz="2400" b="1" dirty="0" err="1" smtClean="0">
                <a:solidFill>
                  <a:srgbClr val="0000B4"/>
                </a:solidFill>
              </a:rPr>
              <a:t>поділу</a:t>
            </a:r>
            <a:r>
              <a:rPr lang="ru-RU" sz="2400" b="1" dirty="0" smtClean="0">
                <a:solidFill>
                  <a:srgbClr val="0000B4"/>
                </a:solidFill>
              </a:rPr>
              <a:t> </a:t>
            </a:r>
            <a:r>
              <a:rPr lang="ru-RU" sz="2400" b="1" dirty="0" err="1" smtClean="0">
                <a:solidFill>
                  <a:srgbClr val="0000B4"/>
                </a:solidFill>
              </a:rPr>
              <a:t>навпіл</a:t>
            </a:r>
            <a:r>
              <a:rPr lang="ru-RU" sz="2400" b="1" dirty="0" smtClean="0">
                <a:solidFill>
                  <a:srgbClr val="0000B4"/>
                </a:solidFill>
              </a:rPr>
              <a:t> в </a:t>
            </a:r>
            <a:r>
              <a:rPr lang="ru-RU" sz="2400" b="1" dirty="0" err="1" smtClean="0">
                <a:solidFill>
                  <a:srgbClr val="0000B4"/>
                </a:solidFill>
              </a:rPr>
              <a:t>середньому</a:t>
            </a:r>
            <a:r>
              <a:rPr lang="ru-RU" sz="2400" b="1" dirty="0" smtClean="0">
                <a:solidFill>
                  <a:srgbClr val="0000B4"/>
                </a:solidFill>
              </a:rPr>
              <a:t> через 10 </a:t>
            </a:r>
            <a:r>
              <a:rPr lang="ru-RU" sz="2400" b="1" dirty="0" err="1" smtClean="0">
                <a:solidFill>
                  <a:srgbClr val="0000B4"/>
                </a:solidFill>
              </a:rPr>
              <a:t>хвилин</a:t>
            </a:r>
            <a:r>
              <a:rPr lang="ru-RU" sz="2400" b="1" dirty="0" smtClean="0">
                <a:solidFill>
                  <a:srgbClr val="0000B4"/>
                </a:solidFill>
              </a:rPr>
              <a:t>. </a:t>
            </a:r>
            <a:r>
              <a:rPr lang="ru-RU" sz="2400" b="1" dirty="0" err="1" smtClean="0">
                <a:solidFill>
                  <a:srgbClr val="0000B4"/>
                </a:solidFill>
              </a:rPr>
              <a:t>Уявіть</a:t>
            </a:r>
            <a:r>
              <a:rPr lang="ru-RU" sz="2400" b="1" dirty="0" smtClean="0">
                <a:solidFill>
                  <a:srgbClr val="0000B4"/>
                </a:solidFill>
              </a:rPr>
              <a:t>, </a:t>
            </a:r>
            <a:r>
              <a:rPr lang="ru-RU" sz="2400" b="1" dirty="0" err="1" smtClean="0">
                <a:solidFill>
                  <a:srgbClr val="0000B4"/>
                </a:solidFill>
              </a:rPr>
              <a:t>що</a:t>
            </a:r>
            <a:r>
              <a:rPr lang="ru-RU" sz="2400" b="1" dirty="0" smtClean="0">
                <a:solidFill>
                  <a:srgbClr val="0000B4"/>
                </a:solidFill>
              </a:rPr>
              <a:t> в </a:t>
            </a:r>
            <a:r>
              <a:rPr lang="ru-RU" sz="2400" b="1" dirty="0" err="1" smtClean="0">
                <a:solidFill>
                  <a:srgbClr val="0000B4"/>
                </a:solidFill>
              </a:rPr>
              <a:t>клас</a:t>
            </a:r>
            <a:r>
              <a:rPr lang="ru-RU" sz="2400" b="1" dirty="0" smtClean="0">
                <a:solidFill>
                  <a:srgbClr val="0000B4"/>
                </a:solidFill>
              </a:rPr>
              <a:t> на початку </a:t>
            </a:r>
            <a:r>
              <a:rPr lang="ru-RU" sz="2400" b="1" dirty="0" err="1" smtClean="0">
                <a:solidFill>
                  <a:srgbClr val="0000B4"/>
                </a:solidFill>
              </a:rPr>
              <a:t>робочого</a:t>
            </a:r>
            <a:r>
              <a:rPr lang="ru-RU" sz="2400" b="1" dirty="0" smtClean="0">
                <a:solidFill>
                  <a:srgbClr val="0000B4"/>
                </a:solidFill>
              </a:rPr>
              <a:t> дня </a:t>
            </a:r>
            <a:r>
              <a:rPr lang="ru-RU" sz="2400" b="1" dirty="0" err="1" smtClean="0">
                <a:solidFill>
                  <a:srgbClr val="0000B4"/>
                </a:solidFill>
              </a:rPr>
              <a:t>потрапила</a:t>
            </a:r>
            <a:r>
              <a:rPr lang="ru-RU" sz="2400" b="1" dirty="0" smtClean="0">
                <a:solidFill>
                  <a:srgbClr val="0000B4"/>
                </a:solidFill>
              </a:rPr>
              <a:t> одна </a:t>
            </a:r>
            <a:r>
              <a:rPr lang="ru-RU" sz="2400" b="1" dirty="0" err="1" smtClean="0">
                <a:solidFill>
                  <a:srgbClr val="0000B4"/>
                </a:solidFill>
              </a:rPr>
              <a:t>шкідлива</a:t>
            </a:r>
            <a:r>
              <a:rPr lang="ru-RU" sz="2400" b="1" dirty="0" smtClean="0">
                <a:solidFill>
                  <a:srgbClr val="0000B4"/>
                </a:solidFill>
              </a:rPr>
              <a:t> </a:t>
            </a:r>
            <a:r>
              <a:rPr lang="ru-RU" sz="2400" b="1" dirty="0" err="1" smtClean="0">
                <a:solidFill>
                  <a:srgbClr val="0000B4"/>
                </a:solidFill>
              </a:rPr>
              <a:t>бактерія</a:t>
            </a:r>
            <a:r>
              <a:rPr lang="ru-RU" sz="2400" b="1" dirty="0" smtClean="0">
                <a:solidFill>
                  <a:srgbClr val="0000B4"/>
                </a:solidFill>
              </a:rPr>
              <a:t>. </a:t>
            </a:r>
            <a:r>
              <a:rPr lang="ru-RU" sz="2400" b="1" dirty="0" err="1" smtClean="0">
                <a:solidFill>
                  <a:srgbClr val="0000B4"/>
                </a:solidFill>
              </a:rPr>
              <a:t>Скільки</a:t>
            </a:r>
            <a:r>
              <a:rPr lang="ru-RU" sz="2400" b="1" dirty="0" smtClean="0">
                <a:solidFill>
                  <a:srgbClr val="0000B4"/>
                </a:solidFill>
              </a:rPr>
              <a:t> </a:t>
            </a:r>
            <a:r>
              <a:rPr lang="ru-RU" sz="2400" b="1" dirty="0" err="1" smtClean="0">
                <a:solidFill>
                  <a:srgbClr val="0000B4"/>
                </a:solidFill>
              </a:rPr>
              <a:t>бактерій</a:t>
            </a:r>
            <a:r>
              <a:rPr lang="ru-RU" sz="2400" b="1" dirty="0" smtClean="0">
                <a:solidFill>
                  <a:srgbClr val="0000B4"/>
                </a:solidFill>
              </a:rPr>
              <a:t> буде в </a:t>
            </a:r>
            <a:r>
              <a:rPr lang="ru-RU" sz="2400" b="1" dirty="0" err="1" smtClean="0">
                <a:solidFill>
                  <a:srgbClr val="0000B4"/>
                </a:solidFill>
              </a:rPr>
              <a:t>класі</a:t>
            </a:r>
            <a:r>
              <a:rPr lang="ru-RU" sz="2400" b="1" dirty="0" smtClean="0">
                <a:solidFill>
                  <a:srgbClr val="0000B4"/>
                </a:solidFill>
              </a:rPr>
              <a:t> до </a:t>
            </a:r>
            <a:r>
              <a:rPr lang="ru-RU" sz="2400" b="1" dirty="0" err="1" smtClean="0">
                <a:solidFill>
                  <a:srgbClr val="0000B4"/>
                </a:solidFill>
              </a:rPr>
              <a:t>кінця</a:t>
            </a:r>
            <a:r>
              <a:rPr lang="ru-RU" sz="2400" b="1" dirty="0" smtClean="0">
                <a:solidFill>
                  <a:srgbClr val="0000B4"/>
                </a:solidFill>
              </a:rPr>
              <a:t> </a:t>
            </a:r>
            <a:r>
              <a:rPr lang="ru-RU" sz="2400" b="1" dirty="0" err="1" smtClean="0">
                <a:solidFill>
                  <a:srgbClr val="0000B4"/>
                </a:solidFill>
              </a:rPr>
              <a:t>уроків</a:t>
            </a:r>
            <a:r>
              <a:rPr lang="en-US" sz="2400" b="1" dirty="0" smtClean="0">
                <a:solidFill>
                  <a:srgbClr val="0000B4"/>
                </a:solidFill>
              </a:rPr>
              <a:t>?</a:t>
            </a:r>
            <a:r>
              <a:rPr lang="ru-RU" sz="2400" b="1" dirty="0" smtClean="0">
                <a:solidFill>
                  <a:srgbClr val="0000B4"/>
                </a:solidFill>
              </a:rPr>
              <a:t> (8-00 – 15-00) </a:t>
            </a:r>
            <a:endParaRPr lang="uk-UA" sz="2400" b="1" dirty="0">
              <a:solidFill>
                <a:srgbClr val="0000B4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5991671"/>
            <a:ext cx="4341253" cy="523220"/>
          </a:xfrm>
          <a:prstGeom prst="rect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rgbClr val="BC008B"/>
                </a:solidFill>
              </a:rPr>
              <a:t>Відповідь</a:t>
            </a:r>
            <a:r>
              <a:rPr lang="ru-RU" sz="2800" b="1" dirty="0" smtClean="0">
                <a:solidFill>
                  <a:srgbClr val="CC0099"/>
                </a:solidFill>
              </a:rPr>
              <a:t>:</a:t>
            </a:r>
            <a:r>
              <a:rPr lang="uk-UA" sz="2800" b="1" dirty="0" smtClean="0">
                <a:solidFill>
                  <a:srgbClr val="CC0099"/>
                </a:solidFill>
              </a:rPr>
              <a:t> </a:t>
            </a:r>
            <a:r>
              <a:rPr lang="uk-UA" sz="2000" b="1" dirty="0" smtClean="0">
                <a:solidFill>
                  <a:srgbClr val="CC0099"/>
                </a:solidFill>
              </a:rPr>
              <a:t>2</a:t>
            </a:r>
            <a:r>
              <a:rPr lang="uk-UA" sz="2000" b="1" i="1" baseline="30000" dirty="0" smtClean="0">
                <a:solidFill>
                  <a:srgbClr val="CC0099"/>
                </a:solidFill>
              </a:rPr>
              <a:t>42</a:t>
            </a:r>
            <a:r>
              <a:rPr lang="uk-UA" sz="2000" b="1" dirty="0" smtClean="0">
                <a:solidFill>
                  <a:srgbClr val="CC0099"/>
                </a:solidFill>
              </a:rPr>
              <a:t> -1=</a:t>
            </a:r>
            <a:r>
              <a:rPr lang="ru-RU" sz="2000" b="1" dirty="0" smtClean="0">
                <a:solidFill>
                  <a:srgbClr val="CC0099"/>
                </a:solidFill>
              </a:rPr>
              <a:t> 4398046511103</a:t>
            </a:r>
            <a:endParaRPr lang="uk-UA" sz="2000" dirty="0">
              <a:solidFill>
                <a:srgbClr val="CC0099"/>
              </a:solidFill>
            </a:endParaRPr>
          </a:p>
        </p:txBody>
      </p:sp>
      <p:pic>
        <p:nvPicPr>
          <p:cNvPr id="8" name="Picture 4" descr="3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b="19283"/>
          <a:stretch>
            <a:fillRect/>
          </a:stretch>
        </p:blipFill>
        <p:spPr bwMode="auto">
          <a:xfrm>
            <a:off x="395536" y="1700808"/>
            <a:ext cx="1817860" cy="396044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" name="Picture 4" descr="холера1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483768" y="1700808"/>
            <a:ext cx="1591803" cy="1205384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1" name="Рисунок 6" descr="holera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3140968"/>
            <a:ext cx="1656184" cy="129225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2" name="Рисунок 7" descr="213_9.jpg"/>
          <p:cNvPicPr>
            <a:picLocks noChangeAspect="1"/>
          </p:cNvPicPr>
          <p:nvPr/>
        </p:nvPicPr>
        <p:blipFill>
          <a:blip r:embed="rId5" cstate="print"/>
          <a:srcRect l="4124" t="2331" r="4593" b="55031"/>
          <a:stretch>
            <a:fillRect/>
          </a:stretch>
        </p:blipFill>
        <p:spPr bwMode="auto">
          <a:xfrm>
            <a:off x="2483768" y="4581128"/>
            <a:ext cx="1656184" cy="1149429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8316416" y="404664"/>
            <a:ext cx="50405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1</a:t>
            </a:r>
            <a:endParaRPr lang="uk-UA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Тема9</Template>
  <TotalTime>1057</TotalTime>
  <Words>666</Words>
  <Application>Microsoft Office PowerPoint</Application>
  <PresentationFormat>Экран (4:3)</PresentationFormat>
  <Paragraphs>94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Тема9</vt:lpstr>
      <vt:lpstr>Прогресії в живій природі</vt:lpstr>
      <vt:lpstr>Без математики на ноги нам не стати, Щоб велич України піднімати. Тож кожний учень в нашій школі знає - Прогресу без прогресій не буває</vt:lpstr>
      <vt:lpstr>Слайд 3</vt:lpstr>
      <vt:lpstr>Математичне лото</vt:lpstr>
      <vt:lpstr>Впізнай мене</vt:lpstr>
      <vt:lpstr>Математичні перегони</vt:lpstr>
      <vt:lpstr> </vt:lpstr>
      <vt:lpstr>На “носі” ДПА</vt:lpstr>
      <vt:lpstr>Від теорії до практики</vt:lpstr>
      <vt:lpstr>Від теорії до практики</vt:lpstr>
      <vt:lpstr>Від теорії до практики</vt:lpstr>
      <vt:lpstr>Від теорії до практики</vt:lpstr>
      <vt:lpstr>Вправи “на біс”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Прогресії в живій природі</dc:title>
  <dc:creator>HOME</dc:creator>
  <cp:lastModifiedBy>HOME</cp:lastModifiedBy>
  <cp:revision>99</cp:revision>
  <cp:lastPrinted>2020-07-26T11:56:20Z</cp:lastPrinted>
  <dcterms:created xsi:type="dcterms:W3CDTF">2020-06-30T20:26:51Z</dcterms:created>
  <dcterms:modified xsi:type="dcterms:W3CDTF">2020-07-28T05:00:59Z</dcterms:modified>
</cp:coreProperties>
</file>