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  <p:sldId id="259" r:id="rId3"/>
    <p:sldId id="260" r:id="rId4"/>
    <p:sldId id="261" r:id="rId5"/>
    <p:sldId id="264" r:id="rId6"/>
    <p:sldId id="271" r:id="rId7"/>
    <p:sldId id="273" r:id="rId8"/>
    <p:sldId id="266" r:id="rId9"/>
    <p:sldId id="267" r:id="rId10"/>
    <p:sldId id="268" r:id="rId11"/>
    <p:sldId id="269" r:id="rId12"/>
    <p:sldId id="262" r:id="rId13"/>
    <p:sldId id="274" r:id="rId14"/>
    <p:sldId id="275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A4CE4A-0F3D-4D8E-B8D2-7914F858CD8A}" type="datetimeFigureOut">
              <a:rPr lang="uk-UA" smtClean="0"/>
              <a:pPr/>
              <a:t>24.10.2018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C24402-0425-4496-8AD3-2B56F225EE14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9577337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A4CE4A-0F3D-4D8E-B8D2-7914F858CD8A}" type="datetimeFigureOut">
              <a:rPr lang="uk-UA" smtClean="0"/>
              <a:pPr/>
              <a:t>24.10.2018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C24402-0425-4496-8AD3-2B56F225EE14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1447539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A4CE4A-0F3D-4D8E-B8D2-7914F858CD8A}" type="datetimeFigureOut">
              <a:rPr lang="uk-UA" smtClean="0"/>
              <a:pPr/>
              <a:t>24.10.2018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C24402-0425-4496-8AD3-2B56F225EE14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9531506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A4CE4A-0F3D-4D8E-B8D2-7914F858CD8A}" type="datetimeFigureOut">
              <a:rPr lang="uk-UA" smtClean="0"/>
              <a:pPr/>
              <a:t>24.10.2018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C24402-0425-4496-8AD3-2B56F225EE14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1202721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A4CE4A-0F3D-4D8E-B8D2-7914F858CD8A}" type="datetimeFigureOut">
              <a:rPr lang="uk-UA" smtClean="0"/>
              <a:pPr/>
              <a:t>24.10.2018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C24402-0425-4496-8AD3-2B56F225EE14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6071943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A4CE4A-0F3D-4D8E-B8D2-7914F858CD8A}" type="datetimeFigureOut">
              <a:rPr lang="uk-UA" smtClean="0"/>
              <a:pPr/>
              <a:t>24.10.2018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C24402-0425-4496-8AD3-2B56F225EE14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413161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A4CE4A-0F3D-4D8E-B8D2-7914F858CD8A}" type="datetimeFigureOut">
              <a:rPr lang="uk-UA" smtClean="0"/>
              <a:pPr/>
              <a:t>24.10.2018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C24402-0425-4496-8AD3-2B56F225EE14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6557303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A4CE4A-0F3D-4D8E-B8D2-7914F858CD8A}" type="datetimeFigureOut">
              <a:rPr lang="uk-UA" smtClean="0"/>
              <a:pPr/>
              <a:t>24.10.2018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C24402-0425-4496-8AD3-2B56F225EE14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3185284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A4CE4A-0F3D-4D8E-B8D2-7914F858CD8A}" type="datetimeFigureOut">
              <a:rPr lang="uk-UA" smtClean="0"/>
              <a:pPr/>
              <a:t>24.10.2018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C24402-0425-4496-8AD3-2B56F225EE14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1217656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A4CE4A-0F3D-4D8E-B8D2-7914F858CD8A}" type="datetimeFigureOut">
              <a:rPr lang="uk-UA" smtClean="0"/>
              <a:pPr/>
              <a:t>24.10.2018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C24402-0425-4496-8AD3-2B56F225EE14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5613890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A4CE4A-0F3D-4D8E-B8D2-7914F858CD8A}" type="datetimeFigureOut">
              <a:rPr lang="uk-UA" smtClean="0"/>
              <a:pPr/>
              <a:t>24.10.2018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C24402-0425-4496-8AD3-2B56F225EE14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6017473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A4CE4A-0F3D-4D8E-B8D2-7914F858CD8A}" type="datetimeFigureOut">
              <a:rPr lang="uk-UA" smtClean="0"/>
              <a:pPr/>
              <a:t>24.10.2018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C24402-0425-4496-8AD3-2B56F225EE14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6514329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jpeg"/><Relationship Id="rId4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gi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gif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 rot="-300000">
            <a:off x="179512" y="3429000"/>
            <a:ext cx="601703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Звідки ти, векторе?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49" b="14537"/>
          <a:stretch/>
        </p:blipFill>
        <p:spPr>
          <a:xfrm>
            <a:off x="5292080" y="19891"/>
            <a:ext cx="3717032" cy="28886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0806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2080" y="692696"/>
            <a:ext cx="2874530" cy="3456384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795854" y="3933800"/>
            <a:ext cx="370339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dirty="0" smtClean="0"/>
              <a:t>Джеймс Максвелл</a:t>
            </a:r>
          </a:p>
          <a:p>
            <a:pPr algn="ctr"/>
            <a:r>
              <a:rPr lang="uk-UA" sz="3200" dirty="0" smtClean="0"/>
              <a:t>(1831 – 1879)</a:t>
            </a:r>
            <a:endParaRPr lang="uk-UA" sz="3200" dirty="0"/>
          </a:p>
        </p:txBody>
      </p:sp>
      <p:pic>
        <p:nvPicPr>
          <p:cNvPr id="2051" name="Picture 3" descr="D:\Мои документы\Пилипчак\Відкритий урок\Вектори_історія\Вчені\riyknnvnhctkvyxpatp8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651955"/>
            <a:ext cx="3960440" cy="39291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07303" y="4718630"/>
            <a:ext cx="4497193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uk-UA" sz="3200" b="1" dirty="0" smtClean="0">
                <a:solidFill>
                  <a:srgbClr val="FF0000"/>
                </a:solidFill>
              </a:rPr>
              <a:t>Енергія </a:t>
            </a:r>
          </a:p>
          <a:p>
            <a:pPr algn="ctr"/>
            <a:r>
              <a:rPr lang="uk-UA" sz="3200" b="1" dirty="0" smtClean="0">
                <a:solidFill>
                  <a:srgbClr val="FF0000"/>
                </a:solidFill>
              </a:rPr>
              <a:t>електромагнітного поля</a:t>
            </a:r>
            <a:endParaRPr lang="uk-UA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965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216" y="1328144"/>
            <a:ext cx="2706624" cy="360883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30272" y="5013176"/>
            <a:ext cx="336160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dirty="0" smtClean="0"/>
              <a:t>Джозая Гіббс</a:t>
            </a:r>
          </a:p>
          <a:p>
            <a:pPr algn="ctr"/>
            <a:r>
              <a:rPr lang="uk-UA" sz="3200" dirty="0" smtClean="0"/>
              <a:t>(1839 – 1903)</a:t>
            </a:r>
            <a:endParaRPr lang="uk-UA" sz="3200" dirty="0"/>
          </a:p>
        </p:txBody>
      </p:sp>
      <p:pic>
        <p:nvPicPr>
          <p:cNvPr id="3074" name="Picture 2" descr="D:\Мои документы\Пилипчак\Відкритий урок\Вектори_історія\Вчені\Heat_engin_&amp;_refrigerating_machine_diagram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8155" y="723425"/>
            <a:ext cx="4332237" cy="2705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D:\Мои документы\Пилипчак\Відкритий урок\Вектори_історія\Вчені\image002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5162" y="3879410"/>
            <a:ext cx="2773142" cy="1781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427984" y="3501008"/>
            <a:ext cx="29997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b="1" dirty="0" smtClean="0">
                <a:solidFill>
                  <a:srgbClr val="0070C0"/>
                </a:solidFill>
              </a:rPr>
              <a:t>Термодинамічні потенціали</a:t>
            </a:r>
            <a:endParaRPr lang="uk-UA" b="1" dirty="0">
              <a:solidFill>
                <a:srgbClr val="0070C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148064" y="354093"/>
            <a:ext cx="17506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b="1" dirty="0" smtClean="0">
                <a:solidFill>
                  <a:srgbClr val="0070C0"/>
                </a:solidFill>
              </a:rPr>
              <a:t>Термодинаміка</a:t>
            </a:r>
            <a:endParaRPr lang="uk-UA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0843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3855" y="620688"/>
            <a:ext cx="2595736" cy="333119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090919" y="3951883"/>
            <a:ext cx="336160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dirty="0" smtClean="0"/>
              <a:t>Олівер Хевісайд</a:t>
            </a:r>
          </a:p>
          <a:p>
            <a:pPr algn="ctr"/>
            <a:r>
              <a:rPr lang="uk-UA" sz="3200" dirty="0" smtClean="0"/>
              <a:t>(1850 – 1925)</a:t>
            </a:r>
            <a:endParaRPr lang="uk-UA" sz="3200" dirty="0"/>
          </a:p>
        </p:txBody>
      </p:sp>
      <p:pic>
        <p:nvPicPr>
          <p:cNvPr id="4098" name="Picture 2" descr="D:\Мои документы\Пилипчак\Відкритий урок\Вектори_історія\Вчені\1300086543_2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608733"/>
            <a:ext cx="2867025" cy="4686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83568" y="548680"/>
            <a:ext cx="3147978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uk-UA" sz="2800" b="1" dirty="0" smtClean="0">
                <a:solidFill>
                  <a:srgbClr val="0070C0"/>
                </a:solidFill>
              </a:rPr>
              <a:t>Напруженість </a:t>
            </a:r>
          </a:p>
          <a:p>
            <a:pPr algn="ctr"/>
            <a:r>
              <a:rPr lang="uk-UA" sz="2800" b="1" dirty="0" smtClean="0">
                <a:solidFill>
                  <a:srgbClr val="0070C0"/>
                </a:solidFill>
              </a:rPr>
              <a:t>електричного поля</a:t>
            </a:r>
            <a:endParaRPr lang="uk-UA" sz="28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1740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 descr="D:\Мои документы\Пилипчак\Відкритий урок\Вектори_історія\Вчені\Helicatenoid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6175" y="1051698"/>
            <a:ext cx="3482249" cy="31693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D:\Мои документы\Пилипчак\Відкритий урок\Вектори_історія\Вчені\giphy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063" y="2780928"/>
            <a:ext cx="3922454" cy="2736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499992" y="404664"/>
            <a:ext cx="415684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800" b="1" dirty="0" smtClean="0">
                <a:solidFill>
                  <a:srgbClr val="0070C0"/>
                </a:solidFill>
              </a:rPr>
              <a:t>Перетворення поверхонь</a:t>
            </a:r>
            <a:endParaRPr lang="uk-UA" sz="2800" b="1" dirty="0">
              <a:solidFill>
                <a:srgbClr val="0070C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51520" y="2276872"/>
            <a:ext cx="410016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800" b="1" dirty="0" smtClean="0">
                <a:solidFill>
                  <a:srgbClr val="0070C0"/>
                </a:solidFill>
              </a:rPr>
              <a:t>Гідродинамічний процес</a:t>
            </a:r>
            <a:endParaRPr lang="uk-UA" sz="28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5935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619672" y="2132856"/>
            <a:ext cx="5749187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8000" b="1" cap="all" spc="0" dirty="0" err="1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Дякую</a:t>
            </a:r>
            <a:r>
              <a:rPr lang="ru-RU" sz="80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за </a:t>
            </a:r>
            <a:r>
              <a:rPr lang="ru-RU" sz="8000" b="1" cap="all" spc="0" dirty="0" err="1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увагу</a:t>
            </a:r>
            <a:r>
              <a:rPr lang="ru-RU" sz="54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!</a:t>
            </a:r>
            <a:endParaRPr lang="ru-RU" sz="54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2826653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38100">
            <a:solidFill>
              <a:srgbClr val="002060"/>
            </a:solidFill>
          </a:ln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1607840"/>
            <a:ext cx="2913856" cy="364232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995936" y="1340768"/>
            <a:ext cx="40324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dirty="0" smtClean="0"/>
              <a:t>Каспар Вессель</a:t>
            </a:r>
          </a:p>
          <a:p>
            <a:pPr algn="ctr"/>
            <a:r>
              <a:rPr lang="uk-UA" sz="4000" dirty="0" smtClean="0"/>
              <a:t>(1745 - 1818)</a:t>
            </a:r>
            <a:endParaRPr lang="uk-UA" sz="4000" dirty="0"/>
          </a:p>
        </p:txBody>
      </p:sp>
      <p:sp>
        <p:nvSpPr>
          <p:cNvPr id="5" name="TextBox 4"/>
          <p:cNvSpPr txBox="1"/>
          <p:nvPr/>
        </p:nvSpPr>
        <p:spPr>
          <a:xfrm>
            <a:off x="4067944" y="2708920"/>
            <a:ext cx="403244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>
                <a:solidFill>
                  <a:srgbClr val="002060"/>
                </a:solidFill>
              </a:rPr>
              <a:t>Початки числення напрямлених відрізків були викладені у </a:t>
            </a:r>
            <a:r>
              <a:rPr lang="uk-UA" sz="2400" b="1" dirty="0" smtClean="0">
                <a:solidFill>
                  <a:srgbClr val="002060"/>
                </a:solidFill>
              </a:rPr>
              <a:t>1799 </a:t>
            </a:r>
            <a:r>
              <a:rPr lang="uk-UA" sz="2400" b="1" dirty="0" smtClean="0">
                <a:solidFill>
                  <a:srgbClr val="002060"/>
                </a:solidFill>
              </a:rPr>
              <a:t>році вихідцем з Норвегії </a:t>
            </a:r>
            <a:r>
              <a:rPr lang="uk-UA" sz="2400" b="1" dirty="0" err="1" smtClean="0">
                <a:solidFill>
                  <a:srgbClr val="002060"/>
                </a:solidFill>
              </a:rPr>
              <a:t>Каспаром</a:t>
            </a:r>
            <a:r>
              <a:rPr lang="uk-UA" sz="2400" b="1" dirty="0" smtClean="0">
                <a:solidFill>
                  <a:srgbClr val="002060"/>
                </a:solidFill>
              </a:rPr>
              <a:t> </a:t>
            </a:r>
            <a:r>
              <a:rPr lang="uk-UA" sz="2400" b="1" dirty="0" err="1" smtClean="0">
                <a:solidFill>
                  <a:srgbClr val="002060"/>
                </a:solidFill>
              </a:rPr>
              <a:t>Весселем</a:t>
            </a:r>
            <a:r>
              <a:rPr lang="uk-UA" sz="2400" b="1" dirty="0" smtClean="0">
                <a:solidFill>
                  <a:srgbClr val="002060"/>
                </a:solidFill>
              </a:rPr>
              <a:t>, який був геодезистом, картографом і землеміром у </a:t>
            </a:r>
            <a:r>
              <a:rPr lang="uk-UA" sz="2400" b="1" dirty="0" err="1" smtClean="0">
                <a:solidFill>
                  <a:srgbClr val="002060"/>
                </a:solidFill>
              </a:rPr>
              <a:t>мемуарі</a:t>
            </a:r>
            <a:r>
              <a:rPr lang="uk-UA" sz="2400" b="1" dirty="0" smtClean="0">
                <a:solidFill>
                  <a:srgbClr val="002060"/>
                </a:solidFill>
              </a:rPr>
              <a:t> «Досвід».</a:t>
            </a:r>
            <a:endParaRPr lang="ru-RU" sz="24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8908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88900" cap="sq" cmpd="thickThin">
            <a:solidFill>
              <a:srgbClr val="00206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056" y="836297"/>
            <a:ext cx="3312368" cy="425308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899592" y="692696"/>
            <a:ext cx="331236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dirty="0" smtClean="0"/>
              <a:t>Лазар Карно</a:t>
            </a:r>
          </a:p>
          <a:p>
            <a:pPr algn="ctr"/>
            <a:r>
              <a:rPr lang="uk-UA" sz="4000" dirty="0" smtClean="0"/>
              <a:t>(1753 - 1823)</a:t>
            </a:r>
            <a:endParaRPr lang="uk-UA" sz="40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51520" y="2132856"/>
            <a:ext cx="4572000" cy="18158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uk-UA" sz="2800" b="1" dirty="0" smtClean="0">
                <a:solidFill>
                  <a:srgbClr val="002060"/>
                </a:solidFill>
              </a:rPr>
              <a:t>Вводить </a:t>
            </a:r>
            <a:r>
              <a:rPr lang="uk-UA" sz="2800" b="1" dirty="0" smtClean="0">
                <a:solidFill>
                  <a:srgbClr val="002060"/>
                </a:solidFill>
              </a:rPr>
              <a:t>поняття геометричної кількості </a:t>
            </a:r>
            <a:r>
              <a:rPr lang="uk-UA" sz="2800" b="1" dirty="0" smtClean="0">
                <a:solidFill>
                  <a:srgbClr val="002060"/>
                </a:solidFill>
              </a:rPr>
              <a:t>і</a:t>
            </a:r>
            <a:r>
              <a:rPr lang="uk-UA" sz="2800" b="1" dirty="0" smtClean="0">
                <a:solidFill>
                  <a:srgbClr val="002060"/>
                </a:solidFill>
              </a:rPr>
              <a:t> позначення </a:t>
            </a:r>
            <a:r>
              <a:rPr lang="uk-UA" sz="2800" b="1" dirty="0" err="1" smtClean="0">
                <a:solidFill>
                  <a:srgbClr val="002060"/>
                </a:solidFill>
              </a:rPr>
              <a:t>вектора</a:t>
            </a:r>
            <a:r>
              <a:rPr lang="uk-UA" sz="2800" b="1" dirty="0" smtClean="0">
                <a:solidFill>
                  <a:srgbClr val="002060"/>
                </a:solidFill>
              </a:rPr>
              <a:t> за допомогою риски</a:t>
            </a:r>
            <a:endParaRPr lang="ru-RU" sz="2800" b="1" dirty="0">
              <a:solidFill>
                <a:srgbClr val="002060"/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8535" y="3789040"/>
            <a:ext cx="2297361" cy="28976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72005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0" cap="rnd">
            <a:solidFill>
              <a:srgbClr val="002060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072" y="1268760"/>
            <a:ext cx="3122529" cy="381642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83568" y="764704"/>
            <a:ext cx="396044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dirty="0" smtClean="0"/>
              <a:t>Август Мьобіус</a:t>
            </a:r>
          </a:p>
          <a:p>
            <a:pPr algn="ctr"/>
            <a:r>
              <a:rPr lang="uk-UA" sz="4000" dirty="0" smtClean="0"/>
              <a:t>(1790 - 1868)</a:t>
            </a:r>
            <a:endParaRPr lang="uk-UA" sz="4000" dirty="0"/>
          </a:p>
        </p:txBody>
      </p:sp>
      <p:sp>
        <p:nvSpPr>
          <p:cNvPr id="9222" name="Rectangle 6"/>
          <p:cNvSpPr>
            <a:spLocks noChangeArrowheads="1"/>
          </p:cNvSpPr>
          <p:nvPr/>
        </p:nvSpPr>
        <p:spPr bwMode="auto">
          <a:xfrm>
            <a:off x="0" y="55662"/>
            <a:ext cx="26321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r>
              <a:rPr kumimoji="0" lang="ru-RU" sz="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32048" y="2132856"/>
            <a:ext cx="4572000" cy="1815882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uk-UA" sz="2800" b="1" dirty="0" smtClean="0">
                <a:solidFill>
                  <a:srgbClr val="00206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Він позначив відрізок з початком у точці А та кінцем у точці В символом </a:t>
            </a:r>
            <a:endParaRPr lang="uk-UA" sz="2800" b="1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043608" y="5229200"/>
            <a:ext cx="231024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3200" dirty="0" smtClean="0">
                <a:solidFill>
                  <a:srgbClr val="00206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у 1827 році</a:t>
            </a:r>
            <a:endParaRPr lang="ru-RU" sz="3200" dirty="0">
              <a:solidFill>
                <a:srgbClr val="002060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403648" y="3861048"/>
            <a:ext cx="1811078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8800" dirty="0" smtClean="0">
                <a:solidFill>
                  <a:srgbClr val="002060"/>
                </a:solidFill>
              </a:rPr>
              <a:t>АВ</a:t>
            </a:r>
            <a:endParaRPr lang="ru-RU" sz="8800" dirty="0">
              <a:solidFill>
                <a:srgbClr val="002060"/>
              </a:solidFill>
            </a:endParaRPr>
          </a:p>
        </p:txBody>
      </p:sp>
      <p:cxnSp>
        <p:nvCxnSpPr>
          <p:cNvPr id="14" name="Прямая соединительная линия 13"/>
          <p:cNvCxnSpPr/>
          <p:nvPr/>
        </p:nvCxnSpPr>
        <p:spPr>
          <a:xfrm>
            <a:off x="1547664" y="4077072"/>
            <a:ext cx="1296144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416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243917"/>
            <a:ext cx="3530510" cy="420130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427984" y="908720"/>
            <a:ext cx="40324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dirty="0" smtClean="0"/>
              <a:t>Жан Арган</a:t>
            </a:r>
          </a:p>
          <a:p>
            <a:pPr algn="ctr"/>
            <a:r>
              <a:rPr lang="uk-UA" sz="4000" dirty="0" smtClean="0"/>
              <a:t>(1768 - 1822)</a:t>
            </a:r>
            <a:endParaRPr lang="uk-UA" sz="4000" dirty="0"/>
          </a:p>
        </p:txBody>
      </p:sp>
      <p:sp>
        <p:nvSpPr>
          <p:cNvPr id="819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4572000" y="2204864"/>
            <a:ext cx="45720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400" b="1" dirty="0" smtClean="0">
                <a:solidFill>
                  <a:srgbClr val="002060"/>
                </a:solidFill>
              </a:rPr>
              <a:t>Розв’язує задачу побудови числення напрямлених відрізків, які позначає символами</a:t>
            </a:r>
            <a:endParaRPr lang="ru-RU" sz="2400" b="1" dirty="0">
              <a:solidFill>
                <a:srgbClr val="002060"/>
              </a:solidFill>
            </a:endParaRPr>
          </a:p>
        </p:txBody>
      </p:sp>
      <p:grpSp>
        <p:nvGrpSpPr>
          <p:cNvPr id="14" name="Группа 13"/>
          <p:cNvGrpSpPr/>
          <p:nvPr/>
        </p:nvGrpSpPr>
        <p:grpSpPr>
          <a:xfrm>
            <a:off x="4788024" y="3717032"/>
            <a:ext cx="1080120" cy="1425644"/>
            <a:chOff x="5148064" y="4077072"/>
            <a:chExt cx="1008112" cy="1569660"/>
          </a:xfrm>
        </p:grpSpPr>
        <p:cxnSp>
          <p:nvCxnSpPr>
            <p:cNvPr id="11" name="Прямая соединительная линия 10"/>
            <p:cNvCxnSpPr/>
            <p:nvPr/>
          </p:nvCxnSpPr>
          <p:spPr>
            <a:xfrm>
              <a:off x="5220072" y="4437112"/>
              <a:ext cx="792088" cy="0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TextBox 11"/>
            <p:cNvSpPr txBox="1"/>
            <p:nvPr/>
          </p:nvSpPr>
          <p:spPr>
            <a:xfrm>
              <a:off x="5148064" y="4077072"/>
              <a:ext cx="1008112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uk-UA" sz="9600" b="1" dirty="0" smtClean="0"/>
                <a:t>а</a:t>
              </a:r>
              <a:endParaRPr lang="ru-RU" sz="9600" b="1" dirty="0"/>
            </a:p>
          </p:txBody>
        </p:sp>
      </p:grpSp>
      <p:cxnSp>
        <p:nvCxnSpPr>
          <p:cNvPr id="16" name="Прямая соединительная линия 15"/>
          <p:cNvCxnSpPr/>
          <p:nvPr/>
        </p:nvCxnSpPr>
        <p:spPr>
          <a:xfrm>
            <a:off x="6300192" y="3933056"/>
            <a:ext cx="792088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6372200" y="3789040"/>
            <a:ext cx="10081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600" b="1" dirty="0" smtClean="0"/>
              <a:t>b</a:t>
            </a:r>
            <a:endParaRPr lang="ru-RU" sz="9600" b="1" dirty="0"/>
          </a:p>
        </p:txBody>
      </p:sp>
      <p:sp>
        <p:nvSpPr>
          <p:cNvPr id="18" name="TextBox 17"/>
          <p:cNvSpPr txBox="1"/>
          <p:nvPr/>
        </p:nvSpPr>
        <p:spPr>
          <a:xfrm>
            <a:off x="5580112" y="4005064"/>
            <a:ext cx="41549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dirty="0" smtClean="0"/>
              <a:t>,</a:t>
            </a:r>
            <a:endParaRPr lang="ru-RU" sz="7200" dirty="0"/>
          </a:p>
        </p:txBody>
      </p:sp>
    </p:spTree>
    <p:extLst>
      <p:ext uri="{BB962C8B-B14F-4D97-AF65-F5344CB8AC3E}">
        <p14:creationId xmlns:p14="http://schemas.microsoft.com/office/powerpoint/2010/main" val="4211537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3995936" y="978404"/>
            <a:ext cx="468052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4000" b="1" dirty="0" smtClean="0">
                <a:solidFill>
                  <a:srgbClr val="002060"/>
                </a:solidFill>
              </a:rPr>
              <a:t>У 1845 </a:t>
            </a:r>
            <a:r>
              <a:rPr lang="uk-UA" sz="4000" b="1" dirty="0" smtClean="0">
                <a:solidFill>
                  <a:srgbClr val="002060"/>
                </a:solidFill>
              </a:rPr>
              <a:t>році </a:t>
            </a:r>
            <a:r>
              <a:rPr lang="uk-UA" sz="4000" b="1" dirty="0" smtClean="0">
                <a:solidFill>
                  <a:srgbClr val="002060"/>
                </a:solidFill>
              </a:rPr>
              <a:t>вводить термін </a:t>
            </a:r>
            <a:r>
              <a:rPr lang="uk-UA" sz="4800" b="1" dirty="0" smtClean="0">
                <a:solidFill>
                  <a:srgbClr val="002060"/>
                </a:solidFill>
              </a:rPr>
              <a:t>«ВЕКТОР»</a:t>
            </a:r>
            <a:endParaRPr lang="ru-RU" sz="4800" b="1" dirty="0">
              <a:solidFill>
                <a:srgbClr val="00206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35530" y="5013176"/>
            <a:ext cx="330036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dirty="0" smtClean="0"/>
              <a:t>Вільям Гамільтон</a:t>
            </a:r>
          </a:p>
          <a:p>
            <a:pPr algn="ctr"/>
            <a:r>
              <a:rPr lang="uk-UA" sz="3200" dirty="0" smtClean="0"/>
              <a:t>(1805 – 1865)</a:t>
            </a:r>
            <a:endParaRPr lang="uk-UA" sz="32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980728"/>
            <a:ext cx="3300366" cy="3960440"/>
          </a:xfrm>
          <a:prstGeom prst="rect">
            <a:avLst/>
          </a:prstGeom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3145" y="2934339"/>
            <a:ext cx="1669970" cy="25473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3203848" y="1499300"/>
            <a:ext cx="36004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200" b="1" dirty="0" smtClean="0">
                <a:solidFill>
                  <a:srgbClr val="002060"/>
                </a:solidFill>
              </a:rPr>
              <a:t>Вектори позначав </a:t>
            </a:r>
            <a:r>
              <a:rPr lang="uk-UA" sz="3200" b="1" dirty="0" smtClean="0">
                <a:solidFill>
                  <a:srgbClr val="002060"/>
                </a:solidFill>
              </a:rPr>
              <a:t>жирними літерами латинської абетки </a:t>
            </a:r>
            <a:endParaRPr lang="ru-RU" sz="3200" b="1" dirty="0">
              <a:solidFill>
                <a:srgbClr val="00206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412776"/>
            <a:ext cx="2723051" cy="3312368"/>
          </a:xfrm>
          <a:prstGeom prst="rect">
            <a:avLst/>
          </a:prstGeom>
        </p:spPr>
      </p:pic>
      <p:pic>
        <p:nvPicPr>
          <p:cNvPr id="26626" name="Picture 2" descr="D:\Наташенька\Работа\Відкрите заняття з фізики і математики\Картинки\Книга ГРрассман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92280" y="1700808"/>
            <a:ext cx="1416551" cy="216024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406782" y="3185681"/>
            <a:ext cx="3613490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0" b="1" dirty="0" smtClean="0"/>
              <a:t>a</a:t>
            </a:r>
            <a:r>
              <a:rPr lang="en-US" sz="8000" dirty="0" smtClean="0"/>
              <a:t>,</a:t>
            </a:r>
            <a:r>
              <a:rPr lang="en-US" sz="8000" b="1" dirty="0" smtClean="0"/>
              <a:t> b</a:t>
            </a:r>
            <a:r>
              <a:rPr lang="en-US" sz="8000" dirty="0" smtClean="0"/>
              <a:t>,</a:t>
            </a:r>
            <a:r>
              <a:rPr lang="en-US" sz="8000" b="1" dirty="0" smtClean="0"/>
              <a:t> c</a:t>
            </a:r>
            <a:r>
              <a:rPr lang="en-US" sz="8000" dirty="0" smtClean="0"/>
              <a:t>,…</a:t>
            </a:r>
            <a:endParaRPr lang="uk-UA" sz="8000" dirty="0"/>
          </a:p>
        </p:txBody>
      </p:sp>
      <p:sp>
        <p:nvSpPr>
          <p:cNvPr id="8" name="TextBox 7"/>
          <p:cNvSpPr txBox="1"/>
          <p:nvPr/>
        </p:nvSpPr>
        <p:spPr>
          <a:xfrm>
            <a:off x="-108520" y="4797152"/>
            <a:ext cx="330036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dirty="0" smtClean="0"/>
              <a:t>Герман Грассман</a:t>
            </a:r>
          </a:p>
          <a:p>
            <a:pPr algn="ctr"/>
            <a:r>
              <a:rPr lang="uk-UA" sz="3200" dirty="0" smtClean="0"/>
              <a:t>(1809 – 1877)</a:t>
            </a:r>
            <a:endParaRPr lang="uk-UA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603"/>
          <a:stretch>
            <a:fillRect/>
          </a:stretch>
        </p:blipFill>
        <p:spPr>
          <a:xfrm>
            <a:off x="5436096" y="1340768"/>
            <a:ext cx="3434138" cy="381642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827584" y="572487"/>
            <a:ext cx="648072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600" dirty="0" smtClean="0"/>
              <a:t>Михайло</a:t>
            </a:r>
            <a:r>
              <a:rPr lang="en-US" sz="3600" dirty="0" smtClean="0"/>
              <a:t> </a:t>
            </a:r>
            <a:r>
              <a:rPr lang="uk-UA" sz="3600" dirty="0" smtClean="0"/>
              <a:t>Остроградський</a:t>
            </a:r>
            <a:r>
              <a:rPr lang="en-US" sz="3600" dirty="0" smtClean="0"/>
              <a:t>  </a:t>
            </a:r>
          </a:p>
          <a:p>
            <a:pPr algn="ctr"/>
            <a:r>
              <a:rPr lang="uk-UA" sz="3600" dirty="0" smtClean="0"/>
              <a:t>(1801 </a:t>
            </a:r>
            <a:r>
              <a:rPr lang="uk-UA" sz="3600" dirty="0" smtClean="0"/>
              <a:t>- 1861)</a:t>
            </a:r>
            <a:endParaRPr lang="uk-UA" sz="3600" dirty="0"/>
          </a:p>
        </p:txBody>
      </p:sp>
      <p:pic>
        <p:nvPicPr>
          <p:cNvPr id="6145" name="Picture 1" descr="D:\Наташенька\Работа\Відкрите заняття з фізики і математики\Картинки\книга Остроградський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1412776"/>
            <a:ext cx="1905000" cy="2705100"/>
          </a:xfrm>
          <a:prstGeom prst="rect">
            <a:avLst/>
          </a:prstGeom>
          <a:noFill/>
        </p:spPr>
      </p:pic>
      <p:pic>
        <p:nvPicPr>
          <p:cNvPr id="1026" name="Picture 2" descr="D:\Мои документы\Пилипчак\Відкритий урок\Вектори_історія\Вчені\26981649_images_2364954161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568"/>
          <a:stretch/>
        </p:blipFill>
        <p:spPr bwMode="auto">
          <a:xfrm>
            <a:off x="2264443" y="3823540"/>
            <a:ext cx="2994248" cy="24137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45866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1170500"/>
            <a:ext cx="2806350" cy="342222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92544" y="4725144"/>
            <a:ext cx="370339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dirty="0" smtClean="0"/>
              <a:t>Адемар Сен-</a:t>
            </a:r>
            <a:r>
              <a:rPr lang="uk-UA" sz="3200" dirty="0" err="1" smtClean="0"/>
              <a:t>Венан</a:t>
            </a:r>
            <a:endParaRPr lang="uk-UA" sz="3200" dirty="0" smtClean="0"/>
          </a:p>
          <a:p>
            <a:pPr algn="ctr"/>
            <a:r>
              <a:rPr lang="uk-UA" sz="3200" dirty="0" smtClean="0"/>
              <a:t>(1797 – 1886)</a:t>
            </a:r>
            <a:endParaRPr lang="uk-UA" sz="3200" dirty="0"/>
          </a:p>
        </p:txBody>
      </p:sp>
      <p:pic>
        <p:nvPicPr>
          <p:cNvPr id="5121" name="Picture 1" descr="D:\Наташенька\Работа\Відкрите заняття з фізики і математики\Картинки\принцип сен весана.jpg"/>
          <p:cNvPicPr>
            <a:picLocks noChangeAspect="1" noChangeArrowheads="1"/>
          </p:cNvPicPr>
          <p:nvPr/>
        </p:nvPicPr>
        <p:blipFill>
          <a:blip r:embed="rId4" cstate="print"/>
          <a:srcRect t="29135"/>
          <a:stretch>
            <a:fillRect/>
          </a:stretch>
        </p:blipFill>
        <p:spPr bwMode="auto">
          <a:xfrm>
            <a:off x="4572000" y="1916832"/>
            <a:ext cx="4283968" cy="2276872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4788024" y="1124744"/>
            <a:ext cx="387477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dirty="0" smtClean="0"/>
              <a:t>Принцип </a:t>
            </a:r>
            <a:r>
              <a:rPr lang="uk-UA" sz="3200" dirty="0" err="1" smtClean="0"/>
              <a:t>Сен-Венана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3184802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267</TotalTime>
  <Words>190</Words>
  <Application>Microsoft Office PowerPoint</Application>
  <PresentationFormat>Экран (4:3)</PresentationFormat>
  <Paragraphs>46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RePack by Diakov</cp:lastModifiedBy>
  <cp:revision>27</cp:revision>
  <dcterms:created xsi:type="dcterms:W3CDTF">2018-09-23T16:18:31Z</dcterms:created>
  <dcterms:modified xsi:type="dcterms:W3CDTF">2018-10-24T08:09:02Z</dcterms:modified>
</cp:coreProperties>
</file>