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unknown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64"/>
  </p:notesMasterIdLst>
  <p:sldIdLst>
    <p:sldId id="260" r:id="rId2"/>
    <p:sldId id="266" r:id="rId3"/>
    <p:sldId id="267" r:id="rId4"/>
    <p:sldId id="274" r:id="rId5"/>
    <p:sldId id="268" r:id="rId6"/>
    <p:sldId id="275" r:id="rId7"/>
    <p:sldId id="276" r:id="rId8"/>
    <p:sldId id="261" r:id="rId9"/>
    <p:sldId id="262" r:id="rId10"/>
    <p:sldId id="277" r:id="rId11"/>
    <p:sldId id="271" r:id="rId12"/>
    <p:sldId id="278" r:id="rId13"/>
    <p:sldId id="273" r:id="rId14"/>
    <p:sldId id="270" r:id="rId15"/>
    <p:sldId id="280" r:id="rId16"/>
    <p:sldId id="279" r:id="rId17"/>
    <p:sldId id="257" r:id="rId18"/>
    <p:sldId id="259" r:id="rId19"/>
    <p:sldId id="258" r:id="rId20"/>
    <p:sldId id="263" r:id="rId21"/>
    <p:sldId id="265" r:id="rId22"/>
    <p:sldId id="286" r:id="rId23"/>
    <p:sldId id="287" r:id="rId24"/>
    <p:sldId id="288" r:id="rId25"/>
    <p:sldId id="289" r:id="rId26"/>
    <p:sldId id="290" r:id="rId27"/>
    <p:sldId id="282" r:id="rId28"/>
    <p:sldId id="283" r:id="rId29"/>
    <p:sldId id="291" r:id="rId30"/>
    <p:sldId id="284" r:id="rId31"/>
    <p:sldId id="292" r:id="rId32"/>
    <p:sldId id="298" r:id="rId33"/>
    <p:sldId id="293" r:id="rId34"/>
    <p:sldId id="296" r:id="rId35"/>
    <p:sldId id="294" r:id="rId36"/>
    <p:sldId id="297" r:id="rId37"/>
    <p:sldId id="300" r:id="rId38"/>
    <p:sldId id="308" r:id="rId39"/>
    <p:sldId id="301" r:id="rId40"/>
    <p:sldId id="316" r:id="rId41"/>
    <p:sldId id="302" r:id="rId42"/>
    <p:sldId id="324" r:id="rId43"/>
    <p:sldId id="331" r:id="rId44"/>
    <p:sldId id="307" r:id="rId45"/>
    <p:sldId id="309" r:id="rId46"/>
    <p:sldId id="325" r:id="rId47"/>
    <p:sldId id="310" r:id="rId48"/>
    <p:sldId id="329" r:id="rId49"/>
    <p:sldId id="311" r:id="rId50"/>
    <p:sldId id="327" r:id="rId51"/>
    <p:sldId id="312" r:id="rId52"/>
    <p:sldId id="328" r:id="rId53"/>
    <p:sldId id="313" r:id="rId54"/>
    <p:sldId id="326" r:id="rId55"/>
    <p:sldId id="314" r:id="rId56"/>
    <p:sldId id="330" r:id="rId57"/>
    <p:sldId id="295" r:id="rId58"/>
    <p:sldId id="299" r:id="rId59"/>
    <p:sldId id="305" r:id="rId60"/>
    <p:sldId id="332" r:id="rId61"/>
    <p:sldId id="303" r:id="rId62"/>
    <p:sldId id="304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8000"/>
    <a:srgbClr val="FFCC99"/>
    <a:srgbClr val="2743CF"/>
    <a:srgbClr val="CC99FF"/>
    <a:srgbClr val="14E0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959" autoAdjust="0"/>
    <p:restoredTop sz="94718" autoAdjust="0"/>
  </p:normalViewPr>
  <p:slideViewPr>
    <p:cSldViewPr>
      <p:cViewPr>
        <p:scale>
          <a:sx n="70" d="100"/>
          <a:sy n="70" d="100"/>
        </p:scale>
        <p:origin x="-1068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C8DF4-7492-474C-B610-9BC2D215E1BF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E0D81-63E3-4552-AA9A-3679AE57D9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1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2.docx"/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png"/><Relationship Id="rId5" Type="http://schemas.openxmlformats.org/officeDocument/2006/relationships/image" Target="../media/image26.emf"/><Relationship Id="rId4" Type="http://schemas.openxmlformats.org/officeDocument/2006/relationships/package" Target="../embeddings/Microsoft_Word_Document1.docx"/><Relationship Id="rId9" Type="http://schemas.openxmlformats.org/officeDocument/2006/relationships/image" Target="../media/image27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4.docx"/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png"/><Relationship Id="rId5" Type="http://schemas.openxmlformats.org/officeDocument/2006/relationships/image" Target="../media/image31.emf"/><Relationship Id="rId4" Type="http://schemas.openxmlformats.org/officeDocument/2006/relationships/package" Target="../embeddings/Microsoft_Word_Document3.docx"/><Relationship Id="rId9" Type="http://schemas.openxmlformats.org/officeDocument/2006/relationships/image" Target="../media/image3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6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41.jpe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9.wmf"/><Relationship Id="rId4" Type="http://schemas.openxmlformats.org/officeDocument/2006/relationships/image" Target="../media/image42.jpeg"/><Relationship Id="rId9" Type="http://schemas.openxmlformats.org/officeDocument/2006/relationships/oleObject" Target="../embeddings/oleObject3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40.wmf"/><Relationship Id="rId3" Type="http://schemas.openxmlformats.org/officeDocument/2006/relationships/image" Target="../media/image43.png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8.bin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39.wmf"/><Relationship Id="rId5" Type="http://schemas.openxmlformats.org/officeDocument/2006/relationships/image" Target="../media/image42.jpeg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7.bin"/><Relationship Id="rId4" Type="http://schemas.microsoft.com/office/2007/relationships/hdphoto" Target="../media/hdphoto1.wdp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9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40.wmf"/><Relationship Id="rId3" Type="http://schemas.openxmlformats.org/officeDocument/2006/relationships/image" Target="../media/image43.png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16.bin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39.wmf"/><Relationship Id="rId5" Type="http://schemas.openxmlformats.org/officeDocument/2006/relationships/image" Target="../media/image42.jpeg"/><Relationship Id="rId15" Type="http://schemas.openxmlformats.org/officeDocument/2006/relationships/oleObject" Target="../embeddings/oleObject18.bin"/><Relationship Id="rId10" Type="http://schemas.openxmlformats.org/officeDocument/2006/relationships/oleObject" Target="../embeddings/oleObject15.bin"/><Relationship Id="rId4" Type="http://schemas.microsoft.com/office/2007/relationships/hdphoto" Target="../media/hdphoto1.wdp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17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40.wmf"/><Relationship Id="rId3" Type="http://schemas.openxmlformats.org/officeDocument/2006/relationships/image" Target="../media/image43.png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24.bin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9.wmf"/><Relationship Id="rId5" Type="http://schemas.openxmlformats.org/officeDocument/2006/relationships/image" Target="../media/image42.jpeg"/><Relationship Id="rId15" Type="http://schemas.openxmlformats.org/officeDocument/2006/relationships/oleObject" Target="../embeddings/oleObject26.bin"/><Relationship Id="rId10" Type="http://schemas.openxmlformats.org/officeDocument/2006/relationships/oleObject" Target="../embeddings/oleObject23.bin"/><Relationship Id="rId4" Type="http://schemas.microsoft.com/office/2007/relationships/hdphoto" Target="../media/hdphoto1.wdp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25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44.jpeg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7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5.jpeg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0.png"/><Relationship Id="rId5" Type="http://schemas.openxmlformats.org/officeDocument/2006/relationships/oleObject" Target="../embeddings/oleObject33.bin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2.png"/><Relationship Id="rId5" Type="http://schemas.openxmlformats.org/officeDocument/2006/relationships/image" Target="../media/image56.emf"/><Relationship Id="rId4" Type="http://schemas.openxmlformats.org/officeDocument/2006/relationships/package" Target="../embeddings/Microsoft_Word_Document5.docx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8.png"/><Relationship Id="rId5" Type="http://schemas.openxmlformats.org/officeDocument/2006/relationships/image" Target="../media/image59.wmf"/><Relationship Id="rId4" Type="http://schemas.openxmlformats.org/officeDocument/2006/relationships/oleObject" Target="../embeddings/oleObject34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Відкритий урок\Картинки\science-ouver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19" y="-27384"/>
            <a:ext cx="925563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233353"/>
            <a:ext cx="8964488" cy="1323439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ТЕМА: "ЗАСТОСУВАННЯ ВЕКТОРІВ ДО РОЗВ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ЯЗУВАННЯ ЗАДАЧ ДИНАМІКИ»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1745" name="Picture 1" descr="F:\Відкритий урок\Картинки\c06b45d741e92bf2629311672e2c098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6571" y="1762124"/>
            <a:ext cx="7279821" cy="50958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 descr="D:\Мои документы\Пилипчак\Відкритий урок\Картинки\solution_group_thinking_500_clr_517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6672"/>
            <a:ext cx="5421779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4653136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r>
              <a:rPr lang="ru-RU" sz="60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</a:t>
            </a:r>
          </a:p>
          <a:p>
            <a:pPr algn="ctr"/>
            <a:r>
              <a:rPr lang="ru-RU" sz="60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60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Визнач</a:t>
            </a:r>
            <a:r>
              <a:rPr lang="ru-RU" sz="60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ключове</a:t>
            </a:r>
            <a:r>
              <a:rPr lang="ru-RU" sz="60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слово»</a:t>
            </a:r>
            <a:r>
              <a:rPr lang="ru-RU" sz="60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60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681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23786" y="188640"/>
            <a:ext cx="43845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Визначте </a:t>
            </a:r>
            <a:r>
              <a:rPr lang="uk-UA" sz="3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ключове слово</a:t>
            </a:r>
            <a:endParaRPr lang="ru-RU" sz="36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uk-UA" sz="36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747108"/>
              </p:ext>
            </p:extLst>
          </p:nvPr>
        </p:nvGraphicFramePr>
        <p:xfrm>
          <a:off x="1094928" y="548680"/>
          <a:ext cx="8229600" cy="3960438"/>
        </p:xfrm>
        <a:graphic>
          <a:graphicData uri="http://schemas.openxmlformats.org/drawingml/2006/table">
            <a:tbl>
              <a:tblPr/>
              <a:tblGrid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</a:tblGrid>
              <a:tr h="384223"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4223"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3529" y="4221088"/>
            <a:ext cx="8640960" cy="3277820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Інша назва довжини </a:t>
            </a:r>
            <a:r>
              <a:rPr lang="uk-UA" sz="2000" b="1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вектора</a:t>
            </a: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 smtClean="0">
                <a:solidFill>
                  <a:srgbClr val="222222"/>
                </a:solidFill>
                <a:latin typeface="Times New Roman"/>
                <a:ea typeface="Calibri"/>
                <a:cs typeface="Times New Roman"/>
              </a:rPr>
              <a:t>Вектор, </a:t>
            </a:r>
            <a:r>
              <a:rPr lang="uk-UA" sz="2000" b="1" dirty="0">
                <a:solidFill>
                  <a:srgbClr val="222222"/>
                </a:solidFill>
                <a:latin typeface="Times New Roman"/>
                <a:ea typeface="Calibri"/>
                <a:cs typeface="Times New Roman"/>
              </a:rPr>
              <a:t>в якому координати початку і кінця збігаються. 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Розділ механіки.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Геометрична сума сил, що діють на тіло</a:t>
            </a:r>
            <a:r>
              <a:rPr lang="uk-UA" sz="20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uk-UA" sz="2000" b="1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uk-UA" sz="2000" b="1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Вектори, що лежать на одній прямій чи на паралельних прямих.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Векторна величина, що є мірою взаємодії тіл.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Напрямлений відрізок.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Одиниця вимірювання сили.</a:t>
            </a:r>
            <a:endParaRPr lang="uk-UA" sz="2000" b="1" dirty="0">
              <a:ea typeface="Calibri"/>
              <a:cs typeface="Times New Roman"/>
            </a:endParaRPr>
          </a:p>
        </p:txBody>
      </p:sp>
      <p:pic>
        <p:nvPicPr>
          <p:cNvPr id="26625" name="Picture 1" descr="D:\Мои документы\Пилипчак\Відкритий урок\Картинки\solution_group_thinking_500_clr_5177.gif"/>
          <p:cNvPicPr>
            <a:picLocks noChangeAspect="1" noChangeArrowheads="1" noCrop="1"/>
          </p:cNvPicPr>
          <p:nvPr/>
        </p:nvPicPr>
        <p:blipFill>
          <a:blip r:embed="rId3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4624"/>
            <a:ext cx="3096344" cy="263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30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23786" y="188640"/>
            <a:ext cx="43845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Визначте </a:t>
            </a:r>
            <a:r>
              <a:rPr lang="uk-UA" sz="3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ключове слово</a:t>
            </a:r>
            <a:endParaRPr lang="ru-RU" sz="36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endParaRPr lang="uk-UA" sz="36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167717"/>
              </p:ext>
            </p:extLst>
          </p:nvPr>
        </p:nvGraphicFramePr>
        <p:xfrm>
          <a:off x="1094928" y="548680"/>
          <a:ext cx="8229600" cy="3960438"/>
        </p:xfrm>
        <a:graphic>
          <a:graphicData uri="http://schemas.openxmlformats.org/drawingml/2006/table">
            <a:tbl>
              <a:tblPr/>
              <a:tblGrid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  <a:gridCol w="548640"/>
              </a:tblGrid>
              <a:tr h="384223"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endParaRPr lang="uk-UA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ctr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l" fontAlgn="b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999"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b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uk-UA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3" marR="8573" marT="8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4223"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uk-U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3" marR="8573" marT="85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6625" name="Picture 1" descr="D:\Мои документы\Пилипчак\Відкритий урок\Картинки\solution_group_thinking_500_clr_517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4624"/>
            <a:ext cx="3096344" cy="263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47864" y="879103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М    О     Д     У      Л     Ь</a:t>
            </a:r>
            <a:endParaRPr lang="uk-UA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00" y="1311151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Н     У     Л      Ь     О     В      И     Й</a:t>
            </a:r>
            <a:endParaRPr lang="uk-UA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9872" y="17008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Д    И     Н     А    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</a:rPr>
              <a:t>М</a:t>
            </a:r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     І      К     А</a:t>
            </a:r>
            <a:endParaRPr lang="uk-UA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2103239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Р      І      В     Н      О     Д     І       Й     Н     А</a:t>
            </a:r>
            <a:endParaRPr lang="uk-UA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27684" y="2492896"/>
            <a:ext cx="5436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    О      Л      І      Н      Е      А      Р     Н      І</a:t>
            </a:r>
            <a:endParaRPr lang="uk-UA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2415" y="2895327"/>
            <a:ext cx="2235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 С    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</a:rPr>
              <a:t>И</a:t>
            </a:r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    Л     А</a:t>
            </a:r>
            <a:endParaRPr lang="uk-UA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1680" y="3284984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В    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</a:rPr>
              <a:t>Е</a:t>
            </a:r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     К      Т     О      Р</a:t>
            </a:r>
            <a:endParaRPr lang="uk-UA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25806" y="3717032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    Ь    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</a:rPr>
              <a:t>Ю</a:t>
            </a:r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    Т    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</a:rPr>
              <a:t>О</a:t>
            </a:r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      Н</a:t>
            </a:r>
            <a:endParaRPr lang="uk-UA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9" y="4221088"/>
            <a:ext cx="8640960" cy="3277820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Інша назва довжини </a:t>
            </a:r>
            <a:r>
              <a:rPr lang="uk-UA" sz="2000" b="1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вектора</a:t>
            </a: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 smtClean="0">
                <a:solidFill>
                  <a:srgbClr val="222222"/>
                </a:solidFill>
                <a:latin typeface="Times New Roman"/>
                <a:ea typeface="Calibri"/>
                <a:cs typeface="Times New Roman"/>
              </a:rPr>
              <a:t>Вектор, </a:t>
            </a:r>
            <a:r>
              <a:rPr lang="uk-UA" sz="2000" b="1" dirty="0">
                <a:solidFill>
                  <a:srgbClr val="222222"/>
                </a:solidFill>
                <a:latin typeface="Times New Roman"/>
                <a:ea typeface="Calibri"/>
                <a:cs typeface="Times New Roman"/>
              </a:rPr>
              <a:t>в якому координати початку і кінця збігаються. 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Розділ механіки.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Геометрична сума сил, що діють на тіло</a:t>
            </a:r>
            <a:r>
              <a:rPr lang="uk-UA" sz="20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uk-UA" sz="2000" b="1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uk-UA" sz="2000" b="1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Вектори, що лежать на одній прямій чи на паралельних прямих.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Векторна величина, що є мірою взаємодії тіл.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Напрямлений відрізок.</a:t>
            </a:r>
            <a:endParaRPr lang="uk-UA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Одиниця вимірювання сили.</a:t>
            </a:r>
            <a:endParaRPr lang="uk-UA" sz="20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6692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77072"/>
            <a:ext cx="835292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r>
              <a:rPr lang="ru-RU" sz="72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3</a:t>
            </a:r>
          </a:p>
          <a:p>
            <a:pPr algn="ctr"/>
            <a:r>
              <a:rPr lang="ru-RU" sz="72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72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Знайди</a:t>
            </a:r>
            <a:r>
              <a:rPr lang="ru-RU" sz="72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72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вектори</a:t>
            </a:r>
            <a:r>
              <a:rPr lang="ru-RU" sz="72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r>
              <a:rPr lang="ru-RU" sz="72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72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7652" name="Picture 4" descr="D:\Мои документы\Пилипчак\Відкритий урок\Картинки\e7f291b479259a24d165660124f3394b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46" y="188640"/>
            <a:ext cx="2857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04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260648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4">
                    <a:lumMod val="50000"/>
                  </a:schemeClr>
                </a:solidFill>
              </a:rPr>
              <a:t>Знайдіть вектори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3" r="30687"/>
          <a:stretch/>
        </p:blipFill>
        <p:spPr>
          <a:xfrm>
            <a:off x="179512" y="2420888"/>
            <a:ext cx="2743728" cy="410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4" r="25395"/>
          <a:stretch/>
        </p:blipFill>
        <p:spPr>
          <a:xfrm>
            <a:off x="6156480" y="2394321"/>
            <a:ext cx="2736000" cy="40886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15816" y="3068960"/>
            <a:ext cx="3311997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rgbClr val="C00000"/>
                </a:solidFill>
              </a:rPr>
              <a:t>Колінеарні</a:t>
            </a:r>
          </a:p>
          <a:p>
            <a:pPr marL="342900" indent="-342900">
              <a:buAutoNum type="arabicPeriod"/>
            </a:pPr>
            <a:endParaRPr lang="uk-UA" sz="20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uk-UA" sz="2000" b="1" dirty="0" err="1" smtClean="0">
                <a:solidFill>
                  <a:srgbClr val="C00000"/>
                </a:solidFill>
              </a:rPr>
              <a:t>Співнапрямлені</a:t>
            </a:r>
            <a:endParaRPr lang="uk-UA" sz="20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endParaRPr lang="uk-UA" sz="20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rgbClr val="C00000"/>
                </a:solidFill>
              </a:rPr>
              <a:t>Протилежно напрямлені</a:t>
            </a:r>
          </a:p>
          <a:p>
            <a:pPr marL="342900" indent="-342900">
              <a:buAutoNum type="arabicPeriod"/>
            </a:pPr>
            <a:endParaRPr lang="uk-UA" sz="20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rgbClr val="C00000"/>
                </a:solidFill>
              </a:rPr>
              <a:t>Рівні</a:t>
            </a:r>
          </a:p>
          <a:p>
            <a:pPr marL="342900" indent="-342900">
              <a:buAutoNum type="arabicPeriod"/>
            </a:pP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80528" y="1836113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4">
                    <a:lumMod val="50000"/>
                  </a:schemeClr>
                </a:solidFill>
              </a:rPr>
              <a:t>Група І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1772816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4">
                    <a:lumMod val="50000"/>
                  </a:schemeClr>
                </a:solidFill>
              </a:rPr>
              <a:t>Група ІІ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8676" name="Picture 4" descr="D:\Мои документы\Пилипчак\Відкритий урок\Картинки\e7f291b479259a24d165660124f3394b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85958"/>
            <a:ext cx="1803339" cy="300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81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axresdefault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3" cstate="print"/>
          <a:srcRect l="33950" t="22438" r="17901" b="9641"/>
          <a:stretch>
            <a:fillRect/>
          </a:stretch>
        </p:blipFill>
        <p:spPr bwMode="auto">
          <a:xfrm>
            <a:off x="0" y="953344"/>
            <a:ext cx="4483370" cy="355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4" cstate="print"/>
          <a:srcRect l="33950" t="21454" r="16241" b="11610"/>
          <a:stretch>
            <a:fillRect/>
          </a:stretch>
        </p:blipFill>
        <p:spPr bwMode="auto">
          <a:xfrm>
            <a:off x="4510314" y="2996952"/>
            <a:ext cx="4633686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Группа 14"/>
          <p:cNvGrpSpPr/>
          <p:nvPr/>
        </p:nvGrpSpPr>
        <p:grpSpPr>
          <a:xfrm>
            <a:off x="4572000" y="1425550"/>
            <a:ext cx="3672408" cy="923330"/>
            <a:chOff x="4572000" y="332656"/>
            <a:chExt cx="3672408" cy="92333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990033" y="332656"/>
              <a:ext cx="325437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5400" b="1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C00000"/>
                  </a:solidFill>
                </a:rPr>
                <a:t>І </a:t>
              </a:r>
              <a:r>
                <a:rPr lang="ru-RU" sz="5400" b="1" dirty="0" err="1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solidFill>
                    <a:srgbClr val="C00000"/>
                  </a:solidFill>
                </a:rPr>
                <a:t>група</a:t>
              </a:r>
              <a:endParaRPr lang="ru-RU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endParaRPr>
            </a:p>
          </p:txBody>
        </p:sp>
        <p:sp>
          <p:nvSpPr>
            <p:cNvPr id="12" name="Стрелка влево 11"/>
            <p:cNvSpPr/>
            <p:nvPr/>
          </p:nvSpPr>
          <p:spPr>
            <a:xfrm>
              <a:off x="4572000" y="692696"/>
              <a:ext cx="936104" cy="288032"/>
            </a:xfrm>
            <a:prstGeom prst="left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C00000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143217" y="4737918"/>
            <a:ext cx="3140751" cy="923330"/>
            <a:chOff x="823203" y="4653136"/>
            <a:chExt cx="3460765" cy="92333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23203" y="4653136"/>
              <a:ext cx="277448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/>
                </a:rPr>
                <a:t>ІІ </a:t>
              </a:r>
              <a:r>
                <a:rPr lang="ru-RU" sz="5400" b="1" cap="none" spc="0" dirty="0" err="1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/>
                </a:rPr>
                <a:t>група</a:t>
              </a:r>
              <a:r>
                <a:rPr lang="ru-RU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/>
                </a:rPr>
                <a:t> </a:t>
              </a:r>
              <a:endPara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endParaRPr>
            </a:p>
          </p:txBody>
        </p:sp>
        <p:sp>
          <p:nvSpPr>
            <p:cNvPr id="13" name="Стрелка влево 12"/>
            <p:cNvSpPr/>
            <p:nvPr/>
          </p:nvSpPr>
          <p:spPr>
            <a:xfrm flipH="1">
              <a:off x="3347864" y="5085184"/>
              <a:ext cx="936104" cy="288032"/>
            </a:xfrm>
            <a:prstGeom prst="left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C00000"/>
                </a:solidFill>
              </a:endParaRPr>
            </a:p>
          </p:txBody>
        </p:sp>
      </p:grpSp>
      <p:pic>
        <p:nvPicPr>
          <p:cNvPr id="11" name="Picture 2" descr="D:\Наташенька\Работа\Відкрите заняття з фізики і математики\Фони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6946" y="665463"/>
            <a:ext cx="1418384" cy="175542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55576" y="-86618"/>
            <a:ext cx="74888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Відповіді</a:t>
            </a:r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 </a:t>
            </a:r>
            <a:r>
              <a:rPr lang="ru-RU" sz="54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699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9857"/>
            <a:ext cx="86409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r>
              <a:rPr lang="ru-RU" sz="60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4</a:t>
            </a:r>
          </a:p>
          <a:p>
            <a:pPr algn="ctr"/>
            <a:r>
              <a:rPr lang="ru-RU" sz="60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60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Дії</a:t>
            </a:r>
            <a:r>
              <a:rPr lang="ru-RU" sz="60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60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векторами»</a:t>
            </a:r>
            <a:r>
              <a:rPr lang="ru-RU" sz="60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60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9699" name="Picture 3" descr="D:\Мои документы\Пилипчак\Відкритий урок\Картинки\arrow_direction_spin_up_17583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658" y="260648"/>
            <a:ext cx="37147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1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D:\Наташенька\Работа\Відкрите заняття з фізики і математики\Фони\5519569200_10c5187021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277888"/>
            <a:ext cx="5756176" cy="1935088"/>
          </a:xfrm>
        </p:spPr>
        <p:txBody>
          <a:bodyPr>
            <a:noAutofit/>
          </a:bodyPr>
          <a:lstStyle/>
          <a:p>
            <a:pPr algn="ctr"/>
            <a:r>
              <a:rPr lang="uk-UA" sz="32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Рівнодійна сил,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спрямованих вздовж однієї прямої в одну сторону, дорівнює сумі модулів цих сил і спрямована в ту ж сторону.</a:t>
            </a:r>
            <a:r>
              <a:rPr lang="ru-RU" sz="3200" dirty="0" smtClean="0">
                <a:solidFill>
                  <a:schemeClr val="bg1"/>
                </a:solidFill>
              </a:rPr>
              <a:t/>
            </a:r>
            <a:br>
              <a:rPr lang="ru-RU" sz="3200" dirty="0" smtClean="0">
                <a:solidFill>
                  <a:schemeClr val="bg1"/>
                </a:solidFill>
              </a:rPr>
            </a:br>
            <a:endParaRPr lang="uk-UA" sz="3200" dirty="0">
              <a:solidFill>
                <a:schemeClr val="bg1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968375" y="4081463"/>
          <a:ext cx="4230688" cy="93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Документ" r:id="rId4" imgW="6581404" imgH="2751514" progId="Word.Document.12">
                  <p:embed/>
                </p:oleObj>
              </mc:Choice>
              <mc:Fallback>
                <p:oleObj name="Документ" r:id="rId4" imgW="6581404" imgH="2751514" progId="Word.Document.12">
                  <p:embed/>
                  <p:pic>
                    <p:nvPicPr>
                      <p:cNvPr id="0" name="Picture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1880" b="68672"/>
                      <a:stretch>
                        <a:fillRect/>
                      </a:stretch>
                    </p:blipFill>
                    <p:spPr bwMode="auto">
                      <a:xfrm>
                        <a:off x="968375" y="4081463"/>
                        <a:ext cx="4230688" cy="931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олилиния 11"/>
          <p:cNvSpPr/>
          <p:nvPr/>
        </p:nvSpPr>
        <p:spPr>
          <a:xfrm>
            <a:off x="395536" y="2997064"/>
            <a:ext cx="8496944" cy="1008000"/>
          </a:xfrm>
          <a:custGeom>
            <a:avLst/>
            <a:gdLst>
              <a:gd name="connsiteX0" fmla="*/ 0 w 8496944"/>
              <a:gd name="connsiteY0" fmla="*/ 252000 h 1008000"/>
              <a:gd name="connsiteX1" fmla="*/ 7992944 w 8496944"/>
              <a:gd name="connsiteY1" fmla="*/ 252000 h 1008000"/>
              <a:gd name="connsiteX2" fmla="*/ 7992944 w 8496944"/>
              <a:gd name="connsiteY2" fmla="*/ 0 h 1008000"/>
              <a:gd name="connsiteX3" fmla="*/ 8496944 w 8496944"/>
              <a:gd name="connsiteY3" fmla="*/ 504000 h 1008000"/>
              <a:gd name="connsiteX4" fmla="*/ 7992944 w 8496944"/>
              <a:gd name="connsiteY4" fmla="*/ 1008000 h 1008000"/>
              <a:gd name="connsiteX5" fmla="*/ 7992944 w 8496944"/>
              <a:gd name="connsiteY5" fmla="*/ 756000 h 1008000"/>
              <a:gd name="connsiteX6" fmla="*/ 0 w 8496944"/>
              <a:gd name="connsiteY6" fmla="*/ 756000 h 1008000"/>
              <a:gd name="connsiteX7" fmla="*/ 0 w 8496944"/>
              <a:gd name="connsiteY7" fmla="*/ 252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6944" h="1008000">
                <a:moveTo>
                  <a:pt x="0" y="252000"/>
                </a:moveTo>
                <a:lnTo>
                  <a:pt x="7992944" y="252000"/>
                </a:lnTo>
                <a:lnTo>
                  <a:pt x="7992944" y="0"/>
                </a:lnTo>
                <a:lnTo>
                  <a:pt x="8496944" y="504000"/>
                </a:lnTo>
                <a:lnTo>
                  <a:pt x="7992944" y="1008000"/>
                </a:lnTo>
                <a:lnTo>
                  <a:pt x="7992944" y="756000"/>
                </a:lnTo>
                <a:lnTo>
                  <a:pt x="0" y="756000"/>
                </a:lnTo>
                <a:lnTo>
                  <a:pt x="0" y="2520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95537" y="3117077"/>
            <a:ext cx="5256584" cy="792088"/>
          </a:xfrm>
          <a:prstGeom prst="rightArrow">
            <a:avLst/>
          </a:prstGeom>
          <a:solidFill>
            <a:srgbClr val="00B050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95536" y="3285096"/>
            <a:ext cx="3249525" cy="480053"/>
          </a:xfrm>
          <a:prstGeom prst="rightArrow">
            <a:avLst/>
          </a:prstGeom>
          <a:solidFill>
            <a:srgbClr val="14E0A1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149080"/>
            <a:ext cx="400050" cy="590550"/>
          </a:xfrm>
          <a:prstGeom prst="rect">
            <a:avLst/>
          </a:prstGeom>
          <a:noFill/>
        </p:spPr>
      </p:pic>
      <p:pic>
        <p:nvPicPr>
          <p:cNvPr id="24" name="Picture 3" descr="D:\Наташенька\Работа\Відкрите заняття з фізики і математики\Фони\Без назван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273571"/>
            <a:ext cx="2057400" cy="2219325"/>
          </a:xfrm>
          <a:prstGeom prst="rect">
            <a:avLst/>
          </a:prstGeom>
          <a:noFill/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3131840" y="706686"/>
            <a:ext cx="5626968" cy="200223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Як додаються </a:t>
            </a:r>
            <a:r>
              <a:rPr kumimoji="0" lang="uk-UA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співнапрямлені</a:t>
            </a: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вектори?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2124018" y="4728464"/>
            <a:ext cx="5472318" cy="1724872"/>
            <a:chOff x="2124018" y="4728464"/>
            <a:chExt cx="5472318" cy="1724872"/>
          </a:xfrm>
        </p:grpSpPr>
        <p:sp>
          <p:nvSpPr>
            <p:cNvPr id="20" name="Горизонтальный свиток 19"/>
            <p:cNvSpPr/>
            <p:nvPr/>
          </p:nvSpPr>
          <p:spPr>
            <a:xfrm>
              <a:off x="2124018" y="4728464"/>
              <a:ext cx="4320189" cy="1508848"/>
            </a:xfrm>
            <a:prstGeom prst="horizontalScroll">
              <a:avLst/>
            </a:prstGeom>
            <a:solidFill>
              <a:schemeClr val="accent4">
                <a:lumMod val="60000"/>
                <a:lumOff val="40000"/>
              </a:schemeClr>
            </a:solidFill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1041" name="Object 17"/>
            <p:cNvGraphicFramePr>
              <a:graphicFrameLocks noChangeAspect="1"/>
            </p:cNvGraphicFramePr>
            <p:nvPr/>
          </p:nvGraphicFramePr>
          <p:xfrm>
            <a:off x="3183682" y="5013176"/>
            <a:ext cx="4412654" cy="14401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3" name="Документ" r:id="rId8" imgW="9450600" imgH="3057558" progId="Word.Document.12">
                    <p:embed/>
                  </p:oleObj>
                </mc:Choice>
                <mc:Fallback>
                  <p:oleObj name="Документ" r:id="rId8" imgW="9450600" imgH="3057558" progId="Word.Document.12">
                    <p:embed/>
                    <p:pic>
                      <p:nvPicPr>
                        <p:cNvPr id="0" name="Picture 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r="45711" b="68643"/>
                        <a:stretch>
                          <a:fillRect/>
                        </a:stretch>
                      </p:blipFill>
                      <p:spPr bwMode="auto">
                        <a:xfrm>
                          <a:off x="3183682" y="5013176"/>
                          <a:ext cx="4412654" cy="144016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22518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2" grpId="0" animBg="1" autoUpdateAnimBg="0"/>
      <p:bldP spid="10" grpId="0" animBg="1" autoUpdateAnimBg="0"/>
      <p:bldP spid="11" grpId="0" animBg="1" autoUpdateAnimBg="0"/>
      <p:bldP spid="25" grpId="0"/>
      <p:bldP spid="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D:\Наташенька\Работа\Відкрите заняття з фізики і математики\Фони\5519569200_10c5187021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764704"/>
            <a:ext cx="5756176" cy="1935088"/>
          </a:xfrm>
        </p:spPr>
        <p:txBody>
          <a:bodyPr>
            <a:noAutofit/>
          </a:bodyPr>
          <a:lstStyle/>
          <a:p>
            <a:pPr algn="ctr"/>
            <a:r>
              <a:rPr lang="uk-UA" sz="32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Рівнодійна сил,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спрямованих вздовж однієї прямої в протилежні сторони, спрямована в бік більшої за модулем</a:t>
            </a:r>
            <a:r>
              <a:rPr lang="uk-UA" sz="32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сили, а її модуль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дорівнює різниці модулів цих.</a:t>
            </a:r>
            <a:endParaRPr lang="uk-UA" sz="3200" dirty="0">
              <a:solidFill>
                <a:schemeClr val="bg1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2184400" y="3848101"/>
          <a:ext cx="5867400" cy="949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4" name="Документ" r:id="rId4" imgW="9528350" imgH="2738912" progId="Word.Document.12">
                  <p:embed/>
                </p:oleObj>
              </mc:Choice>
              <mc:Fallback>
                <p:oleObj name="Документ" r:id="rId4" imgW="9528350" imgH="2738912" progId="Word.Document.12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1880" b="68672"/>
                      <a:stretch>
                        <a:fillRect/>
                      </a:stretch>
                    </p:blipFill>
                    <p:spPr bwMode="auto">
                      <a:xfrm>
                        <a:off x="2184400" y="3848101"/>
                        <a:ext cx="5867400" cy="9490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Стрелка вправо 9"/>
          <p:cNvSpPr/>
          <p:nvPr/>
        </p:nvSpPr>
        <p:spPr>
          <a:xfrm>
            <a:off x="3635896" y="3117077"/>
            <a:ext cx="5256584" cy="792088"/>
          </a:xfrm>
          <a:prstGeom prst="rightArrow">
            <a:avLst/>
          </a:prstGeom>
          <a:solidFill>
            <a:srgbClr val="00B050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flipH="1">
            <a:off x="395536" y="3285096"/>
            <a:ext cx="3249525" cy="480053"/>
          </a:xfrm>
          <a:prstGeom prst="rightArrow">
            <a:avLst/>
          </a:prstGeom>
          <a:solidFill>
            <a:srgbClr val="14E0A1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3933056"/>
            <a:ext cx="400050" cy="590550"/>
          </a:xfrm>
          <a:prstGeom prst="rect">
            <a:avLst/>
          </a:prstGeom>
          <a:noFill/>
        </p:spPr>
      </p:pic>
      <p:pic>
        <p:nvPicPr>
          <p:cNvPr id="24" name="Picture 3" descr="D:\Наташенька\Работа\Відкрите заняття з фізики і математики\Фони\Без назван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273571"/>
            <a:ext cx="2057400" cy="2219325"/>
          </a:xfrm>
          <a:prstGeom prst="rect">
            <a:avLst/>
          </a:prstGeom>
          <a:noFill/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2483768" y="620688"/>
            <a:ext cx="5626968" cy="200223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Як додаються протилежно напрямлені вектори?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" name="Группа 29"/>
          <p:cNvGrpSpPr/>
          <p:nvPr/>
        </p:nvGrpSpPr>
        <p:grpSpPr>
          <a:xfrm>
            <a:off x="2123728" y="4725144"/>
            <a:ext cx="5472608" cy="1656184"/>
            <a:chOff x="2124018" y="4728464"/>
            <a:chExt cx="5472608" cy="1656184"/>
          </a:xfrm>
        </p:grpSpPr>
        <p:sp>
          <p:nvSpPr>
            <p:cNvPr id="20" name="Горизонтальный свиток 19"/>
            <p:cNvSpPr/>
            <p:nvPr/>
          </p:nvSpPr>
          <p:spPr>
            <a:xfrm>
              <a:off x="2124018" y="4728464"/>
              <a:ext cx="4320189" cy="1508848"/>
            </a:xfrm>
            <a:prstGeom prst="horizontalScroll">
              <a:avLst/>
            </a:prstGeom>
            <a:solidFill>
              <a:schemeClr val="accent4">
                <a:lumMod val="60000"/>
                <a:lumOff val="40000"/>
              </a:schemeClr>
            </a:solidFill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1041" name="Object 17"/>
            <p:cNvGraphicFramePr>
              <a:graphicFrameLocks noChangeAspect="1"/>
            </p:cNvGraphicFramePr>
            <p:nvPr/>
          </p:nvGraphicFramePr>
          <p:xfrm>
            <a:off x="3183972" y="5016496"/>
            <a:ext cx="4412654" cy="1368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75" name="Документ" r:id="rId8" imgW="9450600" imgH="3057918" progId="Word.Document.12">
                    <p:embed/>
                  </p:oleObj>
                </mc:Choice>
                <mc:Fallback>
                  <p:oleObj name="Документ" r:id="rId8" imgW="9450600" imgH="3057918" progId="Word.Document.12">
                    <p:embed/>
                    <p:pic>
                      <p:nvPicPr>
                        <p:cNvPr id="0" name="Picture 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r="45711" b="68643"/>
                        <a:stretch>
                          <a:fillRect/>
                        </a:stretch>
                      </p:blipFill>
                      <p:spPr bwMode="auto">
                        <a:xfrm>
                          <a:off x="3183972" y="5016496"/>
                          <a:ext cx="4412654" cy="136815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Полилиния 11"/>
          <p:cNvSpPr/>
          <p:nvPr/>
        </p:nvSpPr>
        <p:spPr>
          <a:xfrm>
            <a:off x="3635896" y="2997064"/>
            <a:ext cx="2448272" cy="1008000"/>
          </a:xfrm>
          <a:custGeom>
            <a:avLst/>
            <a:gdLst>
              <a:gd name="connsiteX0" fmla="*/ 0 w 8496944"/>
              <a:gd name="connsiteY0" fmla="*/ 252000 h 1008000"/>
              <a:gd name="connsiteX1" fmla="*/ 7992944 w 8496944"/>
              <a:gd name="connsiteY1" fmla="*/ 252000 h 1008000"/>
              <a:gd name="connsiteX2" fmla="*/ 7992944 w 8496944"/>
              <a:gd name="connsiteY2" fmla="*/ 0 h 1008000"/>
              <a:gd name="connsiteX3" fmla="*/ 8496944 w 8496944"/>
              <a:gd name="connsiteY3" fmla="*/ 504000 h 1008000"/>
              <a:gd name="connsiteX4" fmla="*/ 7992944 w 8496944"/>
              <a:gd name="connsiteY4" fmla="*/ 1008000 h 1008000"/>
              <a:gd name="connsiteX5" fmla="*/ 7992944 w 8496944"/>
              <a:gd name="connsiteY5" fmla="*/ 756000 h 1008000"/>
              <a:gd name="connsiteX6" fmla="*/ 0 w 8496944"/>
              <a:gd name="connsiteY6" fmla="*/ 756000 h 1008000"/>
              <a:gd name="connsiteX7" fmla="*/ 0 w 8496944"/>
              <a:gd name="connsiteY7" fmla="*/ 252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96944" h="1008000">
                <a:moveTo>
                  <a:pt x="0" y="252000"/>
                </a:moveTo>
                <a:lnTo>
                  <a:pt x="7992944" y="252000"/>
                </a:lnTo>
                <a:lnTo>
                  <a:pt x="7992944" y="0"/>
                </a:lnTo>
                <a:lnTo>
                  <a:pt x="8496944" y="504000"/>
                </a:lnTo>
                <a:lnTo>
                  <a:pt x="7992944" y="1008000"/>
                </a:lnTo>
                <a:lnTo>
                  <a:pt x="7992944" y="756000"/>
                </a:lnTo>
                <a:lnTo>
                  <a:pt x="0" y="756000"/>
                </a:lnTo>
                <a:lnTo>
                  <a:pt x="0" y="2520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18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0" grpId="0" animBg="1" autoUpdateAnimBg="0"/>
      <p:bldP spid="11" grpId="0" animBg="1" autoUpdateAnimBg="0"/>
      <p:bldP spid="25" grpId="0"/>
      <p:bldP spid="25" grpId="1"/>
      <p:bldP spid="12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Наташенька\Работа\Відкрите заняття з фізики і математики\Фони\5519569200_10c5187021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</p:spPr>
      </p:pic>
      <p:pic>
        <p:nvPicPr>
          <p:cNvPr id="4" name="Picture 3" descr="D:\Наташенька\Работа\Відкрите заняття з фізики і математики\Фони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6632"/>
            <a:ext cx="2057400" cy="2219325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843808" y="332656"/>
            <a:ext cx="6059016" cy="158417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За яким правилом можна 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знайти рівнодійну силу, якщо до тіла прикладені дві сили</a:t>
            </a:r>
            <a:r>
              <a:rPr lang="uk-UA" sz="28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під кутом одна до одної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6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395536" y="2636912"/>
            <a:ext cx="8280920" cy="4032448"/>
            <a:chOff x="395536" y="2636912"/>
            <a:chExt cx="8280920" cy="4032448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395536" y="2636912"/>
              <a:ext cx="3816424" cy="4032448"/>
              <a:chOff x="323528" y="2564904"/>
              <a:chExt cx="3816424" cy="4032448"/>
            </a:xfrm>
          </p:grpSpPr>
          <p:sp>
            <p:nvSpPr>
              <p:cNvPr id="31" name="Прямоугольник 30"/>
              <p:cNvSpPr/>
              <p:nvPr/>
            </p:nvSpPr>
            <p:spPr>
              <a:xfrm>
                <a:off x="395536" y="3645024"/>
                <a:ext cx="3744416" cy="2304256"/>
              </a:xfrm>
              <a:prstGeom prst="rect">
                <a:avLst/>
              </a:prstGeom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b="1" dirty="0"/>
              </a:p>
            </p:txBody>
          </p:sp>
          <p:cxnSp>
            <p:nvCxnSpPr>
              <p:cNvPr id="7" name="Прямая со стрелкой 6"/>
              <p:cNvCxnSpPr/>
              <p:nvPr/>
            </p:nvCxnSpPr>
            <p:spPr>
              <a:xfrm flipV="1">
                <a:off x="611560" y="4005064"/>
                <a:ext cx="432048" cy="1530000"/>
              </a:xfrm>
              <a:prstGeom prst="straightConnector1">
                <a:avLst/>
              </a:prstGeom>
              <a:ln w="38100">
                <a:solidFill>
                  <a:srgbClr val="008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 стрелкой 10"/>
              <p:cNvCxnSpPr/>
              <p:nvPr/>
            </p:nvCxnSpPr>
            <p:spPr>
              <a:xfrm flipV="1">
                <a:off x="611560" y="5373216"/>
                <a:ext cx="2736304" cy="144016"/>
              </a:xfrm>
              <a:prstGeom prst="straightConnector1">
                <a:avLst/>
              </a:prstGeom>
              <a:ln w="38100">
                <a:solidFill>
                  <a:srgbClr val="00206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flipV="1">
                <a:off x="3347864" y="3861048"/>
                <a:ext cx="432048" cy="151216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 flipV="1">
                <a:off x="1043608" y="3861048"/>
                <a:ext cx="2736304" cy="1440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 стрелкой 26"/>
              <p:cNvCxnSpPr/>
              <p:nvPr/>
            </p:nvCxnSpPr>
            <p:spPr>
              <a:xfrm flipV="1">
                <a:off x="611560" y="3861048"/>
                <a:ext cx="3168352" cy="1656184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7" name="Группа 76"/>
              <p:cNvGrpSpPr/>
              <p:nvPr/>
            </p:nvGrpSpPr>
            <p:grpSpPr>
              <a:xfrm>
                <a:off x="1115616" y="6021288"/>
                <a:ext cx="1728192" cy="576064"/>
                <a:chOff x="1115616" y="6021288"/>
                <a:chExt cx="1728192" cy="576064"/>
              </a:xfrm>
            </p:grpSpPr>
            <p:sp>
              <p:nvSpPr>
                <p:cNvPr id="72" name="Скругленный прямоугольник 71"/>
                <p:cNvSpPr/>
                <p:nvPr/>
              </p:nvSpPr>
              <p:spPr>
                <a:xfrm>
                  <a:off x="1115616" y="6021288"/>
                  <a:ext cx="1728192" cy="576064"/>
                </a:xfrm>
                <a:prstGeom prst="round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8451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331640" y="6093296"/>
                  <a:ext cx="1285875" cy="476250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8453" name="Picture 21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39552" y="4437112"/>
                <a:ext cx="190500" cy="409575"/>
              </a:xfrm>
              <a:prstGeom prst="rect">
                <a:avLst/>
              </a:prstGeom>
              <a:noFill/>
            </p:spPr>
          </p:pic>
          <p:pic>
            <p:nvPicPr>
              <p:cNvPr id="18459" name="Picture 27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51720" y="5445224"/>
                <a:ext cx="180975" cy="476250"/>
              </a:xfrm>
              <a:prstGeom prst="rect">
                <a:avLst/>
              </a:prstGeom>
              <a:noFill/>
            </p:spPr>
          </p:pic>
          <p:pic>
            <p:nvPicPr>
              <p:cNvPr id="18461" name="Picture 29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691680" y="4437112"/>
                <a:ext cx="152400" cy="409575"/>
              </a:xfrm>
              <a:prstGeom prst="rect">
                <a:avLst/>
              </a:prstGeom>
              <a:noFill/>
            </p:spPr>
          </p:pic>
          <p:sp>
            <p:nvSpPr>
              <p:cNvPr id="75" name="Прямоугольник 74"/>
              <p:cNvSpPr/>
              <p:nvPr/>
            </p:nvSpPr>
            <p:spPr>
              <a:xfrm>
                <a:off x="323528" y="2564904"/>
                <a:ext cx="3816424" cy="107721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">
                    <a:rot lat="0" lon="0" rev="18900000"/>
                  </a:lightRig>
                </a:scene3d>
                <a:sp3d extrusionH="31750" contourW="6350" prstMaterial="powder">
                  <a:bevelT w="19050" h="19050" prst="angle"/>
                  <a:contourClr>
                    <a:schemeClr val="accent3">
                      <a:tint val="100000"/>
                      <a:shade val="100000"/>
                      <a:satMod val="100000"/>
                      <a:hueMod val="100000"/>
                    </a:schemeClr>
                  </a:contourClr>
                </a:sp3d>
              </a:bodyPr>
              <a:lstStyle/>
              <a:p>
                <a:pPr algn="ctr"/>
                <a:r>
                  <a:rPr lang="uk-UA" sz="3200" b="1" dirty="0" smtClean="0">
                    <a:ln/>
                    <a:solidFill>
                      <a:schemeClr val="accent3"/>
                    </a:solidFill>
                  </a:rPr>
                  <a:t>За правилом </a:t>
                </a:r>
              </a:p>
              <a:p>
                <a:pPr algn="ctr"/>
                <a:r>
                  <a:rPr lang="uk-UA" sz="3200" b="1" dirty="0" smtClean="0">
                    <a:ln/>
                    <a:solidFill>
                      <a:schemeClr val="accent3"/>
                    </a:solidFill>
                  </a:rPr>
                  <a:t>паралелограма</a:t>
                </a:r>
                <a:endParaRPr lang="ru-RU" sz="3200" b="1" dirty="0">
                  <a:ln/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44" name="Группа 43"/>
            <p:cNvGrpSpPr/>
            <p:nvPr/>
          </p:nvGrpSpPr>
          <p:grpSpPr>
            <a:xfrm>
              <a:off x="4788024" y="2636912"/>
              <a:ext cx="3888432" cy="4032448"/>
              <a:chOff x="4644008" y="2564904"/>
              <a:chExt cx="3888432" cy="4032448"/>
            </a:xfrm>
          </p:grpSpPr>
          <p:sp>
            <p:nvSpPr>
              <p:cNvPr id="50" name="Прямоугольник 49"/>
              <p:cNvSpPr/>
              <p:nvPr/>
            </p:nvSpPr>
            <p:spPr>
              <a:xfrm>
                <a:off x="4788024" y="3645024"/>
                <a:ext cx="3744416" cy="23042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/>
              </a:p>
            </p:txBody>
          </p:sp>
          <p:cxnSp>
            <p:nvCxnSpPr>
              <p:cNvPr id="51" name="Прямая со стрелкой 50"/>
              <p:cNvCxnSpPr/>
              <p:nvPr/>
            </p:nvCxnSpPr>
            <p:spPr>
              <a:xfrm flipV="1">
                <a:off x="5076056" y="4005064"/>
                <a:ext cx="792088" cy="1674016"/>
              </a:xfrm>
              <a:prstGeom prst="straightConnector1">
                <a:avLst/>
              </a:prstGeom>
              <a:ln w="38100">
                <a:solidFill>
                  <a:srgbClr val="008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 стрелкой 52"/>
              <p:cNvCxnSpPr/>
              <p:nvPr/>
            </p:nvCxnSpPr>
            <p:spPr>
              <a:xfrm>
                <a:off x="5868144" y="4005064"/>
                <a:ext cx="2088232" cy="936104"/>
              </a:xfrm>
              <a:prstGeom prst="straightConnector1">
                <a:avLst/>
              </a:prstGeom>
              <a:ln w="38100">
                <a:solidFill>
                  <a:srgbClr val="00206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8455" name="Picture 23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220072" y="4437112"/>
                <a:ext cx="190500" cy="409575"/>
              </a:xfrm>
              <a:prstGeom prst="rect">
                <a:avLst/>
              </a:prstGeom>
              <a:noFill/>
            </p:spPr>
          </p:pic>
          <p:pic>
            <p:nvPicPr>
              <p:cNvPr id="18457" name="Picture 25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876256" y="3933056"/>
                <a:ext cx="180975" cy="476250"/>
              </a:xfrm>
              <a:prstGeom prst="rect">
                <a:avLst/>
              </a:prstGeom>
              <a:noFill/>
            </p:spPr>
          </p:pic>
          <p:pic>
            <p:nvPicPr>
              <p:cNvPr id="18463" name="Picture 31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44208" y="5395689"/>
                <a:ext cx="152400" cy="409575"/>
              </a:xfrm>
              <a:prstGeom prst="rect">
                <a:avLst/>
              </a:prstGeom>
              <a:noFill/>
            </p:spPr>
          </p:pic>
          <p:cxnSp>
            <p:nvCxnSpPr>
              <p:cNvPr id="70" name="Прямая со стрелкой 69"/>
              <p:cNvCxnSpPr/>
              <p:nvPr/>
            </p:nvCxnSpPr>
            <p:spPr>
              <a:xfrm flipV="1">
                <a:off x="5076056" y="4941168"/>
                <a:ext cx="2880320" cy="72008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Прямоугольник 75"/>
              <p:cNvSpPr/>
              <p:nvPr/>
            </p:nvSpPr>
            <p:spPr>
              <a:xfrm>
                <a:off x="4644008" y="2564904"/>
                <a:ext cx="3816424" cy="107721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">
                    <a:rot lat="0" lon="0" rev="18900000"/>
                  </a:lightRig>
                </a:scene3d>
                <a:sp3d extrusionH="31750" contourW="6350" prstMaterial="powder">
                  <a:bevelT w="19050" h="19050" prst="angle"/>
                  <a:contourClr>
                    <a:schemeClr val="accent3">
                      <a:tint val="100000"/>
                      <a:shade val="100000"/>
                      <a:satMod val="100000"/>
                      <a:hueMod val="100000"/>
                    </a:schemeClr>
                  </a:contourClr>
                </a:sp3d>
              </a:bodyPr>
              <a:lstStyle/>
              <a:p>
                <a:pPr algn="ctr"/>
                <a:r>
                  <a:rPr lang="uk-UA" sz="3200" b="1" dirty="0" smtClean="0">
                    <a:ln/>
                    <a:solidFill>
                      <a:schemeClr val="accent3"/>
                    </a:solidFill>
                  </a:rPr>
                  <a:t>За правилом </a:t>
                </a:r>
              </a:p>
              <a:p>
                <a:pPr algn="ctr"/>
                <a:r>
                  <a:rPr lang="uk-UA" sz="3200" b="1" dirty="0" smtClean="0">
                    <a:ln/>
                    <a:solidFill>
                      <a:schemeClr val="accent3"/>
                    </a:solidFill>
                  </a:rPr>
                  <a:t>трикутника</a:t>
                </a:r>
                <a:endParaRPr lang="ru-RU" sz="3200" b="1" dirty="0">
                  <a:ln/>
                  <a:solidFill>
                    <a:schemeClr val="accent3"/>
                  </a:solidFill>
                </a:endParaRPr>
              </a:p>
            </p:txBody>
          </p:sp>
          <p:grpSp>
            <p:nvGrpSpPr>
              <p:cNvPr id="78" name="Группа 77"/>
              <p:cNvGrpSpPr/>
              <p:nvPr/>
            </p:nvGrpSpPr>
            <p:grpSpPr>
              <a:xfrm>
                <a:off x="5652120" y="6021288"/>
                <a:ext cx="1728192" cy="576064"/>
                <a:chOff x="1115616" y="6021288"/>
                <a:chExt cx="1728192" cy="576064"/>
              </a:xfrm>
            </p:grpSpPr>
            <p:sp>
              <p:nvSpPr>
                <p:cNvPr id="79" name="Скругленный прямоугольник 78"/>
                <p:cNvSpPr/>
                <p:nvPr/>
              </p:nvSpPr>
              <p:spPr>
                <a:xfrm>
                  <a:off x="1115616" y="6021288"/>
                  <a:ext cx="1728192" cy="576064"/>
                </a:xfrm>
                <a:prstGeom prst="round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80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331640" y="6093296"/>
                  <a:ext cx="1285875" cy="476250"/>
                </a:xfrm>
                <a:prstGeom prst="rect">
                  <a:avLst/>
                </a:prstGeom>
                <a:noFill/>
              </p:spPr>
            </p:pic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Наташенька\Работа\Відкрите заняття з фізики і математики\Картинки\267px-Carl_Friedrich_Gau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304528"/>
            <a:ext cx="2543175" cy="3276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576687" y="260648"/>
            <a:ext cx="5752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Карл Фрідріх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Гаусс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755576" y="4750111"/>
            <a:ext cx="76328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all" normalizeH="0" baseline="0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«У науці та житті без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all" normalizeH="0" baseline="0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математики – нікуди!»</a:t>
            </a:r>
            <a:endParaRPr kumimoji="0" lang="uk-UA" sz="4000" b="1" i="0" u="none" strike="noStrike" cap="all" normalizeH="0" baseline="0" dirty="0" smtClean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83870" y="764704"/>
            <a:ext cx="51205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Визначте модуль рівнодійної сили і вкажіть  її напрям </a:t>
            </a:r>
            <a:endParaRPr lang="ru-RU" sz="32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flipH="1">
            <a:off x="1979712" y="3068960"/>
            <a:ext cx="1440000" cy="4320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419872" y="3068960"/>
            <a:ext cx="4320000" cy="43200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979712" y="4005112"/>
            <a:ext cx="1440000" cy="4320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419872" y="4005112"/>
            <a:ext cx="4320000" cy="43200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 flipH="1">
            <a:off x="2051720" y="4941216"/>
            <a:ext cx="2880000" cy="4320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4932040" y="4941216"/>
            <a:ext cx="2880000" cy="43200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9752" y="2689756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1 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16021" y="2689756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3 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3733" y="3625860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1 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16021" y="3625860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3 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15821" y="4561964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2 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36101" y="4581128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2 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3608" y="2977788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63236" y="3933056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3236" y="4869160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D:\Мои документы\Пилипчак\Відкритий урок\Картинки\arrow_direction_spin_up_1758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67" y="472200"/>
            <a:ext cx="1732577" cy="222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80" name="Picture 48" descr="D:\Наташенька\Работа\Відкрите заняття з фізики і математики\Фони\shkolnie-fony-dlya-prezentacii-5.jpg"/>
          <p:cNvPicPr>
            <a:picLocks noChangeAspect="1" noChangeArrowheads="1"/>
          </p:cNvPicPr>
          <p:nvPr/>
        </p:nvPicPr>
        <p:blipFill>
          <a:blip r:embed="rId3" cstate="print"/>
          <a:srcRect b="3379"/>
          <a:stretch>
            <a:fillRect/>
          </a:stretch>
        </p:blipFill>
        <p:spPr bwMode="auto">
          <a:xfrm>
            <a:off x="0" y="-28274"/>
            <a:ext cx="9144000" cy="688627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59832" y="-99392"/>
            <a:ext cx="26536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>
                  <a:prstDash val="solid"/>
                </a:ln>
                <a:solidFill>
                  <a:schemeClr val="bg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Задача</a:t>
            </a:r>
            <a:endParaRPr lang="ru-RU" sz="5400" b="1" cap="none" spc="0" dirty="0">
              <a:ln>
                <a:prstDash val="solid"/>
              </a:ln>
              <a:solidFill>
                <a:schemeClr val="bg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9" name="Рисунок 8" descr="20287657.jpg"/>
          <p:cNvPicPr>
            <a:picLocks noChangeAspect="1"/>
          </p:cNvPicPr>
          <p:nvPr/>
        </p:nvPicPr>
        <p:blipFill>
          <a:blip r:embed="rId4" cstate="print"/>
          <a:srcRect l="1723" t="6153" r="696" b="6153"/>
          <a:stretch>
            <a:fillRect/>
          </a:stretch>
        </p:blipFill>
        <p:spPr>
          <a:xfrm flipH="1">
            <a:off x="1115616" y="1628800"/>
            <a:ext cx="6768752" cy="4896544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</p:pic>
      <p:cxnSp>
        <p:nvCxnSpPr>
          <p:cNvPr id="11" name="Прямая со стрелкой 10"/>
          <p:cNvCxnSpPr/>
          <p:nvPr/>
        </p:nvCxnSpPr>
        <p:spPr>
          <a:xfrm>
            <a:off x="4747629" y="4167749"/>
            <a:ext cx="0" cy="2266667"/>
          </a:xfrm>
          <a:prstGeom prst="straightConnector1">
            <a:avLst/>
          </a:prstGeom>
          <a:ln w="76200">
            <a:solidFill>
              <a:srgbClr val="00B0F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>
            <a:off x="5862112" y="3136043"/>
            <a:ext cx="0" cy="2063415"/>
          </a:xfrm>
          <a:prstGeom prst="straightConnector1">
            <a:avLst/>
          </a:prstGeom>
          <a:ln w="76200">
            <a:solidFill>
              <a:srgbClr val="FFFF00"/>
            </a:solidFill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747629" y="1901082"/>
            <a:ext cx="0" cy="2266667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3715922" y="3136041"/>
            <a:ext cx="0" cy="2063415"/>
          </a:xfrm>
          <a:prstGeom prst="straightConnector1">
            <a:avLst/>
          </a:prstGeom>
          <a:ln w="76200">
            <a:solidFill>
              <a:srgbClr val="2743CF"/>
            </a:solidFill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4665084" y="4077072"/>
            <a:ext cx="165092" cy="18135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42272"/>
              </p:ext>
            </p:extLst>
          </p:nvPr>
        </p:nvGraphicFramePr>
        <p:xfrm>
          <a:off x="4832399" y="5445224"/>
          <a:ext cx="74771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2" name="Формула" r:id="rId5" imgW="304668" imgH="228501" progId="Equation.3">
                  <p:embed/>
                </p:oleObj>
              </mc:Choice>
              <mc:Fallback>
                <p:oleObj name="Формула" r:id="rId5" imgW="304668" imgH="228501" progId="Equation.3">
                  <p:embed/>
                  <p:pic>
                    <p:nvPicPr>
                      <p:cNvPr id="0" name="Picture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2399" y="5445224"/>
                        <a:ext cx="747713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75276"/>
              </p:ext>
            </p:extLst>
          </p:nvPr>
        </p:nvGraphicFramePr>
        <p:xfrm>
          <a:off x="2699792" y="4365104"/>
          <a:ext cx="5905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3" name="Формула" r:id="rId7" imgW="241300" imgH="228600" progId="Equation.3">
                  <p:embed/>
                </p:oleObj>
              </mc:Choice>
              <mc:Fallback>
                <p:oleObj name="Формула" r:id="rId7" imgW="241300" imgH="228600" progId="Equation.3">
                  <p:embed/>
                  <p:pic>
                    <p:nvPicPr>
                      <p:cNvPr id="0" name="Picture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365104"/>
                        <a:ext cx="590550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367202"/>
              </p:ext>
            </p:extLst>
          </p:nvPr>
        </p:nvGraphicFramePr>
        <p:xfrm>
          <a:off x="4788024" y="2502222"/>
          <a:ext cx="62388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4" name="Формула" r:id="rId9" imgW="253890" imgH="228501" progId="Equation.3">
                  <p:embed/>
                </p:oleObj>
              </mc:Choice>
              <mc:Fallback>
                <p:oleObj name="Формула" r:id="rId9" imgW="253890" imgH="228501" progId="Equation.3">
                  <p:embed/>
                  <p:pic>
                    <p:nvPicPr>
                      <p:cNvPr id="0" name="Picture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2502222"/>
                        <a:ext cx="623888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997875"/>
              </p:ext>
            </p:extLst>
          </p:nvPr>
        </p:nvGraphicFramePr>
        <p:xfrm>
          <a:off x="5868144" y="3429000"/>
          <a:ext cx="68580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5" name="Формула" r:id="rId11" imgW="279400" imgH="228600" progId="Equation.3">
                  <p:embed/>
                </p:oleObj>
              </mc:Choice>
              <mc:Fallback>
                <p:oleObj name="Формула" r:id="rId11" imgW="279400" imgH="228600" progId="Equation.3">
                  <p:embed/>
                  <p:pic>
                    <p:nvPicPr>
                      <p:cNvPr id="0" name="Picture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3429000"/>
                        <a:ext cx="685800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3528" y="620688"/>
            <a:ext cx="8532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solidFill>
                  <a:schemeClr val="bg1"/>
                </a:solidFill>
              </a:rPr>
              <a:t>Які сили діють на літак, якщо він рухається вправо рівномірно і прямолінійно?</a:t>
            </a:r>
            <a:endParaRPr lang="uk-UA" sz="3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48" descr="D:\Наташенька\Работа\Відкрите заняття з фізики і математики\Фони\shkolnie-fony-dlya-prezentacii-5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b="3379"/>
          <a:stretch>
            <a:fillRect/>
          </a:stretch>
        </p:blipFill>
        <p:spPr bwMode="auto">
          <a:xfrm>
            <a:off x="0" y="-28274"/>
            <a:ext cx="9144000" cy="688627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grpSp>
        <p:nvGrpSpPr>
          <p:cNvPr id="2" name="Группа 16"/>
          <p:cNvGrpSpPr/>
          <p:nvPr/>
        </p:nvGrpSpPr>
        <p:grpSpPr>
          <a:xfrm>
            <a:off x="107504" y="1556792"/>
            <a:ext cx="6768752" cy="4896544"/>
            <a:chOff x="1547664" y="1988840"/>
            <a:chExt cx="5904656" cy="3888432"/>
          </a:xfrm>
        </p:grpSpPr>
        <p:pic>
          <p:nvPicPr>
            <p:cNvPr id="9" name="Рисунок 8" descr="20287657.jpg"/>
            <p:cNvPicPr>
              <a:picLocks noChangeAspect="1"/>
            </p:cNvPicPr>
            <p:nvPr/>
          </p:nvPicPr>
          <p:blipFill>
            <a:blip r:embed="rId5" cstate="print"/>
            <a:srcRect l="1723" t="6153" r="696" b="6153"/>
            <a:stretch>
              <a:fillRect/>
            </a:stretch>
          </p:blipFill>
          <p:spPr>
            <a:xfrm flipH="1">
              <a:off x="1547664" y="1988840"/>
              <a:ext cx="5904656" cy="3888432"/>
            </a:xfrm>
            <a:prstGeom prst="rect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</p:pic>
        <p:cxnSp>
          <p:nvCxnSpPr>
            <p:cNvPr id="11" name="Прямая со стрелкой 10"/>
            <p:cNvCxnSpPr/>
            <p:nvPr/>
          </p:nvCxnSpPr>
          <p:spPr>
            <a:xfrm>
              <a:off x="4716016" y="4005064"/>
              <a:ext cx="0" cy="1800000"/>
            </a:xfrm>
            <a:prstGeom prst="straightConnector1">
              <a:avLst/>
            </a:prstGeom>
            <a:ln w="76200">
              <a:solidFill>
                <a:srgbClr val="00B0F0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rot="16200000">
              <a:off x="5688224" y="3105065"/>
              <a:ext cx="0" cy="1800000"/>
            </a:xfrm>
            <a:prstGeom prst="straightConnector1">
              <a:avLst/>
            </a:prstGeom>
            <a:ln w="76200">
              <a:solidFill>
                <a:srgbClr val="FFFF00"/>
              </a:solidFill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 flipV="1">
              <a:off x="4716016" y="2205064"/>
              <a:ext cx="0" cy="1800000"/>
            </a:xfrm>
            <a:prstGeom prst="straightConnector1">
              <a:avLst/>
            </a:prstGeom>
            <a:ln w="762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 flipH="1" flipV="1">
              <a:off x="3463093" y="3990240"/>
              <a:ext cx="1252923" cy="14824"/>
            </a:xfrm>
            <a:prstGeom prst="straightConnector1">
              <a:avLst/>
            </a:prstGeom>
            <a:ln w="76200">
              <a:solidFill>
                <a:srgbClr val="2743CF"/>
              </a:solidFill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Овал 14"/>
            <p:cNvSpPr/>
            <p:nvPr/>
          </p:nvSpPr>
          <p:spPr>
            <a:xfrm>
              <a:off x="4644008" y="3933056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42272"/>
              </p:ext>
            </p:extLst>
          </p:nvPr>
        </p:nvGraphicFramePr>
        <p:xfrm>
          <a:off x="3851920" y="5445224"/>
          <a:ext cx="74771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0" name="Формула" r:id="rId6" imgW="304668" imgH="228501" progId="Equation.3">
                  <p:embed/>
                </p:oleObj>
              </mc:Choice>
              <mc:Fallback>
                <p:oleObj name="Формула" r:id="rId6" imgW="304668" imgH="228501" progId="Equation.3">
                  <p:embed/>
                  <p:pic>
                    <p:nvPicPr>
                      <p:cNvPr id="0" name="Picture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5445224"/>
                        <a:ext cx="747713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75276"/>
              </p:ext>
            </p:extLst>
          </p:nvPr>
        </p:nvGraphicFramePr>
        <p:xfrm>
          <a:off x="2411760" y="4005064"/>
          <a:ext cx="5905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1" name="Формула" r:id="rId8" imgW="241300" imgH="228600" progId="Equation.3">
                  <p:embed/>
                </p:oleObj>
              </mc:Choice>
              <mc:Fallback>
                <p:oleObj name="Формула" r:id="rId8" imgW="241300" imgH="228600" progId="Equation.3">
                  <p:embed/>
                  <p:pic>
                    <p:nvPicPr>
                      <p:cNvPr id="0" name="Picture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005064"/>
                        <a:ext cx="590550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367202"/>
              </p:ext>
            </p:extLst>
          </p:nvPr>
        </p:nvGraphicFramePr>
        <p:xfrm>
          <a:off x="3804096" y="2502222"/>
          <a:ext cx="62388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2" name="Формула" r:id="rId10" imgW="253890" imgH="228501" progId="Equation.3">
                  <p:embed/>
                </p:oleObj>
              </mc:Choice>
              <mc:Fallback>
                <p:oleObj name="Формула" r:id="rId10" imgW="253890" imgH="228501" progId="Equation.3">
                  <p:embed/>
                  <p:pic>
                    <p:nvPicPr>
                      <p:cNvPr id="0" name="Picture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4096" y="2502222"/>
                        <a:ext cx="623888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997875"/>
              </p:ext>
            </p:extLst>
          </p:nvPr>
        </p:nvGraphicFramePr>
        <p:xfrm>
          <a:off x="5868144" y="3429000"/>
          <a:ext cx="68580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3" name="Формула" r:id="rId12" imgW="279400" imgH="228600" progId="Equation.3">
                  <p:embed/>
                </p:oleObj>
              </mc:Choice>
              <mc:Fallback>
                <p:oleObj name="Формула" r:id="rId12" imgW="279400" imgH="228600" progId="Equation.3">
                  <p:embed/>
                  <p:pic>
                    <p:nvPicPr>
                      <p:cNvPr id="0" name="Picture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3429000"/>
                        <a:ext cx="685800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23528" y="0"/>
            <a:ext cx="8820472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uk-UA" sz="5400" b="1" cap="none" spc="0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Завдання. </a:t>
            </a:r>
          </a:p>
          <a:p>
            <a:pPr algn="just"/>
            <a:r>
              <a:rPr lang="uk-UA" sz="3600" b="1" cap="none" spc="0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 якому напрямі рухається літак, якщо:</a:t>
            </a:r>
            <a:endParaRPr lang="ru-RU" sz="3600" b="1" cap="none" spc="0" dirty="0">
              <a:ln>
                <a:prstDash val="solid"/>
              </a:ln>
              <a:solidFill>
                <a:srgbClr val="00206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aphicFrame>
        <p:nvGraphicFramePr>
          <p:cNvPr id="65542" name="Object 44"/>
          <p:cNvGraphicFramePr>
            <a:graphicFrameLocks noChangeAspect="1"/>
          </p:cNvGraphicFramePr>
          <p:nvPr/>
        </p:nvGraphicFramePr>
        <p:xfrm>
          <a:off x="6948264" y="1772816"/>
          <a:ext cx="936104" cy="709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4" name="Формула" r:id="rId14" imgW="304668" imgH="228501" progId="Equation.3">
                  <p:embed/>
                </p:oleObj>
              </mc:Choice>
              <mc:Fallback>
                <p:oleObj name="Формула" r:id="rId14" imgW="304668" imgH="228501" progId="Equation.3">
                  <p:embed/>
                  <p:pic>
                    <p:nvPicPr>
                      <p:cNvPr id="0" name="Picture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1772816"/>
                        <a:ext cx="936104" cy="7095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7812360" y="189766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=</a:t>
            </a:r>
            <a:endParaRPr lang="ru-RU" sz="2800" dirty="0"/>
          </a:p>
        </p:txBody>
      </p:sp>
      <p:graphicFrame>
        <p:nvGraphicFramePr>
          <p:cNvPr id="65543" name="Object 46"/>
          <p:cNvGraphicFramePr>
            <a:graphicFrameLocks noChangeAspect="1"/>
          </p:cNvGraphicFramePr>
          <p:nvPr/>
        </p:nvGraphicFramePr>
        <p:xfrm>
          <a:off x="8172400" y="1764040"/>
          <a:ext cx="792088" cy="71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5" name="Формула" r:id="rId15" imgW="253890" imgH="228501" progId="Equation.3">
                  <p:embed/>
                </p:oleObj>
              </mc:Choice>
              <mc:Fallback>
                <p:oleObj name="Формула" r:id="rId15" imgW="253890" imgH="228501" progId="Equation.3">
                  <p:embed/>
                  <p:pic>
                    <p:nvPicPr>
                      <p:cNvPr id="0" name="Picture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1764040"/>
                        <a:ext cx="792088" cy="7195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4" name="Object 47"/>
          <p:cNvGraphicFramePr>
            <a:graphicFrameLocks noChangeAspect="1"/>
          </p:cNvGraphicFramePr>
          <p:nvPr/>
        </p:nvGraphicFramePr>
        <p:xfrm>
          <a:off x="6948264" y="2780928"/>
          <a:ext cx="864964" cy="714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6" name="Формула" r:id="rId16" imgW="279400" imgH="228600" progId="Equation.3">
                  <p:embed/>
                </p:oleObj>
              </mc:Choice>
              <mc:Fallback>
                <p:oleObj name="Формула" r:id="rId16" imgW="279400" imgH="228600" progId="Equation.3">
                  <p:embed/>
                  <p:pic>
                    <p:nvPicPr>
                      <p:cNvPr id="0" name="Picture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2780928"/>
                        <a:ext cx="864964" cy="7147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753696" y="285293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/>
                <a:cs typeface="Times New Roman"/>
              </a:rPr>
              <a:t>&gt;</a:t>
            </a:r>
            <a:endParaRPr lang="ru-RU" sz="3200" b="1" dirty="0"/>
          </a:p>
        </p:txBody>
      </p:sp>
      <p:graphicFrame>
        <p:nvGraphicFramePr>
          <p:cNvPr id="65545" name="Object 45"/>
          <p:cNvGraphicFramePr>
            <a:graphicFrameLocks noChangeAspect="1"/>
          </p:cNvGraphicFramePr>
          <p:nvPr/>
        </p:nvGraphicFramePr>
        <p:xfrm>
          <a:off x="8142145" y="2780928"/>
          <a:ext cx="750335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7" name="Формула" r:id="rId17" imgW="241300" imgH="228600" progId="Equation.3">
                  <p:embed/>
                </p:oleObj>
              </mc:Choice>
              <mc:Fallback>
                <p:oleObj name="Формула" r:id="rId17" imgW="241300" imgH="228600" progId="Equation.3">
                  <p:embed/>
                  <p:pic>
                    <p:nvPicPr>
                      <p:cNvPr id="0" name="Picture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2145" y="2780928"/>
                        <a:ext cx="750335" cy="720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8" descr="D:\Наташенька\Работа\Відкрите заняття з фізики і математики\Фони\shkolnie-fony-dlya-prezentacii-5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b="3379"/>
          <a:stretch>
            <a:fillRect/>
          </a:stretch>
        </p:blipFill>
        <p:spPr bwMode="auto">
          <a:xfrm>
            <a:off x="0" y="-28274"/>
            <a:ext cx="9144000" cy="688627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grpSp>
        <p:nvGrpSpPr>
          <p:cNvPr id="2" name="Группа 16"/>
          <p:cNvGrpSpPr/>
          <p:nvPr/>
        </p:nvGrpSpPr>
        <p:grpSpPr>
          <a:xfrm>
            <a:off x="107504" y="1556792"/>
            <a:ext cx="6768752" cy="4896544"/>
            <a:chOff x="1547664" y="1988840"/>
            <a:chExt cx="5904656" cy="3888432"/>
          </a:xfrm>
        </p:grpSpPr>
        <p:pic>
          <p:nvPicPr>
            <p:cNvPr id="9" name="Рисунок 8" descr="20287657.jpg"/>
            <p:cNvPicPr>
              <a:picLocks noChangeAspect="1"/>
            </p:cNvPicPr>
            <p:nvPr/>
          </p:nvPicPr>
          <p:blipFill>
            <a:blip r:embed="rId5" cstate="print"/>
            <a:srcRect l="1723" t="6153" r="696" b="6153"/>
            <a:stretch>
              <a:fillRect/>
            </a:stretch>
          </p:blipFill>
          <p:spPr>
            <a:xfrm flipH="1">
              <a:off x="1547664" y="1988840"/>
              <a:ext cx="5904656" cy="3888432"/>
            </a:xfrm>
            <a:prstGeom prst="rect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</p:pic>
        <p:cxnSp>
          <p:nvCxnSpPr>
            <p:cNvPr id="11" name="Прямая со стрелкой 10"/>
            <p:cNvCxnSpPr/>
            <p:nvPr/>
          </p:nvCxnSpPr>
          <p:spPr>
            <a:xfrm>
              <a:off x="4716016" y="4005064"/>
              <a:ext cx="0" cy="1800000"/>
            </a:xfrm>
            <a:prstGeom prst="straightConnector1">
              <a:avLst/>
            </a:prstGeom>
            <a:ln w="76200">
              <a:solidFill>
                <a:srgbClr val="00B0F0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rot="16200000">
              <a:off x="5688224" y="3105065"/>
              <a:ext cx="0" cy="1800000"/>
            </a:xfrm>
            <a:prstGeom prst="straightConnector1">
              <a:avLst/>
            </a:prstGeom>
            <a:ln w="76200">
              <a:solidFill>
                <a:srgbClr val="FFFF00"/>
              </a:solidFill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 flipV="1">
              <a:off x="4716016" y="2903765"/>
              <a:ext cx="0" cy="1101300"/>
            </a:xfrm>
            <a:prstGeom prst="straightConnector1">
              <a:avLst/>
            </a:prstGeom>
            <a:ln w="762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 flipH="1" flipV="1">
              <a:off x="2866789" y="3990239"/>
              <a:ext cx="1799464" cy="14825"/>
            </a:xfrm>
            <a:prstGeom prst="straightConnector1">
              <a:avLst/>
            </a:prstGeom>
            <a:ln w="76200">
              <a:solidFill>
                <a:srgbClr val="2743CF"/>
              </a:solidFill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Овал 14"/>
            <p:cNvSpPr/>
            <p:nvPr/>
          </p:nvSpPr>
          <p:spPr>
            <a:xfrm>
              <a:off x="4644008" y="3933056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42272"/>
              </p:ext>
            </p:extLst>
          </p:nvPr>
        </p:nvGraphicFramePr>
        <p:xfrm>
          <a:off x="3851920" y="5445224"/>
          <a:ext cx="74771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06" name="Формула" r:id="rId6" imgW="304668" imgH="228501" progId="Equation.3">
                  <p:embed/>
                </p:oleObj>
              </mc:Choice>
              <mc:Fallback>
                <p:oleObj name="Формула" r:id="rId6" imgW="304668" imgH="228501" progId="Equation.3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5445224"/>
                        <a:ext cx="747713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75276"/>
              </p:ext>
            </p:extLst>
          </p:nvPr>
        </p:nvGraphicFramePr>
        <p:xfrm>
          <a:off x="2411760" y="4005064"/>
          <a:ext cx="5905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07" name="Формула" r:id="rId8" imgW="241300" imgH="228600" progId="Equation.3">
                  <p:embed/>
                </p:oleObj>
              </mc:Choice>
              <mc:Fallback>
                <p:oleObj name="Формула" r:id="rId8" imgW="241300" imgH="228600" progId="Equation.3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005064"/>
                        <a:ext cx="590550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367202"/>
              </p:ext>
            </p:extLst>
          </p:nvPr>
        </p:nvGraphicFramePr>
        <p:xfrm>
          <a:off x="3804096" y="2502222"/>
          <a:ext cx="62388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08" name="Формула" r:id="rId10" imgW="253890" imgH="228501" progId="Equation.3">
                  <p:embed/>
                </p:oleObj>
              </mc:Choice>
              <mc:Fallback>
                <p:oleObj name="Формула" r:id="rId10" imgW="253890" imgH="228501" progId="Equation.3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4096" y="2502222"/>
                        <a:ext cx="623888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997875"/>
              </p:ext>
            </p:extLst>
          </p:nvPr>
        </p:nvGraphicFramePr>
        <p:xfrm>
          <a:off x="5868144" y="3429000"/>
          <a:ext cx="68580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09" name="Формула" r:id="rId12" imgW="279400" imgH="228600" progId="Equation.3">
                  <p:embed/>
                </p:oleObj>
              </mc:Choice>
              <mc:Fallback>
                <p:oleObj name="Формула" r:id="rId12" imgW="279400" imgH="228600" progId="Equation.3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3429000"/>
                        <a:ext cx="685800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23528" y="0"/>
            <a:ext cx="8820472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uk-UA" sz="5400" b="1" cap="none" spc="0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Завдання. </a:t>
            </a:r>
          </a:p>
          <a:p>
            <a:pPr algn="just"/>
            <a:r>
              <a:rPr lang="uk-UA" sz="3600" b="1" cap="none" spc="0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 якому напрямі рухається літак, якщо:</a:t>
            </a:r>
            <a:endParaRPr lang="ru-RU" sz="3600" b="1" cap="none" spc="0" dirty="0">
              <a:ln>
                <a:prstDash val="solid"/>
              </a:ln>
              <a:solidFill>
                <a:srgbClr val="00206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aphicFrame>
        <p:nvGraphicFramePr>
          <p:cNvPr id="65542" name="Object 44"/>
          <p:cNvGraphicFramePr>
            <a:graphicFrameLocks noChangeAspect="1"/>
          </p:cNvGraphicFramePr>
          <p:nvPr/>
        </p:nvGraphicFramePr>
        <p:xfrm>
          <a:off x="6948264" y="1772816"/>
          <a:ext cx="936104" cy="709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0" name="Формула" r:id="rId14" imgW="304668" imgH="228501" progId="Equation.3">
                  <p:embed/>
                </p:oleObj>
              </mc:Choice>
              <mc:Fallback>
                <p:oleObj name="Формула" r:id="rId14" imgW="304668" imgH="228501" progId="Equation.3">
                  <p:embed/>
                  <p:pic>
                    <p:nvPicPr>
                      <p:cNvPr id="0" name="Picture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1772816"/>
                        <a:ext cx="936104" cy="7095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 flipV="1">
            <a:off x="7740352" y="2977788"/>
            <a:ext cx="364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=</a:t>
            </a:r>
            <a:endParaRPr lang="ru-RU" sz="2800" dirty="0"/>
          </a:p>
        </p:txBody>
      </p:sp>
      <p:graphicFrame>
        <p:nvGraphicFramePr>
          <p:cNvPr id="65543" name="Object 46"/>
          <p:cNvGraphicFramePr>
            <a:graphicFrameLocks noChangeAspect="1"/>
          </p:cNvGraphicFramePr>
          <p:nvPr/>
        </p:nvGraphicFramePr>
        <p:xfrm>
          <a:off x="8172400" y="1764040"/>
          <a:ext cx="792088" cy="71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1" name="Формула" r:id="rId15" imgW="253890" imgH="228501" progId="Equation.3">
                  <p:embed/>
                </p:oleObj>
              </mc:Choice>
              <mc:Fallback>
                <p:oleObj name="Формула" r:id="rId15" imgW="253890" imgH="228501" progId="Equation.3">
                  <p:embed/>
                  <p:pic>
                    <p:nvPicPr>
                      <p:cNvPr id="0" name="Picture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1764040"/>
                        <a:ext cx="792088" cy="7195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4" name="Object 47"/>
          <p:cNvGraphicFramePr>
            <a:graphicFrameLocks noChangeAspect="1"/>
          </p:cNvGraphicFramePr>
          <p:nvPr/>
        </p:nvGraphicFramePr>
        <p:xfrm>
          <a:off x="6948264" y="2780928"/>
          <a:ext cx="864964" cy="714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2" name="Формула" r:id="rId16" imgW="279400" imgH="228600" progId="Equation.3">
                  <p:embed/>
                </p:oleObj>
              </mc:Choice>
              <mc:Fallback>
                <p:oleObj name="Формула" r:id="rId16" imgW="279400" imgH="228600" progId="Equation.3">
                  <p:embed/>
                  <p:pic>
                    <p:nvPicPr>
                      <p:cNvPr id="0" name="Picture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2780928"/>
                        <a:ext cx="864964" cy="7147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753696" y="1908121"/>
            <a:ext cx="418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/>
                <a:cs typeface="Times New Roman"/>
              </a:rPr>
              <a:t>&gt;</a:t>
            </a:r>
            <a:endParaRPr lang="ru-RU" sz="3200" b="1" dirty="0"/>
          </a:p>
        </p:txBody>
      </p:sp>
      <p:graphicFrame>
        <p:nvGraphicFramePr>
          <p:cNvPr id="65545" name="Object 45"/>
          <p:cNvGraphicFramePr>
            <a:graphicFrameLocks noChangeAspect="1"/>
          </p:cNvGraphicFramePr>
          <p:nvPr/>
        </p:nvGraphicFramePr>
        <p:xfrm>
          <a:off x="8142145" y="2780928"/>
          <a:ext cx="750335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13" name="Формула" r:id="rId17" imgW="241300" imgH="228600" progId="Equation.3">
                  <p:embed/>
                </p:oleObj>
              </mc:Choice>
              <mc:Fallback>
                <p:oleObj name="Формула" r:id="rId17" imgW="241300" imgH="228600" progId="Equation.3">
                  <p:embed/>
                  <p:pic>
                    <p:nvPicPr>
                      <p:cNvPr id="0" name="Picture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2145" y="2780928"/>
                        <a:ext cx="750335" cy="720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Группа 33"/>
          <p:cNvGrpSpPr/>
          <p:nvPr/>
        </p:nvGrpSpPr>
        <p:grpSpPr>
          <a:xfrm>
            <a:off x="3563888" y="4077072"/>
            <a:ext cx="2304256" cy="1008112"/>
            <a:chOff x="3563888" y="4077072"/>
            <a:chExt cx="2304256" cy="1008112"/>
          </a:xfrm>
        </p:grpSpPr>
        <p:cxnSp>
          <p:nvCxnSpPr>
            <p:cNvPr id="28" name="Прямая соединительная линия 27"/>
            <p:cNvCxnSpPr>
              <a:stCxn id="26" idx="2"/>
            </p:cNvCxnSpPr>
            <p:nvPr/>
          </p:nvCxnSpPr>
          <p:spPr>
            <a:xfrm>
              <a:off x="3743908" y="5085184"/>
              <a:ext cx="2124236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6" name="Стрелка вниз 25"/>
            <p:cNvSpPr/>
            <p:nvPr/>
          </p:nvSpPr>
          <p:spPr>
            <a:xfrm>
              <a:off x="3563888" y="4149080"/>
              <a:ext cx="360040" cy="936104"/>
            </a:xfrm>
            <a:prstGeom prst="downArrow">
              <a:avLst/>
            </a:prstGeom>
            <a:solidFill>
              <a:srgbClr val="FFCC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0" name="Прямая соединительная линия 29"/>
            <p:cNvCxnSpPr/>
            <p:nvPr/>
          </p:nvCxnSpPr>
          <p:spPr>
            <a:xfrm flipV="1">
              <a:off x="5868144" y="4077072"/>
              <a:ext cx="0" cy="1008112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>
              <a:stCxn id="15" idx="6"/>
            </p:cNvCxnSpPr>
            <p:nvPr/>
          </p:nvCxnSpPr>
          <p:spPr>
            <a:xfrm>
              <a:off x="3822064" y="4095741"/>
              <a:ext cx="2046080" cy="98944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80" name="Picture 48" descr="D:\Наташенька\Работа\Відкрите заняття з фізики і математики\Фони\shkolnie-fony-dlya-prezentacii-5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b="3379"/>
          <a:stretch>
            <a:fillRect/>
          </a:stretch>
        </p:blipFill>
        <p:spPr bwMode="auto">
          <a:xfrm>
            <a:off x="0" y="-28274"/>
            <a:ext cx="9144000" cy="688627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grpSp>
        <p:nvGrpSpPr>
          <p:cNvPr id="2" name="Группа 16"/>
          <p:cNvGrpSpPr/>
          <p:nvPr/>
        </p:nvGrpSpPr>
        <p:grpSpPr>
          <a:xfrm>
            <a:off x="107504" y="1556792"/>
            <a:ext cx="6768752" cy="4896544"/>
            <a:chOff x="1547664" y="1988840"/>
            <a:chExt cx="5904656" cy="3888432"/>
          </a:xfrm>
        </p:grpSpPr>
        <p:pic>
          <p:nvPicPr>
            <p:cNvPr id="9" name="Рисунок 8" descr="20287657.jpg"/>
            <p:cNvPicPr>
              <a:picLocks noChangeAspect="1"/>
            </p:cNvPicPr>
            <p:nvPr/>
          </p:nvPicPr>
          <p:blipFill>
            <a:blip r:embed="rId5" cstate="print"/>
            <a:srcRect l="1723" t="6153" r="696" b="6153"/>
            <a:stretch>
              <a:fillRect/>
            </a:stretch>
          </p:blipFill>
          <p:spPr>
            <a:xfrm flipH="1">
              <a:off x="1547664" y="1988840"/>
              <a:ext cx="5904656" cy="3888432"/>
            </a:xfrm>
            <a:prstGeom prst="rect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</p:pic>
        <p:cxnSp>
          <p:nvCxnSpPr>
            <p:cNvPr id="11" name="Прямая со стрелкой 10"/>
            <p:cNvCxnSpPr/>
            <p:nvPr/>
          </p:nvCxnSpPr>
          <p:spPr>
            <a:xfrm>
              <a:off x="4716016" y="4005064"/>
              <a:ext cx="0" cy="1057765"/>
            </a:xfrm>
            <a:prstGeom prst="straightConnector1">
              <a:avLst/>
            </a:prstGeom>
            <a:ln w="76200">
              <a:solidFill>
                <a:srgbClr val="00B0F0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rot="16200000">
              <a:off x="5688224" y="3105065"/>
              <a:ext cx="0" cy="1800000"/>
            </a:xfrm>
            <a:prstGeom prst="straightConnector1">
              <a:avLst/>
            </a:prstGeom>
            <a:ln w="76200">
              <a:solidFill>
                <a:srgbClr val="FFFF00"/>
              </a:solidFill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 flipH="1" flipV="1">
              <a:off x="4688438" y="2217571"/>
              <a:ext cx="27577" cy="1801059"/>
            </a:xfrm>
            <a:prstGeom prst="straightConnector1">
              <a:avLst/>
            </a:prstGeom>
            <a:ln w="762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 flipH="1" flipV="1">
              <a:off x="2866789" y="3990239"/>
              <a:ext cx="1799464" cy="14825"/>
            </a:xfrm>
            <a:prstGeom prst="straightConnector1">
              <a:avLst/>
            </a:prstGeom>
            <a:ln w="76200">
              <a:solidFill>
                <a:srgbClr val="2743CF"/>
              </a:solidFill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Овал 14"/>
            <p:cNvSpPr/>
            <p:nvPr/>
          </p:nvSpPr>
          <p:spPr>
            <a:xfrm>
              <a:off x="4644008" y="3933056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42272"/>
              </p:ext>
            </p:extLst>
          </p:nvPr>
        </p:nvGraphicFramePr>
        <p:xfrm>
          <a:off x="3995936" y="4941168"/>
          <a:ext cx="74771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0" name="Формула" r:id="rId6" imgW="304668" imgH="228501" progId="Equation.3">
                  <p:embed/>
                </p:oleObj>
              </mc:Choice>
              <mc:Fallback>
                <p:oleObj name="Формула" r:id="rId6" imgW="304668" imgH="228501" progId="Equation.3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4941168"/>
                        <a:ext cx="747713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75276"/>
              </p:ext>
            </p:extLst>
          </p:nvPr>
        </p:nvGraphicFramePr>
        <p:xfrm>
          <a:off x="2411760" y="4005064"/>
          <a:ext cx="5905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1" name="Формула" r:id="rId8" imgW="241300" imgH="228600" progId="Equation.3">
                  <p:embed/>
                </p:oleObj>
              </mc:Choice>
              <mc:Fallback>
                <p:oleObj name="Формула" r:id="rId8" imgW="241300" imgH="228600" progId="Equation.3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005064"/>
                        <a:ext cx="590550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367202"/>
              </p:ext>
            </p:extLst>
          </p:nvPr>
        </p:nvGraphicFramePr>
        <p:xfrm>
          <a:off x="3804096" y="2502222"/>
          <a:ext cx="62388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2" name="Формула" r:id="rId10" imgW="253890" imgH="228501" progId="Equation.3">
                  <p:embed/>
                </p:oleObj>
              </mc:Choice>
              <mc:Fallback>
                <p:oleObj name="Формула" r:id="rId10" imgW="253890" imgH="228501" progId="Equation.3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4096" y="2502222"/>
                        <a:ext cx="623888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997875"/>
              </p:ext>
            </p:extLst>
          </p:nvPr>
        </p:nvGraphicFramePr>
        <p:xfrm>
          <a:off x="5868144" y="3429000"/>
          <a:ext cx="68580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3" name="Формула" r:id="rId12" imgW="279400" imgH="228600" progId="Equation.3">
                  <p:embed/>
                </p:oleObj>
              </mc:Choice>
              <mc:Fallback>
                <p:oleObj name="Формула" r:id="rId12" imgW="279400" imgH="228600" progId="Equation.3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3429000"/>
                        <a:ext cx="685800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23528" y="0"/>
            <a:ext cx="8820472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uk-UA" sz="5400" b="1" cap="none" spc="0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Завдання. </a:t>
            </a:r>
          </a:p>
          <a:p>
            <a:pPr algn="just"/>
            <a:r>
              <a:rPr lang="uk-UA" sz="3600" b="1" cap="none" spc="0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 якому напрямі рухається літак, якщо:</a:t>
            </a:r>
            <a:endParaRPr lang="ru-RU" sz="3600" b="1" cap="none" spc="0" dirty="0">
              <a:ln>
                <a:prstDash val="solid"/>
              </a:ln>
              <a:solidFill>
                <a:srgbClr val="00206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aphicFrame>
        <p:nvGraphicFramePr>
          <p:cNvPr id="65542" name="Object 44"/>
          <p:cNvGraphicFramePr>
            <a:graphicFrameLocks noChangeAspect="1"/>
          </p:cNvGraphicFramePr>
          <p:nvPr/>
        </p:nvGraphicFramePr>
        <p:xfrm>
          <a:off x="6948264" y="1772816"/>
          <a:ext cx="936104" cy="709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4" name="Формула" r:id="rId14" imgW="304668" imgH="228501" progId="Equation.3">
                  <p:embed/>
                </p:oleObj>
              </mc:Choice>
              <mc:Fallback>
                <p:oleObj name="Формула" r:id="rId14" imgW="304668" imgH="228501" progId="Equation.3">
                  <p:embed/>
                  <p:pic>
                    <p:nvPicPr>
                      <p:cNvPr id="0" name="Picture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1772816"/>
                        <a:ext cx="936104" cy="7095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 flipV="1">
            <a:off x="7740352" y="2977788"/>
            <a:ext cx="364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=</a:t>
            </a:r>
            <a:endParaRPr lang="ru-RU" sz="2800" dirty="0"/>
          </a:p>
        </p:txBody>
      </p:sp>
      <p:graphicFrame>
        <p:nvGraphicFramePr>
          <p:cNvPr id="65543" name="Object 46"/>
          <p:cNvGraphicFramePr>
            <a:graphicFrameLocks noChangeAspect="1"/>
          </p:cNvGraphicFramePr>
          <p:nvPr/>
        </p:nvGraphicFramePr>
        <p:xfrm>
          <a:off x="8172400" y="1764040"/>
          <a:ext cx="792088" cy="71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5" name="Формула" r:id="rId15" imgW="253890" imgH="228501" progId="Equation.3">
                  <p:embed/>
                </p:oleObj>
              </mc:Choice>
              <mc:Fallback>
                <p:oleObj name="Формула" r:id="rId15" imgW="253890" imgH="228501" progId="Equation.3">
                  <p:embed/>
                  <p:pic>
                    <p:nvPicPr>
                      <p:cNvPr id="0" name="Picture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1764040"/>
                        <a:ext cx="792088" cy="7195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4" name="Object 47"/>
          <p:cNvGraphicFramePr>
            <a:graphicFrameLocks noChangeAspect="1"/>
          </p:cNvGraphicFramePr>
          <p:nvPr/>
        </p:nvGraphicFramePr>
        <p:xfrm>
          <a:off x="6948264" y="2780928"/>
          <a:ext cx="864964" cy="714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6" name="Формула" r:id="rId16" imgW="279400" imgH="228600" progId="Equation.3">
                  <p:embed/>
                </p:oleObj>
              </mc:Choice>
              <mc:Fallback>
                <p:oleObj name="Формула" r:id="rId16" imgW="279400" imgH="228600" progId="Equation.3">
                  <p:embed/>
                  <p:pic>
                    <p:nvPicPr>
                      <p:cNvPr id="0" name="Picture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2780928"/>
                        <a:ext cx="864964" cy="7147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 flipV="1">
            <a:off x="7753696" y="1908121"/>
            <a:ext cx="418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/>
                <a:cs typeface="Times New Roman"/>
              </a:rPr>
              <a:t>&gt;</a:t>
            </a:r>
            <a:endParaRPr lang="ru-RU" sz="3200" b="1" dirty="0"/>
          </a:p>
        </p:txBody>
      </p:sp>
      <p:graphicFrame>
        <p:nvGraphicFramePr>
          <p:cNvPr id="65545" name="Object 45"/>
          <p:cNvGraphicFramePr>
            <a:graphicFrameLocks noChangeAspect="1"/>
          </p:cNvGraphicFramePr>
          <p:nvPr/>
        </p:nvGraphicFramePr>
        <p:xfrm>
          <a:off x="8142145" y="2780928"/>
          <a:ext cx="750335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37" name="Формула" r:id="rId17" imgW="241300" imgH="228600" progId="Equation.3">
                  <p:embed/>
                </p:oleObj>
              </mc:Choice>
              <mc:Fallback>
                <p:oleObj name="Формула" r:id="rId17" imgW="241300" imgH="228600" progId="Equation.3">
                  <p:embed/>
                  <p:pic>
                    <p:nvPicPr>
                      <p:cNvPr id="0" name="Picture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2145" y="2780928"/>
                        <a:ext cx="750335" cy="720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860032" y="51571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3563888" y="3140968"/>
            <a:ext cx="2268252" cy="936104"/>
            <a:chOff x="3563888" y="3140968"/>
            <a:chExt cx="2268252" cy="936104"/>
          </a:xfrm>
        </p:grpSpPr>
        <p:sp>
          <p:nvSpPr>
            <p:cNvPr id="26" name="Стрелка вниз 25"/>
            <p:cNvSpPr/>
            <p:nvPr/>
          </p:nvSpPr>
          <p:spPr>
            <a:xfrm flipV="1">
              <a:off x="3563888" y="3140968"/>
              <a:ext cx="360040" cy="936104"/>
            </a:xfrm>
            <a:prstGeom prst="downArrow">
              <a:avLst/>
            </a:prstGeom>
            <a:solidFill>
              <a:srgbClr val="FFCC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3779912" y="3140968"/>
              <a:ext cx="2052228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flipV="1">
              <a:off x="5796136" y="3140968"/>
              <a:ext cx="0" cy="936104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 flipV="1">
              <a:off x="3851920" y="3140968"/>
              <a:ext cx="1974072" cy="882765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171797"/>
            <a:ext cx="6912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«…</a:t>
            </a:r>
            <a:r>
              <a:rPr 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Хто</a:t>
            </a: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винен з них, </a:t>
            </a:r>
            <a:r>
              <a:rPr 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хто</a:t>
            </a: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ні</a:t>
            </a: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– судить не нам,</a:t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Та </a:t>
            </a:r>
            <a:r>
              <a:rPr 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тільки</a:t>
            </a: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віз</a:t>
            </a: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і </a:t>
            </a:r>
            <a:r>
              <a:rPr 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досі</a:t>
            </a: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там»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				Басня </a:t>
            </a:r>
            <a:r>
              <a:rPr 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І.Крилова</a:t>
            </a: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8610" name="Picture 2" descr="D:\Мои документы\Пилипчак\Відкритий урок\Картинки\hq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3" b="3319"/>
          <a:stretch>
            <a:fillRect/>
          </a:stretch>
        </p:blipFill>
        <p:spPr bwMode="auto">
          <a:xfrm>
            <a:off x="1115616" y="1658400"/>
            <a:ext cx="6840760" cy="4794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35575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830284" y="476672"/>
            <a:ext cx="7702156" cy="6021969"/>
            <a:chOff x="990726" y="836712"/>
            <a:chExt cx="7397698" cy="5631423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990726" y="836712"/>
              <a:ext cx="7397698" cy="5631423"/>
              <a:chOff x="1115616" y="1628800"/>
              <a:chExt cx="6840760" cy="4794936"/>
            </a:xfrm>
          </p:grpSpPr>
          <p:pic>
            <p:nvPicPr>
              <p:cNvPr id="3" name="Picture 2" descr="D:\Мои документы\Пилипчак\Відкритий урок\Картинки\hqdefault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223" b="3319"/>
              <a:stretch>
                <a:fillRect/>
              </a:stretch>
            </p:blipFill>
            <p:spPr bwMode="auto">
              <a:xfrm>
                <a:off x="1115616" y="1628800"/>
                <a:ext cx="6840760" cy="4794936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  <a:extLst/>
            </p:spPr>
          </p:pic>
          <p:cxnSp>
            <p:nvCxnSpPr>
              <p:cNvPr id="6" name="Прямая со стрелкой 5"/>
              <p:cNvCxnSpPr/>
              <p:nvPr/>
            </p:nvCxnSpPr>
            <p:spPr>
              <a:xfrm flipH="1" flipV="1">
                <a:off x="2555776" y="3284984"/>
                <a:ext cx="1656184" cy="504056"/>
              </a:xfrm>
              <a:prstGeom prst="straightConnector1">
                <a:avLst/>
              </a:prstGeom>
              <a:ln w="76200">
                <a:solidFill>
                  <a:srgbClr val="00B0F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 стрелкой 10"/>
              <p:cNvCxnSpPr/>
              <p:nvPr/>
            </p:nvCxnSpPr>
            <p:spPr>
              <a:xfrm rot="10800000" flipH="1" flipV="1">
                <a:off x="4211960" y="3789040"/>
                <a:ext cx="1656184" cy="504056"/>
              </a:xfrm>
              <a:prstGeom prst="straightConnector1">
                <a:avLst/>
              </a:prstGeom>
              <a:ln w="76200">
                <a:solidFill>
                  <a:srgbClr val="FF0000"/>
                </a:solidFill>
                <a:prstDash val="solid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/>
              <p:cNvCxnSpPr>
                <a:cxnSpLocks noChangeAspect="1"/>
              </p:cNvCxnSpPr>
              <p:nvPr/>
            </p:nvCxnSpPr>
            <p:spPr>
              <a:xfrm flipV="1">
                <a:off x="4216588" y="3140968"/>
                <a:ext cx="1147500" cy="612000"/>
              </a:xfrm>
              <a:prstGeom prst="straightConnector1">
                <a:avLst/>
              </a:prstGeom>
              <a:ln w="76200">
                <a:solidFill>
                  <a:srgbClr val="00B0F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/>
              <p:cNvCxnSpPr/>
              <p:nvPr/>
            </p:nvCxnSpPr>
            <p:spPr>
              <a:xfrm>
                <a:off x="4211960" y="3789040"/>
                <a:ext cx="504056" cy="1152128"/>
              </a:xfrm>
              <a:prstGeom prst="straightConnector1">
                <a:avLst/>
              </a:prstGeom>
              <a:ln w="76200">
                <a:solidFill>
                  <a:srgbClr val="00B0F0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 стрелкой 17"/>
              <p:cNvCxnSpPr>
                <a:cxnSpLocks noChangeAspect="1"/>
              </p:cNvCxnSpPr>
              <p:nvPr/>
            </p:nvCxnSpPr>
            <p:spPr>
              <a:xfrm flipV="1">
                <a:off x="4811894" y="4293097"/>
                <a:ext cx="1056122" cy="576063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 стрелкой 23"/>
              <p:cNvCxnSpPr/>
              <p:nvPr/>
            </p:nvCxnSpPr>
            <p:spPr>
              <a:xfrm>
                <a:off x="5364088" y="3212976"/>
                <a:ext cx="504056" cy="1080120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Овал 25"/>
            <p:cNvSpPr>
              <a:spLocks noChangeAspect="1"/>
            </p:cNvSpPr>
            <p:nvPr/>
          </p:nvSpPr>
          <p:spPr>
            <a:xfrm flipH="1">
              <a:off x="4230773" y="3284984"/>
              <a:ext cx="144000" cy="1406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162957"/>
              </p:ext>
            </p:extLst>
          </p:nvPr>
        </p:nvGraphicFramePr>
        <p:xfrm>
          <a:off x="4764875" y="1996244"/>
          <a:ext cx="405712" cy="759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9" name="Формула" r:id="rId4" imgW="203024" imgH="266469" progId="Equation.3">
                  <p:embed/>
                </p:oleObj>
              </mc:Choice>
              <mc:Fallback>
                <p:oleObj name="Формула" r:id="rId4" imgW="203024" imgH="266469" progId="Equation.3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4875" y="1996244"/>
                        <a:ext cx="405712" cy="7591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737711"/>
              </p:ext>
            </p:extLst>
          </p:nvPr>
        </p:nvGraphicFramePr>
        <p:xfrm>
          <a:off x="4166159" y="4595270"/>
          <a:ext cx="406800" cy="777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0" name="Формула" r:id="rId6" imgW="215806" imgH="279279" progId="Equation.3">
                  <p:embed/>
                </p:oleObj>
              </mc:Choice>
              <mc:Fallback>
                <p:oleObj name="Формула" r:id="rId6" imgW="215806" imgH="279279" progId="Equation.3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6159" y="4595270"/>
                        <a:ext cx="406800" cy="7779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031988"/>
              </p:ext>
            </p:extLst>
          </p:nvPr>
        </p:nvGraphicFramePr>
        <p:xfrm>
          <a:off x="2965449" y="1772816"/>
          <a:ext cx="431801" cy="783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1" name="Формула" r:id="rId8" imgW="215806" imgH="279279" progId="Equation.3">
                  <p:embed/>
                </p:oleObj>
              </mc:Choice>
              <mc:Fallback>
                <p:oleObj name="Формула" r:id="rId8" imgW="215806" imgH="279279" progId="Equation.3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5449" y="1772816"/>
                        <a:ext cx="431801" cy="7838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565488"/>
              </p:ext>
            </p:extLst>
          </p:nvPr>
        </p:nvGraphicFramePr>
        <p:xfrm>
          <a:off x="6181111" y="3189721"/>
          <a:ext cx="1018584" cy="633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2" name="Формула" r:id="rId10" imgW="508000" imgH="279400" progId="Equation.3">
                  <p:embed/>
                </p:oleObj>
              </mc:Choice>
              <mc:Fallback>
                <p:oleObj name="Формула" r:id="rId10" imgW="508000" imgH="279400" progId="Equation.3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1111" y="3189721"/>
                        <a:ext cx="1018584" cy="6330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575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60648"/>
            <a:ext cx="828092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Проекція</a:t>
            </a:r>
            <a:r>
              <a:rPr lang="ru-RU" sz="80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вектора на </a:t>
            </a:r>
            <a:r>
              <a:rPr lang="ru-RU" sz="80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вісь</a:t>
            </a:r>
            <a:r>
              <a:rPr lang="ru-RU" sz="80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80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3795" name="Picture 3" descr="D:\Мои документы\Пилипчак\Відкритий урок\Картинки\giphy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321" y="2852936"/>
            <a:ext cx="4762500" cy="390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1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5" name="Picture 9" descr="D:\Мои документы\Пилипчак\Відкритий урок\Фони\img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 descr="image0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81983"/>
            <a:ext cx="3185585" cy="1931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414576"/>
              </p:ext>
            </p:extLst>
          </p:nvPr>
        </p:nvGraphicFramePr>
        <p:xfrm>
          <a:off x="4824793" y="2968925"/>
          <a:ext cx="3419615" cy="1972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5" name="Точечный рисунок" r:id="rId5" imgW="2048161" imgH="1181265" progId="PBrush">
                  <p:embed/>
                </p:oleObj>
              </mc:Choice>
              <mc:Fallback>
                <p:oleObj name="Точечный рисунок" r:id="rId5" imgW="2048161" imgH="1181265" progId="PBrush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4793" y="2968925"/>
                        <a:ext cx="3419615" cy="19722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838086" y="5148481"/>
            <a:ext cx="33018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solidFill>
                  <a:schemeClr val="bg1"/>
                </a:solidFill>
              </a:rPr>
              <a:t>Проекція </a:t>
            </a:r>
            <a:r>
              <a:rPr lang="uk-UA" sz="3200" dirty="0" smtClean="0">
                <a:solidFill>
                  <a:schemeClr val="bg1"/>
                </a:solidFill>
              </a:rPr>
              <a:t>додатна</a:t>
            </a:r>
            <a:endParaRPr lang="uk-UA" sz="32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5148481"/>
            <a:ext cx="3371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Проекція від</a:t>
            </a:r>
            <a:r>
              <a:rPr lang="en-US" sz="3200" dirty="0" smtClean="0">
                <a:solidFill>
                  <a:schemeClr val="bg1"/>
                </a:solidFill>
              </a:rPr>
              <a:t>’</a:t>
            </a:r>
            <a:r>
              <a:rPr lang="uk-UA" sz="3200" dirty="0" smtClean="0">
                <a:solidFill>
                  <a:schemeClr val="bg1"/>
                </a:solidFill>
              </a:rPr>
              <a:t>ємна</a:t>
            </a:r>
            <a:endParaRPr lang="uk-UA" sz="3200" dirty="0">
              <a:solidFill>
                <a:schemeClr val="bg1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238442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0" name="Picture 4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022" y="876126"/>
            <a:ext cx="4469462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285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5" name="Picture 9" descr="D:\Мои документы\Пилипчак\Відкритий урок\Фони\img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34821" name="Picture 5" descr="image0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89" y="2924944"/>
            <a:ext cx="3417371" cy="1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 descr="image0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08920"/>
            <a:ext cx="2420859" cy="191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238442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4" y="4725144"/>
            <a:ext cx="324492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dirty="0">
                <a:solidFill>
                  <a:schemeClr val="bg1"/>
                </a:solidFill>
              </a:rPr>
              <a:t>вектор </a:t>
            </a:r>
            <a:endParaRPr lang="uk-UA" sz="2800" dirty="0" smtClean="0">
              <a:solidFill>
                <a:schemeClr val="bg1"/>
              </a:solidFill>
            </a:endParaRPr>
          </a:p>
          <a:p>
            <a:pPr algn="ctr"/>
            <a:r>
              <a:rPr lang="uk-UA" sz="2800" dirty="0" smtClean="0">
                <a:solidFill>
                  <a:schemeClr val="bg1"/>
                </a:solidFill>
              </a:rPr>
              <a:t>паралельний </a:t>
            </a:r>
            <a:r>
              <a:rPr lang="uk-UA" sz="2800" dirty="0">
                <a:solidFill>
                  <a:schemeClr val="bg1"/>
                </a:solidFill>
              </a:rPr>
              <a:t>до осі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22840" y="4725144"/>
            <a:ext cx="410336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dirty="0">
                <a:solidFill>
                  <a:schemeClr val="bg1"/>
                </a:solidFill>
              </a:rPr>
              <a:t>вектор </a:t>
            </a:r>
            <a:endParaRPr lang="uk-UA" sz="2800" dirty="0" smtClean="0">
              <a:solidFill>
                <a:schemeClr val="bg1"/>
              </a:solidFill>
            </a:endParaRPr>
          </a:p>
          <a:p>
            <a:pPr algn="ctr"/>
            <a:r>
              <a:rPr lang="uk-UA" sz="2800" dirty="0" smtClean="0">
                <a:solidFill>
                  <a:schemeClr val="bg1"/>
                </a:solidFill>
              </a:rPr>
              <a:t>перпендикулярний </a:t>
            </a:r>
            <a:r>
              <a:rPr lang="uk-UA" sz="2800" dirty="0">
                <a:solidFill>
                  <a:schemeClr val="bg1"/>
                </a:solidFill>
              </a:rPr>
              <a:t>до осі</a:t>
            </a:r>
          </a:p>
        </p:txBody>
      </p:sp>
    </p:spTree>
    <p:extLst>
      <p:ext uri="{BB962C8B-B14F-4D97-AF65-F5344CB8AC3E}">
        <p14:creationId xmlns:p14="http://schemas.microsoft.com/office/powerpoint/2010/main" val="415434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5aa95d19508f997714e789f5d3890b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0"/>
            <a:ext cx="3960440" cy="3059634"/>
          </a:xfrm>
          <a:prstGeom prst="rect">
            <a:avLst/>
          </a:prstGeom>
        </p:spPr>
      </p:pic>
      <p:pic>
        <p:nvPicPr>
          <p:cNvPr id="5" name="Рисунок 4" descr="images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917499"/>
            <a:ext cx="4067944" cy="3978341"/>
          </a:xfrm>
          <a:prstGeom prst="rect">
            <a:avLst/>
          </a:prstGeom>
        </p:spPr>
      </p:pic>
      <p:pic>
        <p:nvPicPr>
          <p:cNvPr id="6" name="Рисунок 5" descr="medium-rca6ay9ai-152449790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049770"/>
            <a:ext cx="3528392" cy="3808230"/>
          </a:xfrm>
          <a:prstGeom prst="rect">
            <a:avLst/>
          </a:prstGeom>
        </p:spPr>
      </p:pic>
      <p:pic>
        <p:nvPicPr>
          <p:cNvPr id="7" name="Рисунок 6" descr="ученый-с-упой-41410519.jpg"/>
          <p:cNvPicPr>
            <a:picLocks noChangeAspect="1"/>
          </p:cNvPicPr>
          <p:nvPr/>
        </p:nvPicPr>
        <p:blipFill>
          <a:blip r:embed="rId5" cstate="print"/>
          <a:srcRect r="10247"/>
          <a:stretch>
            <a:fillRect/>
          </a:stretch>
        </p:blipFill>
        <p:spPr>
          <a:xfrm>
            <a:off x="5796136" y="-1"/>
            <a:ext cx="2376264" cy="288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5" name="Picture 9" descr="D:\Мои документы\Пилипчак\Відкритий урок\Фони\img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9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125910"/>
              </p:ext>
            </p:extLst>
          </p:nvPr>
        </p:nvGraphicFramePr>
        <p:xfrm>
          <a:off x="543099" y="2852936"/>
          <a:ext cx="8057800" cy="302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6" name="Документ" r:id="rId4" imgW="6264268" imgH="2128024" progId="Word.Document.12">
                  <p:embed/>
                </p:oleObj>
              </mc:Choice>
              <mc:Fallback>
                <p:oleObj name="Документ" r:id="rId4" imgW="6264268" imgH="2128024" progId="Word.Document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099" y="2852936"/>
                        <a:ext cx="8057800" cy="30243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91012" y="1545610"/>
            <a:ext cx="362548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dirty="0" smtClean="0">
                <a:solidFill>
                  <a:schemeClr val="bg1"/>
                </a:solidFill>
              </a:rPr>
              <a:t>Вектор розташований</a:t>
            </a:r>
          </a:p>
          <a:p>
            <a:pPr algn="ctr"/>
            <a:r>
              <a:rPr lang="uk-UA" sz="2800" dirty="0" smtClean="0">
                <a:solidFill>
                  <a:schemeClr val="bg1"/>
                </a:solidFill>
              </a:rPr>
              <a:t> під кутом до осі</a:t>
            </a:r>
            <a:endParaRPr lang="uk-UA" sz="2800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238442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420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D:\Мои документы\Пилипчак\Відкритий урок\Картинки\642269_orig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24" y="620688"/>
            <a:ext cx="815384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-480000">
            <a:off x="2800005" y="861502"/>
            <a:ext cx="19442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Рух тіла 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під дією декількох 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сил</a:t>
            </a:r>
            <a:endParaRPr lang="uk-UA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87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96752"/>
            <a:ext cx="79208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Уважно </a:t>
            </a: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умову задачі. З'ясуйте, які сили діють на тіло та характер руху тіла (рухається тіло рівномірно чи з прискоренням; якою є траєкторія руху тіла). 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Запишіть коротко умову задачі, виразіть числові значення СІ.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Зробіть схематичний рисунок, покажіть на ньому обрану систему відліку та всі сили, що діють на тіло.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Запишіть другий закон Ньютона у векторному вигляді та проекціях на осі координат.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Запишіть додаткові рівняння (наприклад, формули для сил або рівняння кінематики з урахуванням початкових умов: початкових координат та швидкостей тіла).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Розв'яжіть отриману систему рівнянь у загальному вигляді.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Проаналізуйте отриманий результат (перевірте одиниці величин).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Виконайте числові розрахунки, оцініть правдоподібність результатів.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Запишіть відповідь.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170637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Алгоритм розв'язування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 з динаміки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28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1124744"/>
            <a:ext cx="871296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Задача. </a:t>
            </a:r>
            <a:r>
              <a:rPr lang="uk-UA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Автомобіль масою 4 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рухається на гору, сповільнюючи свій рух. Визначте силу тяги автомобіля, якщо ухил гори становить 45°, а коефіцієнт тертя дорівнює 0,04. Прискорення автомобіля 0,15 м/с</a:t>
            </a:r>
            <a:r>
              <a:rPr lang="uk-UA" sz="2000" b="1" i="1" baseline="30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 i="1" dirty="0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170637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Алгоритм розв'язування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 з динаміки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232249"/>
            <a:ext cx="5256584" cy="4437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140056"/>
              </p:ext>
            </p:extLst>
          </p:nvPr>
        </p:nvGraphicFramePr>
        <p:xfrm>
          <a:off x="467544" y="2773262"/>
          <a:ext cx="2376264" cy="3364992"/>
        </p:xfrm>
        <a:graphic>
          <a:graphicData uri="http://schemas.openxmlformats.org/drawingml/2006/table">
            <a:tbl>
              <a:tblPr/>
              <a:tblGrid>
                <a:gridCol w="2376264"/>
              </a:tblGrid>
              <a:tr h="21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Дано: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</a:t>
                      </a:r>
                      <a:r>
                        <a:rPr lang="ru-RU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</a:t>
                      </a:r>
                      <a:r>
                        <a:rPr lang="uk-UA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4·10</a:t>
                      </a:r>
                      <a:r>
                        <a:rPr lang="uk-UA" sz="3200" b="1" baseline="30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r>
                        <a:rPr lang="uk-UA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кг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α=45°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а=0,15 м/с</a:t>
                      </a:r>
                      <a:r>
                        <a:rPr lang="uk-UA" sz="3200" b="1" baseline="30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μ=0,04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</a:t>
                      </a:r>
                      <a:r>
                        <a:rPr lang="ru-RU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=10</a:t>
                      </a:r>
                      <a:r>
                        <a:rPr lang="uk-UA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uk-UA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м/с</a:t>
                      </a:r>
                      <a:r>
                        <a:rPr lang="uk-UA" sz="3200" b="1" baseline="30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42410" y="3306318"/>
          <a:ext cx="1059180" cy="245364"/>
        </p:xfrm>
        <a:graphic>
          <a:graphicData uri="http://schemas.openxmlformats.org/drawingml/2006/table">
            <a:tbl>
              <a:tblPr/>
              <a:tblGrid>
                <a:gridCol w="105918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232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3888" y="116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розв'язування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0" y="476672"/>
            <a:ext cx="9036496" cy="6023029"/>
            <a:chOff x="0" y="834971"/>
            <a:chExt cx="9036496" cy="6023029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1185108" y="980728"/>
              <a:ext cx="7851388" cy="5877272"/>
              <a:chOff x="1185108" y="980728"/>
              <a:chExt cx="7851388" cy="5877272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1185108" y="5949280"/>
                <a:ext cx="7851388" cy="90872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pic>
            <p:nvPicPr>
              <p:cNvPr id="3" name="Рисунок 2"/>
              <p:cNvPicPr/>
              <p:nvPr/>
            </p:nvPicPr>
            <p:blipFill>
              <a:blip r:embed="rId3" cstate="print"/>
              <a:srcRect t="8121" b="13476"/>
              <a:stretch>
                <a:fillRect/>
              </a:stretch>
            </p:blipFill>
            <p:spPr bwMode="auto">
              <a:xfrm>
                <a:off x="1185108" y="980728"/>
                <a:ext cx="7851388" cy="49685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aphicFrame>
            <p:nvGraphicFramePr>
              <p:cNvPr id="5" name="Объект 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89827726"/>
                  </p:ext>
                </p:extLst>
              </p:nvPr>
            </p:nvGraphicFramePr>
            <p:xfrm>
              <a:off x="1455739" y="5949950"/>
              <a:ext cx="7004694" cy="78814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0674" name="Формула" r:id="rId4" imgW="4165600" imgH="431800" progId="Equation.3">
                      <p:embed/>
                    </p:oleObj>
                  </mc:Choice>
                  <mc:Fallback>
                    <p:oleObj name="Формула" r:id="rId4" imgW="4165600" imgH="431800" progId="Equation.3">
                      <p:embed/>
                      <p:pic>
                        <p:nvPicPr>
                          <p:cNvPr id="0" name="Picture 1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55739" y="5949950"/>
                            <a:ext cx="7004694" cy="78814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pic>
          <p:nvPicPr>
            <p:cNvPr id="2" name="Рисунок 1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834971"/>
              <a:ext cx="2951312" cy="2810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293096"/>
            <a:ext cx="828092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r>
              <a:rPr lang="ru-RU" sz="66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5</a:t>
            </a:r>
          </a:p>
          <a:p>
            <a:pPr algn="ctr"/>
            <a:r>
              <a:rPr lang="ru-RU" sz="66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66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Вгору</a:t>
            </a:r>
            <a:r>
              <a:rPr lang="ru-RU" sz="66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6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</a:t>
            </a:r>
            <a:r>
              <a:rPr lang="ru-RU" sz="66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вниз?»</a:t>
            </a:r>
            <a:r>
              <a:rPr lang="ru-RU" sz="66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66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683" name="Picture 3" descr="D:\Мои документы\Пилипчак\Відкритий урок\Картинки\4501167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748" y="116632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38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467545" y="793448"/>
            <a:ext cx="8280919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spcCol="46800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Задача 1 групи.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Сани з дитиною масою 30 кг розташовані на гірці з кутом нахилу </a:t>
            </a:r>
            <a:r>
              <a:rPr lang="uk-UA" sz="2400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30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°. Яку силу потрібно прикласти до саней вздовж схилу, щоб затягти сани угору? Коефіцієнт тертя саней об площину дорівнює 0,02.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Задача 2 групи.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Сани з дитиною масою 30 кг розташовані на гірці з кутом нахилу </a:t>
            </a:r>
            <a:r>
              <a:rPr lang="uk-UA" sz="2400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30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°. Яку силу потрібно прикласти до саней вздовж схилу, щоб стягти сани униз? Коефіцієнт тертя саней об площину дорівнює 0,02.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3" name="Picture 3" descr="D:\Мои документы\Пилипчак\Відкритий урок\Картинки\4501167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89040"/>
            <a:ext cx="324036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1927225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9752" y="404664"/>
            <a:ext cx="554461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Відповіді</a:t>
            </a:r>
            <a:r>
              <a:rPr lang="ru-RU" sz="60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 </a:t>
            </a:r>
            <a:r>
              <a:rPr lang="ru-RU" sz="60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r>
              <a:rPr lang="ru-RU" sz="60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5 </a:t>
            </a:r>
            <a:endParaRPr lang="ru-RU" sz="60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2276872"/>
            <a:ext cx="56886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u="sng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 група </a:t>
            </a:r>
          </a:p>
          <a:p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Відповідь: 155 Н.</a:t>
            </a:r>
            <a:endParaRPr lang="uk-UA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3717032"/>
            <a:ext cx="54726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u="sng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2 група </a:t>
            </a:r>
          </a:p>
          <a:p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Відповідь: 145 Н, в бік ,    	протилежний   руху.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378205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401686"/>
            <a:ext cx="871296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r>
              <a:rPr lang="ru-RU" sz="66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6</a:t>
            </a:r>
          </a:p>
          <a:p>
            <a:pPr algn="ctr"/>
            <a:r>
              <a:rPr lang="ru-RU" sz="66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6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Капітанський</a:t>
            </a:r>
            <a:r>
              <a:rPr lang="ru-RU" sz="66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6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двобій</a:t>
            </a:r>
            <a:endParaRPr lang="ru-RU" sz="66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683" name="Picture 3" descr="E:\Відкритий урок\Картинки\stick_figure_handshake_standout_anim_500_clr_12224-1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394692"/>
            <a:ext cx="40957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D:\Мои документы\Пилипчак\Відкритий урок\Картинки\60708145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94" y="-89090"/>
            <a:ext cx="6974474" cy="697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13" y="3789040"/>
            <a:ext cx="712887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ХВИЛИНКА ВІДПОЧИНКУ!</a:t>
            </a:r>
          </a:p>
          <a:p>
            <a:pPr algn="ctr"/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Цікаві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факти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 математику і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фізику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72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D:\Мои документы\Пилипчак\Відкритий урок\Фони\abstraktnye-fony-dlya-prezentacii-volny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48" y="0"/>
            <a:ext cx="3739345" cy="24928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" r="2576"/>
          <a:stretch/>
        </p:blipFill>
        <p:spPr>
          <a:xfrm>
            <a:off x="4923024" y="28163"/>
            <a:ext cx="4220976" cy="249289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923928" y="489781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+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5735" y="2407798"/>
            <a:ext cx="8067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=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Всесвіт у наших долонях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9458" name="Picture 2" descr="D:\Мои документы\Пилипчак\Відкритий урок\Картинки\5757f507bb209d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41240"/>
            <a:ext cx="7560840" cy="354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41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255" y="260648"/>
            <a:ext cx="87092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Серед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у</a:t>
            </a:r>
            <a:r>
              <a:rPr lang="ru-RU" sz="3600" b="1" dirty="0" err="1" smtClean="0">
                <a:solidFill>
                  <a:srgbClr val="FF0000"/>
                </a:solidFill>
              </a:rPr>
              <a:t>сіх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фігур</a:t>
            </a:r>
            <a:r>
              <a:rPr lang="ru-RU" sz="3600" b="1" dirty="0" smtClean="0">
                <a:solidFill>
                  <a:srgbClr val="FF0000"/>
                </a:solidFill>
              </a:rPr>
              <a:t> з </a:t>
            </a:r>
            <a:r>
              <a:rPr lang="ru-RU" sz="3600" b="1" dirty="0" err="1" smtClean="0">
                <a:solidFill>
                  <a:srgbClr val="FF0000"/>
                </a:solidFill>
              </a:rPr>
              <a:t>рівними</a:t>
            </a:r>
            <a:r>
              <a:rPr lang="ru-RU" sz="3600" b="1" dirty="0" smtClean="0">
                <a:solidFill>
                  <a:srgbClr val="FF0000"/>
                </a:solidFill>
              </a:rPr>
              <a:t> периметрами у </a:t>
            </a:r>
            <a:r>
              <a:rPr lang="ru-RU" sz="3600" b="1" dirty="0">
                <a:solidFill>
                  <a:srgbClr val="FF0000"/>
                </a:solidFill>
              </a:rPr>
              <a:t>круга </a:t>
            </a:r>
            <a:r>
              <a:rPr lang="ru-RU" sz="3600" b="1" dirty="0" smtClean="0">
                <a:solidFill>
                  <a:srgbClr val="FF0000"/>
                </a:solidFill>
              </a:rPr>
              <a:t>буде </a:t>
            </a:r>
            <a:r>
              <a:rPr lang="ru-RU" sz="3600" b="1" dirty="0" err="1" smtClean="0">
                <a:solidFill>
                  <a:srgbClr val="FF0000"/>
                </a:solidFill>
              </a:rPr>
              <a:t>найбільша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площа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uk-UA" sz="36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589360"/>
            <a:ext cx="4826000" cy="5080000"/>
          </a:xfrm>
          <a:prstGeom prst="rect">
            <a:avLst/>
          </a:prstGeom>
        </p:spPr>
      </p:pic>
      <p:pic>
        <p:nvPicPr>
          <p:cNvPr id="5" name="Скрип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855804"/>
      </p:ext>
    </p:extLst>
  </p:cSld>
  <p:clrMapOvr>
    <a:masterClrMapping/>
  </p:clrMapOvr>
  <p:transition advClick="0" advTm="8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7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D:\Наташенька\Работа\Відкрите заняття з фізики і математики\Цікава фізика\04.jpg"/>
          <p:cNvPicPr>
            <a:picLocks noChangeAspect="1" noChangeArrowheads="1"/>
          </p:cNvPicPr>
          <p:nvPr/>
        </p:nvPicPr>
        <p:blipFill>
          <a:blip r:embed="rId2" cstate="print"/>
          <a:srcRect r="1840"/>
          <a:stretch>
            <a:fillRect/>
          </a:stretch>
        </p:blipFill>
        <p:spPr bwMode="auto">
          <a:xfrm>
            <a:off x="0" y="0"/>
            <a:ext cx="9139142" cy="6886576"/>
          </a:xfrm>
          <a:prstGeom prst="rect">
            <a:avLst/>
          </a:prstGeom>
          <a:noFill/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269252" y="692696"/>
            <a:ext cx="855122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Під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 час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кип’ятіння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молекули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 води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рухаються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зі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швидкістю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 650м/с.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79619352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33"/>
          <a:stretch/>
        </p:blipFill>
        <p:spPr>
          <a:xfrm>
            <a:off x="1644352" y="2463001"/>
            <a:ext cx="6096000" cy="42783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4016" y="174119"/>
            <a:ext cx="8892480" cy="22467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Англійська </a:t>
            </a:r>
            <a:r>
              <a:rPr lang="uk-UA" sz="2800" dirty="0">
                <a:solidFill>
                  <a:schemeClr val="bg1"/>
                </a:solidFill>
              </a:rPr>
              <a:t>королева, прочитавши книгу </a:t>
            </a:r>
            <a:r>
              <a:rPr lang="uk-UA" sz="2800" dirty="0" err="1">
                <a:solidFill>
                  <a:schemeClr val="bg1"/>
                </a:solidFill>
              </a:rPr>
              <a:t>Льюїса</a:t>
            </a:r>
            <a:r>
              <a:rPr lang="uk-UA" sz="2800" dirty="0">
                <a:solidFill>
                  <a:schemeClr val="bg1"/>
                </a:solidFill>
              </a:rPr>
              <a:t> </a:t>
            </a:r>
            <a:r>
              <a:rPr lang="uk-UA" sz="2800" dirty="0" err="1">
                <a:solidFill>
                  <a:schemeClr val="bg1"/>
                </a:solidFill>
              </a:rPr>
              <a:t>Керрола</a:t>
            </a:r>
            <a:r>
              <a:rPr lang="uk-UA" sz="2800" dirty="0">
                <a:solidFill>
                  <a:schemeClr val="bg1"/>
                </a:solidFill>
              </a:rPr>
              <a:t> «Аліса в країні див», так зацікавилася нею, що наказала принести їй всі книжки цього письменника, але була розчарована, тому що в інших книгах були математичні </a:t>
            </a:r>
            <a:r>
              <a:rPr lang="uk-UA" sz="2800" dirty="0" smtClean="0">
                <a:solidFill>
                  <a:schemeClr val="bg1"/>
                </a:solidFill>
              </a:rPr>
              <a:t>формули.</a:t>
            </a:r>
            <a:endParaRPr lang="uk-UA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52947"/>
      </p:ext>
    </p:extLst>
  </p:cSld>
  <p:clrMapOvr>
    <a:masterClrMapping/>
  </p:clrMapOvr>
  <p:transition advTm="15000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39"/>
          <a:stretch/>
        </p:blipFill>
        <p:spPr>
          <a:xfrm>
            <a:off x="0" y="-1"/>
            <a:ext cx="9144001" cy="68545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2132856"/>
            <a:ext cx="40324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В математиці </a:t>
            </a:r>
            <a:r>
              <a:rPr lang="uk-UA" sz="4800" dirty="0" smtClean="0"/>
              <a:t>існує: </a:t>
            </a:r>
            <a:r>
              <a:rPr lang="uk-UA" sz="4800" dirty="0" smtClean="0"/>
              <a:t>теорія кіс, теорія ігор і теорія вузлів. </a:t>
            </a:r>
            <a:endParaRPr lang="uk-UA" sz="4800" dirty="0"/>
          </a:p>
        </p:txBody>
      </p:sp>
    </p:spTree>
    <p:extLst>
      <p:ext uri="{BB962C8B-B14F-4D97-AF65-F5344CB8AC3E}">
        <p14:creationId xmlns:p14="http://schemas.microsoft.com/office/powerpoint/2010/main" val="1312923931"/>
      </p:ext>
    </p:extLst>
  </p:cSld>
  <p:clrMapOvr>
    <a:masterClrMapping/>
  </p:clrMapOvr>
  <p:transition advTm="8000"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D:\Наташенька\Работа\Відкрите заняття з фізики і математики\Цікава фізика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86875" cy="6858000"/>
          </a:xfrm>
          <a:prstGeom prst="rect">
            <a:avLst/>
          </a:prstGeom>
          <a:noFill/>
        </p:spPr>
      </p:pic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179511" y="4175209"/>
            <a:ext cx="8964489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Неймовірно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коли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швидкість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літака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сягає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1000 км/год,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його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довжина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збільшується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сантиметр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порівняно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зі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станом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спокою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літака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5000">
    <p:split orient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E:\Відкритий урок\Цікава фізика\8c52cf37efe3e6699d9b1b0fa3da22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11" y="1484784"/>
            <a:ext cx="9201023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73422"/>
            <a:ext cx="9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/>
              <a:t>У 1963 році учень з Танзанії Ераст </a:t>
            </a:r>
            <a:r>
              <a:rPr lang="ru-RU" sz="2400" b="1" dirty="0" err="1"/>
              <a:t>Мпемби</a:t>
            </a:r>
            <a:r>
              <a:rPr lang="uk-UA" sz="2400" b="1" dirty="0"/>
              <a:t> виявив, що </a:t>
            </a:r>
            <a:r>
              <a:rPr lang="uk-UA" sz="2400" b="1" dirty="0" smtClean="0"/>
              <a:t>гаряча </a:t>
            </a:r>
            <a:r>
              <a:rPr lang="uk-UA" sz="2400" b="1" dirty="0"/>
              <a:t>вода в морозильній камері замерзає швидше, ніж холодна при певних умовах. Цей феномен назвали </a:t>
            </a:r>
            <a:r>
              <a:rPr lang="ru-RU" sz="2400" b="1" dirty="0"/>
              <a:t>Парадокс </a:t>
            </a:r>
            <a:r>
              <a:rPr lang="ru-RU" sz="2400" b="1" dirty="0" err="1" smtClean="0"/>
              <a:t>Мпемби</a:t>
            </a:r>
            <a:r>
              <a:rPr lang="ru-RU" sz="2400" b="1" dirty="0" smtClean="0"/>
              <a:t>.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1002492478"/>
      </p:ext>
    </p:extLst>
  </p:cSld>
  <p:clrMapOvr>
    <a:masterClrMapping/>
  </p:clrMapOvr>
  <p:transition advClick="0" advTm="15000">
    <p:randomBa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2" r="9866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59832" y="116632"/>
            <a:ext cx="59046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Число 18 є </a:t>
            </a:r>
            <a:r>
              <a:rPr lang="uk-UA" sz="4000" smtClean="0">
                <a:solidFill>
                  <a:schemeClr val="bg1"/>
                </a:solidFill>
              </a:rPr>
              <a:t>єдиним  </a:t>
            </a:r>
            <a:r>
              <a:rPr lang="uk-UA" sz="4000" dirty="0" smtClean="0">
                <a:solidFill>
                  <a:schemeClr val="bg1"/>
                </a:solidFill>
              </a:rPr>
              <a:t>числом, сума цифр якого в два рази менше його самого.</a:t>
            </a:r>
            <a:endParaRPr lang="uk-UA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442193"/>
      </p:ext>
    </p:extLst>
  </p:cSld>
  <p:clrMapOvr>
    <a:masterClrMapping/>
  </p:clrMapOvr>
  <p:transition advTm="10000">
    <p:blinds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E:\Відкритий урок\Цікава фізика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04" y="0"/>
            <a:ext cx="72362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6104" y="188640"/>
            <a:ext cx="72362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chemeClr val="bg1"/>
                </a:solidFill>
              </a:rPr>
              <a:t>Це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фантастичне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явище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виникає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під</a:t>
            </a:r>
            <a:r>
              <a:rPr lang="ru-RU" sz="2800" b="1" dirty="0">
                <a:solidFill>
                  <a:schemeClr val="bg1"/>
                </a:solidFill>
              </a:rPr>
              <a:t> час </a:t>
            </a:r>
            <a:r>
              <a:rPr lang="ru-RU" sz="2800" b="1" dirty="0" err="1">
                <a:solidFill>
                  <a:schemeClr val="bg1"/>
                </a:solidFill>
              </a:rPr>
              <a:t>високої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задимленості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чи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вологості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повітря</a:t>
            </a:r>
            <a:r>
              <a:rPr lang="ru-RU" sz="2800" b="1" dirty="0">
                <a:solidFill>
                  <a:schemeClr val="bg1"/>
                </a:solidFill>
              </a:rPr>
              <a:t>. </a:t>
            </a:r>
            <a:r>
              <a:rPr lang="ru-RU" sz="2800" b="1" dirty="0" smtClean="0">
                <a:solidFill>
                  <a:schemeClr val="bg1"/>
                </a:solidFill>
              </a:rPr>
              <a:t>Так </a:t>
            </a:r>
            <a:r>
              <a:rPr lang="ru-RU" sz="2800" b="1" dirty="0" err="1">
                <a:solidFill>
                  <a:schemeClr val="bg1"/>
                </a:solidFill>
              </a:rPr>
              <a:t>жителі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Канади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під</a:t>
            </a:r>
            <a:r>
              <a:rPr lang="ru-RU" sz="2800" b="1" dirty="0">
                <a:solidFill>
                  <a:schemeClr val="bg1"/>
                </a:solidFill>
              </a:rPr>
              <a:t> час </a:t>
            </a:r>
            <a:r>
              <a:rPr lang="ru-RU" sz="2800" b="1" dirty="0" err="1">
                <a:solidFill>
                  <a:schemeClr val="bg1"/>
                </a:solidFill>
              </a:rPr>
              <a:t>лісових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пожеж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спостерігали</a:t>
            </a:r>
            <a:r>
              <a:rPr lang="ru-RU" sz="2800" b="1" dirty="0">
                <a:solidFill>
                  <a:schemeClr val="bg1"/>
                </a:solidFill>
              </a:rPr>
              <a:t> </a:t>
            </a:r>
            <a:r>
              <a:rPr lang="ru-RU" sz="2800" b="1" i="1" dirty="0" err="1">
                <a:solidFill>
                  <a:schemeClr val="bg1"/>
                </a:solidFill>
              </a:rPr>
              <a:t>блакитний</a:t>
            </a:r>
            <a:r>
              <a:rPr lang="ru-RU" sz="2800" b="1" i="1" dirty="0">
                <a:solidFill>
                  <a:schemeClr val="bg1"/>
                </a:solidFill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</a:rPr>
              <a:t>місяць</a:t>
            </a:r>
            <a:r>
              <a:rPr lang="ru-RU" sz="2800" b="1" dirty="0">
                <a:solidFill>
                  <a:schemeClr val="bg1"/>
                </a:solidFill>
              </a:rPr>
              <a:t> </a:t>
            </a:r>
            <a:r>
              <a:rPr lang="ru-RU" sz="2800" b="1" dirty="0" err="1">
                <a:solidFill>
                  <a:schemeClr val="bg1"/>
                </a:solidFill>
              </a:rPr>
              <a:t>протягом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тижня</a:t>
            </a:r>
            <a:r>
              <a:rPr lang="ru-RU" sz="2800" b="1" dirty="0">
                <a:solidFill>
                  <a:schemeClr val="bg1"/>
                </a:solidFill>
              </a:rPr>
              <a:t>.</a:t>
            </a:r>
            <a:endParaRPr lang="uk-UA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258671"/>
      </p:ext>
    </p:extLst>
  </p:cSld>
  <p:clrMapOvr>
    <a:masterClrMapping/>
  </p:clrMapOvr>
  <p:transition advClick="0" advTm="15000"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94"/>
          <a:stretch/>
        </p:blipFill>
        <p:spPr>
          <a:xfrm>
            <a:off x="395535" y="3284984"/>
            <a:ext cx="3902517" cy="31683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4788024" y="3284984"/>
            <a:ext cx="4007768" cy="31435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625912"/>
            <a:ext cx="8616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/>
              <a:t>2 і 5 - єдині прості числа, які закінчуються на 2 і 5.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2087607471"/>
      </p:ext>
    </p:extLst>
  </p:cSld>
  <p:clrMapOvr>
    <a:masterClrMapping/>
  </p:clrMapOvr>
  <p:transition advTm="8000">
    <p:blinds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E:\Відкритий урок\Цікава фізика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819609"/>
            <a:ext cx="9144000" cy="506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31148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Таке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неймовірне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видовище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відкривається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перед нами, 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</a:rPr>
              <a:t>коли </a:t>
            </a:r>
            <a:r>
              <a:rPr lang="ru-RU" sz="2400" b="1" i="1" dirty="0" err="1">
                <a:solidFill>
                  <a:schemeClr val="accent5">
                    <a:lumMod val="50000"/>
                  </a:schemeClr>
                </a:solidFill>
              </a:rPr>
              <a:t>згорають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5">
                    <a:lumMod val="50000"/>
                  </a:schemeClr>
                </a:solidFill>
              </a:rPr>
              <a:t>метеорити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проходячи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крізь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атмосферу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Землі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Цікаво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що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завдяки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космічному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пилу та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залишкам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метеоритів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маса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Землі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щороку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</a:rPr>
              <a:t>збільшується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на 5 млн тонн.</a:t>
            </a:r>
            <a:endParaRPr lang="uk-UA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671324"/>
      </p:ext>
    </p:extLst>
  </p:cSld>
  <p:clrMapOvr>
    <a:masterClrMapping/>
  </p:clrMapOvr>
  <p:transition advClick="0" advTm="15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Мои документы\Пилипчак\Відкритий урок\Фони\01-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98274"/>
            <a:ext cx="904488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/>
            <a:r>
              <a:rPr lang="ru-RU" sz="40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ТЕМА:</a:t>
            </a:r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«ЗАСТОСУВАННЯ ВЕКТОРІВ </a:t>
            </a:r>
          </a:p>
          <a:p>
            <a:pPr algn="just"/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     ДО РОЗВ</a:t>
            </a:r>
            <a:r>
              <a:rPr lang="en-US" sz="40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’</a:t>
            </a:r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ЯЗУВАННЯ ЗАДАЧ</a:t>
            </a:r>
          </a:p>
          <a:p>
            <a:pPr algn="just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    </a:t>
            </a:r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ДИНАМІКИ»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996952"/>
            <a:ext cx="889248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/>
            <a:r>
              <a:rPr lang="uk-UA" sz="4400" b="1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Мета</a:t>
            </a:r>
            <a:r>
              <a:rPr lang="ru-RU" sz="4400" b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Навчитися</a:t>
            </a: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застосовувати</a:t>
            </a: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		     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вектори</a:t>
            </a: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до 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розв</a:t>
            </a:r>
            <a:r>
              <a:rPr lang="en-US" sz="4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’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язування</a:t>
            </a: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		     задач на 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закони</a:t>
            </a: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Ньютона і 		     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рух</a:t>
            </a: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тіла</a:t>
            </a: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під</a:t>
            </a: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дією</a:t>
            </a: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декількох</a:t>
            </a:r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	     	     сил</a:t>
            </a:r>
            <a:r>
              <a:rPr lang="uk-UA" sz="4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ru-RU" sz="44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27"/>
          <a:stretch/>
        </p:blipFill>
        <p:spPr>
          <a:xfrm>
            <a:off x="6956" y="0"/>
            <a:ext cx="915872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3645024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/>
              <a:t>Нуль – єдине число, яке не можна записати римськими цифрами.</a:t>
            </a:r>
            <a:endParaRPr lang="uk-UA" sz="6000" b="1" dirty="0"/>
          </a:p>
        </p:txBody>
      </p:sp>
    </p:spTree>
    <p:extLst>
      <p:ext uri="{BB962C8B-B14F-4D97-AF65-F5344CB8AC3E}">
        <p14:creationId xmlns:p14="http://schemas.microsoft.com/office/powerpoint/2010/main" val="882161591"/>
      </p:ext>
    </p:extLst>
  </p:cSld>
  <p:clrMapOvr>
    <a:masterClrMapping/>
  </p:clrMapOvr>
  <p:transition advTm="8000">
    <p:wedg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E:\Відкритий урок\Цікава фізика\53a04db8b2fc45521c3015be50d1a8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52724" cy="685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8064" y="206638"/>
            <a:ext cx="3995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Н</a:t>
            </a:r>
            <a:r>
              <a:rPr lang="ru-RU" sz="3600" b="1" dirty="0" smtClean="0">
                <a:solidFill>
                  <a:schemeClr val="bg1"/>
                </a:solidFill>
              </a:rPr>
              <a:t>е </a:t>
            </a:r>
            <a:r>
              <a:rPr lang="ru-RU" sz="3600" b="1" dirty="0" err="1">
                <a:solidFill>
                  <a:schemeClr val="bg1"/>
                </a:solidFill>
              </a:rPr>
              <a:t>можна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видути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мильну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бульбашку</a:t>
            </a:r>
            <a:r>
              <a:rPr lang="ru-RU" sz="3600" b="1" dirty="0" smtClean="0">
                <a:solidFill>
                  <a:schemeClr val="bg1"/>
                </a:solidFill>
              </a:rPr>
              <a:t> у </a:t>
            </a:r>
            <a:r>
              <a:rPr lang="ru-RU" sz="3600" b="1" dirty="0" err="1" smtClean="0">
                <a:solidFill>
                  <a:schemeClr val="bg1"/>
                </a:solidFill>
              </a:rPr>
              <a:t>формі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пірамідки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чи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кубика. Не </a:t>
            </a:r>
            <a:r>
              <a:rPr lang="ru-RU" sz="3600" b="1" dirty="0" err="1" smtClean="0">
                <a:solidFill>
                  <a:schemeClr val="bg1"/>
                </a:solidFill>
              </a:rPr>
              <a:t>віриш</a:t>
            </a:r>
            <a:r>
              <a:rPr lang="ru-RU" sz="3600" b="1" dirty="0" smtClean="0">
                <a:solidFill>
                  <a:schemeClr val="bg1"/>
                </a:solidFill>
              </a:rPr>
              <a:t>? </a:t>
            </a:r>
            <a:r>
              <a:rPr lang="ru-RU" sz="3600" b="1" dirty="0" err="1" smtClean="0">
                <a:solidFill>
                  <a:srgbClr val="C00000"/>
                </a:solidFill>
              </a:rPr>
              <a:t>Перевір</a:t>
            </a:r>
            <a:r>
              <a:rPr lang="ru-RU" sz="3600" b="1" dirty="0">
                <a:solidFill>
                  <a:srgbClr val="C00000"/>
                </a:solidFill>
              </a:rPr>
              <a:t>!</a:t>
            </a:r>
            <a:endParaRPr lang="uk-UA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120359"/>
      </p:ext>
    </p:extLst>
  </p:cSld>
  <p:clrMapOvr>
    <a:masterClrMapping/>
  </p:clrMapOvr>
  <p:transition advClick="0" advTm="10000">
    <p:split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2"/>
          <a:stretch/>
        </p:blipFill>
        <p:spPr>
          <a:xfrm>
            <a:off x="-23167" y="0"/>
            <a:ext cx="916716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3255" y="260648"/>
            <a:ext cx="36686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Мить – </a:t>
            </a:r>
            <a:r>
              <a:rPr lang="ru-RU" sz="3600" b="1" dirty="0" err="1" smtClean="0"/>
              <a:t>це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одиниця</a:t>
            </a:r>
            <a:r>
              <a:rPr lang="ru-RU" sz="3600" b="1" dirty="0" smtClean="0"/>
              <a:t> часу, яка </a:t>
            </a:r>
            <a:r>
              <a:rPr lang="ru-RU" sz="3600" b="1" dirty="0" err="1" smtClean="0"/>
              <a:t>триває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приблизно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соту</a:t>
            </a:r>
            <a:r>
              <a:rPr lang="ru-RU" sz="3600" b="1" dirty="0" smtClean="0"/>
              <a:t> долю </a:t>
            </a:r>
            <a:r>
              <a:rPr lang="ru-RU" sz="3600" b="1" dirty="0" err="1" smtClean="0"/>
              <a:t>секунди</a:t>
            </a:r>
            <a:r>
              <a:rPr lang="ru-RU" sz="3600" b="1" dirty="0" smtClean="0"/>
              <a:t>.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3755141011"/>
      </p:ext>
    </p:extLst>
  </p:cSld>
  <p:clrMapOvr>
    <a:masterClrMapping/>
  </p:clrMapOvr>
  <p:transition advTm="8000">
    <p:wipe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E:\Відкритий урок\Цікава фізика\faa5a82d5e632dfcfd903bfddf2e983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" y="0"/>
            <a:ext cx="92697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9992" y="18864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</a:rPr>
              <a:t>Сніжинки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на 95% </a:t>
            </a:r>
            <a:r>
              <a:rPr lang="ru-RU" sz="2800" b="1" dirty="0" err="1">
                <a:solidFill>
                  <a:schemeClr val="bg1"/>
                </a:solidFill>
              </a:rPr>
              <a:t>складаються</a:t>
            </a:r>
            <a:r>
              <a:rPr lang="ru-RU" sz="2800" b="1" dirty="0">
                <a:solidFill>
                  <a:schemeClr val="bg1"/>
                </a:solidFill>
              </a:rPr>
              <a:t> з </a:t>
            </a:r>
            <a:r>
              <a:rPr lang="ru-RU" sz="2800" b="1" dirty="0" err="1">
                <a:solidFill>
                  <a:schemeClr val="bg1"/>
                </a:solidFill>
              </a:rPr>
              <a:t>повітря</a:t>
            </a:r>
            <a:r>
              <a:rPr lang="ru-RU" sz="2800" b="1" dirty="0">
                <a:solidFill>
                  <a:schemeClr val="bg1"/>
                </a:solidFill>
              </a:rPr>
              <a:t>, вони </a:t>
            </a:r>
            <a:r>
              <a:rPr lang="ru-RU" sz="2800" b="1" dirty="0" err="1">
                <a:solidFill>
                  <a:schemeClr val="bg1"/>
                </a:solidFill>
              </a:rPr>
              <a:t>дуже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рихлі</a:t>
            </a:r>
            <a:r>
              <a:rPr lang="ru-RU" sz="2800" b="1" dirty="0">
                <a:solidFill>
                  <a:schemeClr val="bg1"/>
                </a:solidFill>
              </a:rPr>
              <a:t>, тому </a:t>
            </a:r>
            <a:r>
              <a:rPr lang="ru-RU" sz="2800" b="1" dirty="0" err="1">
                <a:solidFill>
                  <a:schemeClr val="bg1"/>
                </a:solidFill>
              </a:rPr>
              <a:t>швидкість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їх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падіння</a:t>
            </a:r>
            <a:r>
              <a:rPr lang="ru-RU" sz="2800" b="1" dirty="0">
                <a:solidFill>
                  <a:schemeClr val="bg1"/>
                </a:solidFill>
              </a:rPr>
              <a:t> з неба </a:t>
            </a:r>
            <a:r>
              <a:rPr lang="ru-RU" sz="2800" b="1" dirty="0" err="1">
                <a:solidFill>
                  <a:schemeClr val="bg1"/>
                </a:solidFill>
              </a:rPr>
              <a:t>дуже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низька</a:t>
            </a:r>
            <a:r>
              <a:rPr lang="ru-RU" sz="2800" b="1" dirty="0">
                <a:solidFill>
                  <a:schemeClr val="bg1"/>
                </a:solidFill>
              </a:rPr>
              <a:t> — 0,9 км/год</a:t>
            </a:r>
            <a:endParaRPr lang="uk-UA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089333"/>
      </p:ext>
    </p:extLst>
  </p:cSld>
  <p:clrMapOvr>
    <a:masterClrMapping/>
  </p:clrMapOvr>
  <p:transition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3" y="4473694"/>
            <a:ext cx="89644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Googol</a:t>
            </a:r>
            <a:r>
              <a:rPr lang="uk-UA" sz="4400" dirty="0" smtClean="0">
                <a:solidFill>
                  <a:schemeClr val="bg1"/>
                </a:solidFill>
              </a:rPr>
              <a:t> (значення і походження бренду </a:t>
            </a:r>
            <a:r>
              <a:rPr lang="en-US" sz="4400" dirty="0" err="1" smtClean="0">
                <a:solidFill>
                  <a:schemeClr val="bg1"/>
                </a:solidFill>
              </a:rPr>
              <a:t>Googl</a:t>
            </a:r>
            <a:r>
              <a:rPr lang="uk-UA" sz="4400" dirty="0" smtClean="0">
                <a:solidFill>
                  <a:schemeClr val="bg1"/>
                </a:solidFill>
              </a:rPr>
              <a:t>е) – це число, що складається з одиниці і ста нулів.</a:t>
            </a:r>
            <a:endParaRPr lang="uk-UA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622880"/>
      </p:ext>
    </p:extLst>
  </p:cSld>
  <p:clrMapOvr>
    <a:masterClrMapping/>
  </p:clrMapOvr>
  <p:transition advTm="10000">
    <p:wheel spokes="3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1" name="Picture 3" descr="E:\Відкритий урок\Цікава фізика\Без назван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8417"/>
            <a:ext cx="7668344" cy="465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548680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Птах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що</a:t>
            </a:r>
            <a:r>
              <a:rPr lang="ru-RU" sz="3200" b="1" dirty="0" smtClean="0"/>
              <a:t> </a:t>
            </a:r>
            <a:r>
              <a:rPr lang="ru-RU" sz="3200" b="1" dirty="0" err="1"/>
              <a:t>сидить</a:t>
            </a:r>
            <a:r>
              <a:rPr lang="ru-RU" sz="3200" b="1" dirty="0"/>
              <a:t> на </a:t>
            </a:r>
            <a:r>
              <a:rPr lang="ru-RU" sz="3200" b="1" dirty="0" err="1"/>
              <a:t>дроті</a:t>
            </a:r>
            <a:r>
              <a:rPr lang="ru-RU" sz="3200" b="1" dirty="0"/>
              <a:t> </a:t>
            </a:r>
            <a:r>
              <a:rPr lang="ru-RU" sz="3200" b="1" dirty="0" err="1" smtClean="0"/>
              <a:t>високовольтної</a:t>
            </a:r>
            <a:r>
              <a:rPr lang="ru-RU" sz="3200" b="1" dirty="0" smtClean="0"/>
              <a:t> </a:t>
            </a:r>
            <a:r>
              <a:rPr lang="ru-RU" sz="3200" b="1" dirty="0"/>
              <a:t>ЛЕП не </a:t>
            </a:r>
            <a:r>
              <a:rPr lang="ru-RU" sz="3200" b="1" dirty="0" err="1"/>
              <a:t>страждає</a:t>
            </a:r>
            <a:r>
              <a:rPr lang="ru-RU" sz="3200" b="1" dirty="0"/>
              <a:t> </a:t>
            </a:r>
            <a:r>
              <a:rPr lang="ru-RU" sz="3200" b="1" dirty="0" err="1"/>
              <a:t>від</a:t>
            </a:r>
            <a:r>
              <a:rPr lang="ru-RU" sz="3200" b="1" dirty="0"/>
              <a:t> струму, тому </a:t>
            </a:r>
            <a:r>
              <a:rPr lang="ru-RU" sz="3200" b="1" dirty="0" err="1"/>
              <a:t>що</a:t>
            </a:r>
            <a:r>
              <a:rPr lang="ru-RU" sz="3200" b="1" dirty="0"/>
              <a:t> </a:t>
            </a:r>
            <a:r>
              <a:rPr lang="ru-RU" sz="3200" b="1" dirty="0" err="1"/>
              <a:t>його</a:t>
            </a:r>
            <a:r>
              <a:rPr lang="ru-RU" sz="3200" b="1" dirty="0"/>
              <a:t> </a:t>
            </a:r>
            <a:r>
              <a:rPr lang="ru-RU" sz="3200" b="1" dirty="0" err="1"/>
              <a:t>тіло</a:t>
            </a:r>
            <a:r>
              <a:rPr lang="ru-RU" sz="3200" b="1" dirty="0"/>
              <a:t> — </a:t>
            </a:r>
            <a:r>
              <a:rPr lang="ru-RU" sz="3200" b="1" dirty="0" err="1"/>
              <a:t>поганий</a:t>
            </a:r>
            <a:r>
              <a:rPr lang="ru-RU" sz="3200" b="1" dirty="0"/>
              <a:t> </a:t>
            </a:r>
            <a:r>
              <a:rPr lang="ru-RU" sz="3200" b="1" dirty="0" err="1"/>
              <a:t>провідник</a:t>
            </a:r>
            <a:r>
              <a:rPr lang="ru-RU" sz="3200" b="1" dirty="0"/>
              <a:t> струму. 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2184685548"/>
      </p:ext>
    </p:extLst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19"/>
          <a:stretch/>
        </p:blipFill>
        <p:spPr>
          <a:xfrm>
            <a:off x="-1" y="-8292"/>
            <a:ext cx="9144001" cy="7181707"/>
          </a:xfrm>
          <a:prstGeom prst="rect">
            <a:avLst/>
          </a:prstGeom>
        </p:spPr>
      </p:pic>
      <p:pic>
        <p:nvPicPr>
          <p:cNvPr id="1026" name="Picture 2" descr="D:\Навчання\Мероприємства\Відкритий_захід_2016\Для_газети\Чи_знаєте_ви\Аньєзі Марі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37356"/>
            <a:ext cx="3175000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4149080"/>
            <a:ext cx="8280920" cy="2554545"/>
          </a:xfrm>
          <a:prstGeom prst="rect">
            <a:avLst/>
          </a:prstGeom>
          <a:solidFill>
            <a:srgbClr val="003300"/>
          </a:solidFill>
        </p:spPr>
        <p:txBody>
          <a:bodyPr wrap="square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Одна </a:t>
            </a:r>
            <a:r>
              <a:rPr lang="uk-UA" sz="4000" dirty="0">
                <a:solidFill>
                  <a:schemeClr val="bg1"/>
                </a:solidFill>
              </a:rPr>
              <a:t>з кривих ліній називається «Локон </a:t>
            </a:r>
            <a:r>
              <a:rPr lang="uk-UA" sz="4000" dirty="0" err="1">
                <a:solidFill>
                  <a:schemeClr val="bg1"/>
                </a:solidFill>
              </a:rPr>
              <a:t>Аньєзі</a:t>
            </a:r>
            <a:r>
              <a:rPr lang="uk-UA" sz="4000" dirty="0">
                <a:solidFill>
                  <a:schemeClr val="bg1"/>
                </a:solidFill>
              </a:rPr>
              <a:t>» на честь першої у світі жінки-професора математики Марії </a:t>
            </a:r>
            <a:r>
              <a:rPr lang="uk-UA" sz="4000" dirty="0" err="1">
                <a:solidFill>
                  <a:schemeClr val="bg1"/>
                </a:solidFill>
              </a:rPr>
              <a:t>Гаетани</a:t>
            </a:r>
            <a:r>
              <a:rPr lang="uk-UA" sz="4000" dirty="0">
                <a:solidFill>
                  <a:schemeClr val="bg1"/>
                </a:solidFill>
              </a:rPr>
              <a:t> </a:t>
            </a:r>
            <a:r>
              <a:rPr lang="uk-UA" sz="4000" dirty="0" err="1" smtClean="0">
                <a:solidFill>
                  <a:schemeClr val="bg1"/>
                </a:solidFill>
              </a:rPr>
              <a:t>Аньєзі</a:t>
            </a:r>
            <a:r>
              <a:rPr lang="uk-UA" sz="4000" dirty="0" smtClean="0">
                <a:solidFill>
                  <a:schemeClr val="bg1"/>
                </a:solidFill>
              </a:rPr>
              <a:t>.</a:t>
            </a:r>
            <a:endParaRPr lang="uk-UA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588837"/>
      </p:ext>
    </p:extLst>
  </p:cSld>
  <p:clrMapOvr>
    <a:masterClrMapping/>
  </p:clrMapOvr>
  <p:transition advTm="15000">
    <p:plus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D:\Мои документы\Пилипчак\Відкритий урок\Картинки\para-que-sirve-01-con-movimiento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1047750"/>
            <a:ext cx="40100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4675" y="5348585"/>
            <a:ext cx="7614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ПІДВЕДЕННЯ ПІДСУМКІВ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347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D:\Мои документы\Пилипчак\Відкритий урок\Картинки\8468599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047750"/>
            <a:ext cx="381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15543" y="5457998"/>
            <a:ext cx="4620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ПЕРЕМОЖЦІ!!!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65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E:\Відкритий урок\Картинки\0f2dd3ef2bf23f8ce019b5cf7eb2784f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92696"/>
            <a:ext cx="2899767" cy="499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1896" y="5589240"/>
            <a:ext cx="23782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місце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900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Мои документы\Пилипчак\Відкритий урок\Картинки\825431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"/>
          <a:stretch/>
        </p:blipFill>
        <p:spPr bwMode="auto">
          <a:xfrm>
            <a:off x="1105222" y="260647"/>
            <a:ext cx="6995170" cy="640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11960" y="3573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23601" y="2708920"/>
            <a:ext cx="417774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Перевірка</a:t>
            </a:r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домашнього</a:t>
            </a:r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endParaRPr lang="ru-RU" sz="54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07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F:\Атестація\Відкрите заняття\Картинки\9354.jpg"/>
          <p:cNvPicPr>
            <a:picLocks noChangeAspect="1" noChangeArrowheads="1"/>
          </p:cNvPicPr>
          <p:nvPr/>
        </p:nvPicPr>
        <p:blipFill>
          <a:blip r:embed="rId2" cstate="print"/>
          <a:srcRect l="39809" t="25066"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212447"/>
            <a:ext cx="7164288" cy="120032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Притча</a:t>
            </a:r>
          </a:p>
          <a:p>
            <a:pPr algn="ctr"/>
            <a:r>
              <a:rPr lang="uk-UA" sz="3600" dirty="0" smtClean="0"/>
              <a:t> про мудреця і трьох чоловіків.</a:t>
            </a:r>
            <a:endParaRPr lang="uk-UA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D:\Мои документы\Пилипчак\Відкритий урок\Картинки\source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6768752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55540" y="5746030"/>
            <a:ext cx="6144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Домашнє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0822" y="535320"/>
            <a:ext cx="498855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440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D:\Мои документы\Пилипчак\Відкритий урок\Картинки\80_bow_and_blow_ki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47750"/>
            <a:ext cx="4209256" cy="526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10454" y="188640"/>
            <a:ext cx="6706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ЗАНЯТТЯ ЗАВЕРШЕНО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76607" y="5530006"/>
            <a:ext cx="63907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ДЯКУЄМО ЗА УВАГУ!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831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80000"/>
                <a:satMod val="30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Мои документы\Пилипчак\Відкритий урок\Картинки\duvidas-gif-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381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581128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r>
              <a:rPr lang="ru-RU" sz="66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1</a:t>
            </a:r>
          </a:p>
          <a:p>
            <a:pPr algn="ctr"/>
            <a:r>
              <a:rPr lang="ru-RU" sz="66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«Скаляр </a:t>
            </a:r>
            <a:r>
              <a:rPr lang="ru-RU" sz="66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</a:t>
            </a:r>
            <a:r>
              <a:rPr lang="ru-RU" sz="66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вектор?»</a:t>
            </a:r>
            <a:r>
              <a:rPr lang="ru-RU" sz="66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66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61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Наташенька\Работа\Відкрите заняття з фізики і математики\Фони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000"/>
            <a:ext cx="9167999" cy="6876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627784" y="908720"/>
            <a:ext cx="59046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Розподіліть величини </a:t>
            </a:r>
          </a:p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на скалярні та векторні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95536" y="2348880"/>
            <a:ext cx="8208912" cy="3816424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endParaRPr kumimoji="0" lang="uk-UA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</a:rPr>
              <a:t>   Шлях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, 	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E0A1"/>
                </a:solidFill>
                <a:effectLst/>
                <a:uLnTx/>
                <a:uFillTx/>
              </a:rPr>
              <a:t>час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, 		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</a:rPr>
              <a:t>густина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,	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площа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,</a:t>
            </a:r>
          </a:p>
          <a:p>
            <a:pPr marL="274320" lvl="0" indent="-274320" algn="ctr"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 	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швидкість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, 	</a:t>
            </a:r>
            <a:r>
              <a:rPr lang="uk-UA" sz="32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робота,      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прискорення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,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E0A1"/>
                </a:solidFill>
                <a:effectLst/>
                <a:uLnTx/>
                <a:uFillTx/>
              </a:rPr>
              <a:t>заряд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,    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E0A1"/>
                </a:solidFill>
                <a:effectLst/>
                <a:uLnTx/>
                <a:uFillTx/>
              </a:rPr>
              <a:t>сила струму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, 	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маса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,</a:t>
            </a:r>
            <a:r>
              <a:rPr lang="uk-UA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uk-UA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     </a:t>
            </a:r>
            <a:r>
              <a:rPr lang="uk-UA" sz="3200" b="1" dirty="0" smtClean="0">
                <a:solidFill>
                  <a:srgbClr val="14E0A1"/>
                </a:solidFill>
              </a:rPr>
              <a:t>опір</a:t>
            </a:r>
            <a:r>
              <a:rPr lang="uk-UA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, </a:t>
            </a:r>
            <a:r>
              <a:rPr lang="uk-UA" sz="3200" b="1" dirty="0">
                <a:solidFill>
                  <a:srgbClr val="FFC000"/>
                </a:solidFill>
              </a:rPr>
              <a:t>об'єм</a:t>
            </a:r>
            <a:r>
              <a:rPr lang="uk-UA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, </a:t>
            </a:r>
            <a:r>
              <a:rPr lang="uk-UA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      прискорення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вільного падіння,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</a:rPr>
              <a:t>напруга,  	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сила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,       </a:t>
            </a:r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</a:rPr>
              <a:t>потужність</a:t>
            </a:r>
            <a:r>
              <a:rPr lang="uk-UA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,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переміщення</a:t>
            </a:r>
            <a:endParaRPr kumimoji="0" lang="uk-UA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25603" name="Picture 3" descr="D:\Мои документы\Пилипчак\Відкритий урок\Картинки\duvidas-gif-9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16" y="561696"/>
            <a:ext cx="2121024" cy="265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axresdefault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9458" name="Picture 2" descr="D:\Наташенька\Работа\Відкрите заняття з фізики і математики\Фони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04864"/>
            <a:ext cx="1924050" cy="2381250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22653"/>
              </p:ext>
            </p:extLst>
          </p:nvPr>
        </p:nvGraphicFramePr>
        <p:xfrm>
          <a:off x="2339752" y="1340768"/>
          <a:ext cx="6624735" cy="5047488"/>
        </p:xfrm>
        <a:graphic>
          <a:graphicData uri="http://schemas.openxmlformats.org/drawingml/2006/table">
            <a:tbl>
              <a:tblPr firstRow="1" firstCol="1" bandRow="1">
                <a:tableStyleId>{74C1A8A3-306A-4EB7-A6B1-4F7E0EB9C5D6}</a:tableStyleId>
              </a:tblPr>
              <a:tblGrid>
                <a:gridCol w="4008910"/>
                <a:gridCol w="2615825"/>
              </a:tblGrid>
              <a:tr h="59057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Векторні 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величини</a:t>
                      </a:r>
                      <a:endParaRPr lang="uk-UA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Скалярні величини</a:t>
                      </a:r>
                      <a:endParaRPr lang="uk-UA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632835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швидкість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прискорення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сила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</a:rPr>
                        <a:t>переміщення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</a:rPr>
                        <a:t>прискорення </a:t>
                      </a: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вільного падіння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шлях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час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густина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площа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заряд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сила струму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маса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робота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потужність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опір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напруга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</a:rPr>
                        <a:t>об’єм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9552" y="188640"/>
            <a:ext cx="8136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Відповіді</a:t>
            </a:r>
            <a:r>
              <a:rPr lang="ru-RU" sz="60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 </a:t>
            </a:r>
            <a:r>
              <a:rPr lang="ru-RU" sz="6000" b="1" cap="none" spc="0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r>
              <a:rPr lang="ru-RU" sz="60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1 </a:t>
            </a:r>
            <a:endParaRPr lang="ru-RU" sz="60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2577</TotalTime>
  <Words>1003</Words>
  <Application>Microsoft Office PowerPoint</Application>
  <PresentationFormat>Экран (4:3)</PresentationFormat>
  <Paragraphs>334</Paragraphs>
  <Slides>62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62</vt:i4>
      </vt:variant>
    </vt:vector>
  </HeadingPairs>
  <TitlesOfParts>
    <vt:vector size="66" baseType="lpstr">
      <vt:lpstr>Тема Office</vt:lpstr>
      <vt:lpstr>Документ</vt:lpstr>
      <vt:lpstr>Формула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Рівнодійна сил, спрямованих вздовж однієї прямої в одну сторону, дорівнює сумі модулів цих сил і спрямована в ту ж сторону. </vt:lpstr>
      <vt:lpstr>Рівнодійна сил, спрямованих вздовж однієї прямої в протилежні сторони, спрямована в бік більшої за модулем сили, а її модуль дорівнює різниці модулів цих.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Розподілити величини на скалярні та векторні</dc:title>
  <dc:creator>Admin107</dc:creator>
  <cp:lastModifiedBy>Владелец</cp:lastModifiedBy>
  <cp:revision>203</cp:revision>
  <dcterms:created xsi:type="dcterms:W3CDTF">2018-10-02T11:58:02Z</dcterms:created>
  <dcterms:modified xsi:type="dcterms:W3CDTF">2018-11-09T16:53:46Z</dcterms:modified>
</cp:coreProperties>
</file>