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1" r:id="rId6"/>
    <p:sldId id="264" r:id="rId7"/>
    <p:sldId id="271" r:id="rId8"/>
    <p:sldId id="273" r:id="rId9"/>
    <p:sldId id="274" r:id="rId10"/>
    <p:sldId id="266" r:id="rId11"/>
    <p:sldId id="267" r:id="rId12"/>
    <p:sldId id="268" r:id="rId13"/>
    <p:sldId id="269" r:id="rId14"/>
    <p:sldId id="272" r:id="rId15"/>
    <p:sldId id="275" r:id="rId16"/>
    <p:sldId id="276" r:id="rId17"/>
    <p:sldId id="262" r:id="rId18"/>
    <p:sldId id="263" r:id="rId19"/>
    <p:sldId id="277" r:id="rId20"/>
    <p:sldId id="281" r:id="rId21"/>
    <p:sldId id="278" r:id="rId22"/>
    <p:sldId id="279" r:id="rId2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3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5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B47701-B239-4D01-BFF1-DFA5B0E15680}" type="datetimeFigureOut">
              <a:rPr lang="uk-UA" smtClean="0"/>
              <a:t>20.01.2021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FA98EC-13EF-4767-89A9-F3AB60C1C15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67364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A98EC-13EF-4767-89A9-F3AB60C1C154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90244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8" name="Місце для дати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B91E-302E-4BAB-9D0A-488504A61AE6}" type="datetimeFigureOut">
              <a:rPr lang="uk-UA" smtClean="0"/>
              <a:t>20.01.2021</a:t>
            </a:fld>
            <a:endParaRPr lang="uk-UA"/>
          </a:p>
        </p:txBody>
      </p:sp>
      <p:sp>
        <p:nvSpPr>
          <p:cNvPr id="17" name="Місце для нижнього колонтитула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Місце для номер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8961-EE94-4F80-BD07-3CA1A5DEA76B}" type="slidenum">
              <a:rPr lang="uk-UA" smtClean="0"/>
              <a:t>‹№›</a:t>
            </a:fld>
            <a:endParaRPr lang="uk-UA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B91E-302E-4BAB-9D0A-488504A61AE6}" type="datetimeFigureOut">
              <a:rPr lang="uk-UA" smtClean="0"/>
              <a:t>20.01.2021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8961-EE94-4F80-BD07-3CA1A5DEA76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B91E-302E-4BAB-9D0A-488504A61AE6}" type="datetimeFigureOut">
              <a:rPr lang="uk-UA" smtClean="0"/>
              <a:t>20.01.2021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8961-EE94-4F80-BD07-3CA1A5DEA76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B91E-302E-4BAB-9D0A-488504A61AE6}" type="datetimeFigureOut">
              <a:rPr lang="uk-UA" smtClean="0"/>
              <a:t>20.01.2021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8961-EE94-4F80-BD07-3CA1A5DEA76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B91E-302E-4BAB-9D0A-488504A61AE6}" type="datetimeFigureOut">
              <a:rPr lang="uk-UA" smtClean="0"/>
              <a:t>20.01.2021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B768961-EE94-4F80-BD07-3CA1A5DEA76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B91E-302E-4BAB-9D0A-488504A61AE6}" type="datetimeFigureOut">
              <a:rPr lang="uk-UA" smtClean="0"/>
              <a:t>20.01.2021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8961-EE94-4F80-BD07-3CA1A5DEA76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B91E-302E-4BAB-9D0A-488504A61AE6}" type="datetimeFigureOut">
              <a:rPr lang="uk-UA" smtClean="0"/>
              <a:t>20.01.2021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8961-EE94-4F80-BD07-3CA1A5DEA76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B91E-302E-4BAB-9D0A-488504A61AE6}" type="datetimeFigureOut">
              <a:rPr lang="uk-UA" smtClean="0"/>
              <a:t>20.01.2021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8961-EE94-4F80-BD07-3CA1A5DEA76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B91E-302E-4BAB-9D0A-488504A61AE6}" type="datetimeFigureOut">
              <a:rPr lang="uk-UA" smtClean="0"/>
              <a:t>20.01.2021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8961-EE94-4F80-BD07-3CA1A5DEA76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B91E-302E-4BAB-9D0A-488504A61AE6}" type="datetimeFigureOut">
              <a:rPr lang="uk-UA" smtClean="0"/>
              <a:t>20.01.2021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8961-EE94-4F80-BD07-3CA1A5DEA76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uk-UA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Клацніть піктограму, щоб додати зображення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B91E-302E-4BAB-9D0A-488504A61AE6}" type="datetimeFigureOut">
              <a:rPr lang="uk-UA" smtClean="0"/>
              <a:t>20.01.2021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8961-EE94-4F80-BD07-3CA1A5DEA76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354B91E-302E-4BAB-9D0A-488504A61AE6}" type="datetimeFigureOut">
              <a:rPr lang="uk-UA" smtClean="0"/>
              <a:t>20.01.2021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B768961-EE94-4F80-BD07-3CA1A5DEA76B}" type="slidenum">
              <a:rPr lang="uk-UA" smtClean="0"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wmv"/><Relationship Id="rId1" Type="http://schemas.openxmlformats.org/officeDocument/2006/relationships/video" Target="NULL" TargetMode="Externa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microsoft.com/office/2007/relationships/media" Target="../media/media1.wmv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C%D0%B0%D1%82%D0%B5%D0%BC%D0%B0%D1%82%D0%B8%D0%BA%D0%B0" TargetMode="External"/><Relationship Id="rId2" Type="http://schemas.openxmlformats.org/officeDocument/2006/relationships/hyperlink" Target="https://uk.wikipedia.org/wiki/%D0%A2%D0%B2%D0%B5%D1%80%D0%B4%D0%B6%D0%B5%D0%BD%D0%BD%D1%8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uk.wikipedia.org/w/index.php?title=%D0%A0%D1%96%D0%B2%D0%BD%D1%96%D1%81%D1%82%D1%8C_(%D0%BC%D0%B0%D1%82%D0%B5%D0%BC%D0%B0%D1%82%D0%B8%D0%BA%D0%B0)&amp;action=edit&amp;redlink=1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404665"/>
            <a:ext cx="4464496" cy="1656183"/>
          </a:xfrm>
        </p:spPr>
        <p:txBody>
          <a:bodyPr/>
          <a:lstStyle/>
          <a:p>
            <a:r>
              <a:rPr lang="uk-UA" dirty="0" smtClean="0"/>
              <a:t>	</a:t>
            </a:r>
            <a:r>
              <a:rPr lang="uk-UA" dirty="0" smtClean="0">
                <a:solidFill>
                  <a:srgbClr val="002060"/>
                </a:solidFill>
              </a:rPr>
              <a:t>Добрий день!</a:t>
            </a:r>
            <a:endParaRPr lang="uk-UA" dirty="0">
              <a:solidFill>
                <a:srgbClr val="00206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172" y="2348879"/>
            <a:ext cx="3669010" cy="3632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497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ЗАДАЧА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3923928" y="1600200"/>
            <a:ext cx="5112568" cy="4525963"/>
          </a:xfrm>
        </p:spPr>
        <p:txBody>
          <a:bodyPr/>
          <a:lstStyle/>
          <a:p>
            <a:pPr marL="137160" indent="0">
              <a:buNone/>
            </a:pPr>
            <a:r>
              <a:rPr lang="uk-UA" dirty="0" smtClean="0"/>
              <a:t> - 200 років</a:t>
            </a:r>
          </a:p>
          <a:p>
            <a:pPr marL="137160" indent="0">
              <a:buNone/>
            </a:pPr>
            <a:endParaRPr lang="uk-UA" dirty="0"/>
          </a:p>
          <a:p>
            <a:pPr marL="137160" indent="0">
              <a:buNone/>
            </a:pPr>
            <a:endParaRPr lang="uk-UA" dirty="0" smtClean="0"/>
          </a:p>
          <a:p>
            <a:pPr marL="137160" indent="0">
              <a:buNone/>
            </a:pPr>
            <a:r>
              <a:rPr lang="uk-UA" dirty="0" smtClean="0"/>
              <a:t>                                         у ? разів </a:t>
            </a:r>
            <a:endParaRPr lang="uk-UA" dirty="0"/>
          </a:p>
          <a:p>
            <a:pPr marL="137160" indent="0">
              <a:buNone/>
            </a:pPr>
            <a:endParaRPr lang="uk-UA" dirty="0" smtClean="0"/>
          </a:p>
          <a:p>
            <a:pPr marL="137160" indent="0">
              <a:buNone/>
            </a:pPr>
            <a:r>
              <a:rPr lang="uk-UA" dirty="0" smtClean="0"/>
              <a:t>- 20 років</a:t>
            </a:r>
            <a:endParaRPr lang="uk-UA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3237257" cy="1865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04257"/>
            <a:ext cx="2847975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Стрілка вліво 10"/>
          <p:cNvSpPr/>
          <p:nvPr/>
        </p:nvSpPr>
        <p:spPr>
          <a:xfrm>
            <a:off x="5796136" y="1674516"/>
            <a:ext cx="573993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Вигнута вправо стрілка 11"/>
          <p:cNvSpPr/>
          <p:nvPr/>
        </p:nvSpPr>
        <p:spPr>
          <a:xfrm>
            <a:off x="7524328" y="1916832"/>
            <a:ext cx="45719" cy="4571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3" name="Вигнута вправо стрілка 12"/>
          <p:cNvSpPr/>
          <p:nvPr/>
        </p:nvSpPr>
        <p:spPr>
          <a:xfrm>
            <a:off x="6370129" y="1798486"/>
            <a:ext cx="1105548" cy="266429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00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ЗАДАЧА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endParaRPr lang="uk-UA" dirty="0" smtClean="0"/>
          </a:p>
          <a:p>
            <a:pPr marL="137160" indent="0">
              <a:buNone/>
            </a:pPr>
            <a:endParaRPr lang="uk-UA" dirty="0"/>
          </a:p>
          <a:p>
            <a:pPr marL="137160" indent="0">
              <a:buNone/>
            </a:pPr>
            <a:r>
              <a:rPr lang="uk-UA" dirty="0" smtClean="0"/>
              <a:t>200 : 20 = 10 (р.)</a:t>
            </a:r>
          </a:p>
          <a:p>
            <a:pPr marL="137160" indent="0">
              <a:buNone/>
            </a:pPr>
            <a:r>
              <a:rPr lang="uk-UA" dirty="0" smtClean="0"/>
              <a:t>Відповідь: у 10 разів літак швидший, ніж машина.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7765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ЗАДАЧА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394720" cy="4997152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3779912" y="1600200"/>
            <a:ext cx="5256584" cy="5069160"/>
          </a:xfrm>
        </p:spPr>
        <p:txBody>
          <a:bodyPr/>
          <a:lstStyle/>
          <a:p>
            <a:pPr marL="137160" indent="0">
              <a:buNone/>
            </a:pPr>
            <a:endParaRPr lang="uk-UA" dirty="0" smtClean="0"/>
          </a:p>
          <a:p>
            <a:pPr marL="137160" indent="0">
              <a:buNone/>
            </a:pPr>
            <a:endParaRPr lang="uk-UA" dirty="0"/>
          </a:p>
          <a:p>
            <a:pPr marL="137160" indent="0">
              <a:buNone/>
            </a:pPr>
            <a:r>
              <a:rPr lang="uk-UA" dirty="0" smtClean="0"/>
              <a:t>-30 років</a:t>
            </a:r>
          </a:p>
          <a:p>
            <a:pPr marL="137160" indent="0">
              <a:buNone/>
            </a:pPr>
            <a:endParaRPr lang="uk-UA" dirty="0"/>
          </a:p>
          <a:p>
            <a:pPr marL="137160" indent="0">
              <a:buNone/>
            </a:pPr>
            <a:endParaRPr lang="uk-UA" dirty="0" smtClean="0"/>
          </a:p>
          <a:p>
            <a:pPr marL="137160" indent="0">
              <a:buNone/>
            </a:pPr>
            <a:r>
              <a:rPr lang="uk-UA" dirty="0" smtClean="0"/>
              <a:t>                                                   на?р.                                        </a:t>
            </a:r>
            <a:endParaRPr lang="uk-UA" dirty="0"/>
          </a:p>
          <a:p>
            <a:pPr marL="137160" indent="0">
              <a:buNone/>
            </a:pPr>
            <a:endParaRPr lang="uk-UA" dirty="0" smtClean="0"/>
          </a:p>
          <a:p>
            <a:pPr marL="137160" indent="0">
              <a:buNone/>
            </a:pPr>
            <a:r>
              <a:rPr lang="uk-UA" dirty="0" smtClean="0"/>
              <a:t>-?, в 6 разів менше</a:t>
            </a:r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2376264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94" y="4381500"/>
            <a:ext cx="2396021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Стрілка вліво 23"/>
          <p:cNvSpPr/>
          <p:nvPr/>
        </p:nvSpPr>
        <p:spPr>
          <a:xfrm flipV="1">
            <a:off x="5796136" y="2868144"/>
            <a:ext cx="1224136" cy="12880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5" name="П'ятикутник 24"/>
          <p:cNvSpPr/>
          <p:nvPr/>
        </p:nvSpPr>
        <p:spPr>
          <a:xfrm>
            <a:off x="6997412" y="2932548"/>
            <a:ext cx="45719" cy="231190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7" name="Стрілка вліво 26"/>
          <p:cNvSpPr/>
          <p:nvPr/>
        </p:nvSpPr>
        <p:spPr>
          <a:xfrm>
            <a:off x="7164288" y="2787916"/>
            <a:ext cx="288032" cy="2728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8" name="Вигнута вправо стрілка 27"/>
          <p:cNvSpPr/>
          <p:nvPr/>
        </p:nvSpPr>
        <p:spPr>
          <a:xfrm>
            <a:off x="7398371" y="2816932"/>
            <a:ext cx="792088" cy="246585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16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</a:t>
            </a:r>
            <a:r>
              <a:rPr lang="uk-UA" dirty="0" smtClean="0">
                <a:solidFill>
                  <a:srgbClr val="FF0000"/>
                </a:solidFill>
              </a:rPr>
              <a:t>ЗАДАЧА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uk-UA" dirty="0" smtClean="0"/>
              <a:t>1. 30 : 6 = 5 (р.) – термін придатності енергозберігаючої лампи.</a:t>
            </a:r>
          </a:p>
          <a:p>
            <a:pPr marL="137160" indent="0">
              <a:buNone/>
            </a:pPr>
            <a:endParaRPr lang="uk-UA" dirty="0" smtClean="0"/>
          </a:p>
          <a:p>
            <a:pPr marL="137160" indent="0">
              <a:buNone/>
            </a:pPr>
            <a:r>
              <a:rPr lang="uk-UA" dirty="0" smtClean="0"/>
              <a:t>2. 30 – 5 = 25 (р.)</a:t>
            </a:r>
          </a:p>
          <a:p>
            <a:pPr marL="137160" indent="0">
              <a:buNone/>
            </a:pPr>
            <a:endParaRPr lang="uk-UA" dirty="0"/>
          </a:p>
          <a:p>
            <a:pPr marL="137160" indent="0">
              <a:buNone/>
            </a:pPr>
            <a:r>
              <a:rPr lang="uk-UA" dirty="0" smtClean="0"/>
              <a:t>Відповідь: на 25 років більший термін придатності сонячної батареї.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5378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5">
                    <a:lumMod val="50000"/>
                  </a:schemeClr>
                </a:solidFill>
              </a:rPr>
              <a:t>НАПРИКЛАД:</a:t>
            </a:r>
            <a:endParaRPr lang="uk-UA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uk-UA" dirty="0" smtClean="0"/>
              <a:t>              Число 5 є розв’язком нерівності</a:t>
            </a:r>
          </a:p>
          <a:p>
            <a:pPr marL="137160" indent="0">
              <a:buNone/>
            </a:pPr>
            <a:r>
              <a:rPr lang="uk-UA" dirty="0" smtClean="0"/>
              <a:t>                        </a:t>
            </a:r>
            <a:r>
              <a:rPr lang="uk-UA" i="1" dirty="0" smtClean="0"/>
              <a:t>а</a:t>
            </a:r>
            <a:r>
              <a:rPr lang="uk-UA" dirty="0" smtClean="0"/>
              <a:t> &gt; 2,   </a:t>
            </a:r>
            <a:r>
              <a:rPr lang="uk-UA" i="1" dirty="0" smtClean="0"/>
              <a:t>а</a:t>
            </a:r>
            <a:r>
              <a:rPr lang="uk-UA" dirty="0"/>
              <a:t> + 2 </a:t>
            </a:r>
            <a:r>
              <a:rPr lang="uk-UA" dirty="0" smtClean="0"/>
              <a:t>&lt; 10,</a:t>
            </a:r>
          </a:p>
          <a:p>
            <a:pPr marL="137160" indent="0">
              <a:buNone/>
            </a:pPr>
            <a:endParaRPr lang="uk-UA" dirty="0" smtClean="0"/>
          </a:p>
          <a:p>
            <a:pPr marL="13716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         бо 5&gt;2 </a:t>
            </a:r>
            <a:r>
              <a:rPr lang="uk-UA" dirty="0"/>
              <a:t>і </a:t>
            </a:r>
            <a:r>
              <a:rPr lang="uk-UA" dirty="0" smtClean="0"/>
              <a:t>5+2&lt;10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8781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856984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2000" dirty="0" smtClean="0">
                <a:solidFill>
                  <a:schemeClr val="tx1"/>
                </a:solidFill>
              </a:rPr>
              <a:t>10 ММ=1СМ             10СМ=1ДМ       100 СМ=1М </a:t>
            </a:r>
            <a:endParaRPr lang="uk-UA" sz="2000" dirty="0">
              <a:solidFill>
                <a:schemeClr val="tx1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uk-UA" dirty="0" smtClean="0"/>
              <a:t>                    </a:t>
            </a:r>
          </a:p>
          <a:p>
            <a:pPr marL="137160" indent="0">
              <a:buNone/>
            </a:pPr>
            <a:r>
              <a:rPr lang="uk-UA" dirty="0" smtClean="0"/>
              <a:t>                      24дм= - м – см</a:t>
            </a:r>
          </a:p>
          <a:p>
            <a:pPr marL="137160" indent="0">
              <a:buNone/>
            </a:pPr>
            <a:r>
              <a:rPr lang="uk-UA" dirty="0" smtClean="0"/>
              <a:t>                     350см= - дм </a:t>
            </a:r>
          </a:p>
          <a:p>
            <a:pPr marL="137160" indent="0">
              <a:buNone/>
            </a:pPr>
            <a:r>
              <a:rPr lang="uk-UA" dirty="0" smtClean="0"/>
              <a:t>                      6м70см=- см</a:t>
            </a:r>
          </a:p>
          <a:p>
            <a:pPr marL="137160" indent="0">
              <a:buNone/>
            </a:pPr>
            <a:r>
              <a:rPr lang="uk-UA" dirty="0" smtClean="0"/>
              <a:t>                      300см= - м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0399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1547664" y="548680"/>
            <a:ext cx="5742384" cy="4142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lvl="0">
              <a:spcBef>
                <a:spcPct val="20000"/>
              </a:spcBef>
              <a:buClr>
                <a:prstClr val="black">
                  <a:shade val="95000"/>
                </a:prstClr>
              </a:buClr>
              <a:buSzPct val="65000"/>
            </a:pPr>
            <a:r>
              <a:rPr lang="uk-UA" sz="2800" dirty="0" smtClean="0">
                <a:solidFill>
                  <a:prstClr val="black"/>
                </a:solidFill>
              </a:rPr>
              <a:t>                  </a:t>
            </a:r>
          </a:p>
          <a:p>
            <a:pPr marL="137160" lvl="0">
              <a:spcBef>
                <a:spcPct val="20000"/>
              </a:spcBef>
              <a:buClr>
                <a:prstClr val="black">
                  <a:shade val="95000"/>
                </a:prstClr>
              </a:buClr>
              <a:buSzPct val="65000"/>
            </a:pPr>
            <a:r>
              <a:rPr lang="uk-UA" sz="2800" dirty="0">
                <a:solidFill>
                  <a:prstClr val="black"/>
                </a:solidFill>
              </a:rPr>
              <a:t> </a:t>
            </a:r>
            <a:r>
              <a:rPr lang="uk-UA" sz="2800" dirty="0" smtClean="0">
                <a:solidFill>
                  <a:prstClr val="black"/>
                </a:solidFill>
              </a:rPr>
              <a:t>                    24дм</a:t>
            </a:r>
            <a:r>
              <a:rPr lang="uk-UA" sz="2800" dirty="0">
                <a:solidFill>
                  <a:prstClr val="black"/>
                </a:solidFill>
              </a:rPr>
              <a:t>= </a:t>
            </a:r>
            <a:r>
              <a:rPr lang="uk-UA" sz="2800" dirty="0" smtClean="0">
                <a:solidFill>
                  <a:prstClr val="black"/>
                </a:solidFill>
              </a:rPr>
              <a:t>2м4см</a:t>
            </a:r>
            <a:endParaRPr lang="uk-UA" sz="2800" dirty="0">
              <a:solidFill>
                <a:prstClr val="black"/>
              </a:solidFill>
            </a:endParaRPr>
          </a:p>
          <a:p>
            <a:pPr marL="137160" lvl="0">
              <a:spcBef>
                <a:spcPct val="20000"/>
              </a:spcBef>
              <a:buClr>
                <a:prstClr val="black">
                  <a:shade val="95000"/>
                </a:prstClr>
              </a:buClr>
              <a:buSzPct val="65000"/>
            </a:pPr>
            <a:r>
              <a:rPr lang="uk-UA" sz="2800" dirty="0">
                <a:solidFill>
                  <a:prstClr val="black"/>
                </a:solidFill>
              </a:rPr>
              <a:t>                   </a:t>
            </a:r>
            <a:endParaRPr lang="uk-UA" sz="2800" dirty="0" smtClean="0">
              <a:solidFill>
                <a:prstClr val="black"/>
              </a:solidFill>
            </a:endParaRPr>
          </a:p>
          <a:p>
            <a:pPr marL="137160" lvl="0">
              <a:spcBef>
                <a:spcPct val="20000"/>
              </a:spcBef>
              <a:buClr>
                <a:prstClr val="black">
                  <a:shade val="95000"/>
                </a:prstClr>
              </a:buClr>
              <a:buSzPct val="65000"/>
            </a:pPr>
            <a:r>
              <a:rPr lang="uk-UA" sz="2800" dirty="0">
                <a:solidFill>
                  <a:prstClr val="black"/>
                </a:solidFill>
              </a:rPr>
              <a:t> </a:t>
            </a:r>
            <a:r>
              <a:rPr lang="uk-UA" sz="2800" dirty="0" smtClean="0">
                <a:solidFill>
                  <a:prstClr val="black"/>
                </a:solidFill>
              </a:rPr>
              <a:t>                    </a:t>
            </a:r>
            <a:r>
              <a:rPr lang="uk-UA" sz="2800" dirty="0">
                <a:solidFill>
                  <a:prstClr val="black"/>
                </a:solidFill>
              </a:rPr>
              <a:t>350см= </a:t>
            </a:r>
            <a:r>
              <a:rPr lang="uk-UA" sz="2800" dirty="0" smtClean="0">
                <a:solidFill>
                  <a:prstClr val="black"/>
                </a:solidFill>
              </a:rPr>
              <a:t>35 </a:t>
            </a:r>
            <a:r>
              <a:rPr lang="uk-UA" sz="2800" dirty="0">
                <a:solidFill>
                  <a:prstClr val="black"/>
                </a:solidFill>
              </a:rPr>
              <a:t>дм </a:t>
            </a:r>
          </a:p>
          <a:p>
            <a:pPr marL="137160" lvl="0">
              <a:spcBef>
                <a:spcPct val="20000"/>
              </a:spcBef>
              <a:buClr>
                <a:prstClr val="black">
                  <a:shade val="95000"/>
                </a:prstClr>
              </a:buClr>
              <a:buSzPct val="65000"/>
            </a:pPr>
            <a:r>
              <a:rPr lang="uk-UA" sz="2800" dirty="0">
                <a:solidFill>
                  <a:prstClr val="black"/>
                </a:solidFill>
              </a:rPr>
              <a:t>                    </a:t>
            </a:r>
            <a:r>
              <a:rPr lang="uk-UA" sz="2800" dirty="0" smtClean="0">
                <a:solidFill>
                  <a:prstClr val="black"/>
                </a:solidFill>
              </a:rPr>
              <a:t>  </a:t>
            </a:r>
          </a:p>
          <a:p>
            <a:pPr marL="137160" lvl="0">
              <a:spcBef>
                <a:spcPct val="20000"/>
              </a:spcBef>
              <a:buClr>
                <a:prstClr val="black">
                  <a:shade val="95000"/>
                </a:prstClr>
              </a:buClr>
              <a:buSzPct val="65000"/>
            </a:pPr>
            <a:r>
              <a:rPr lang="uk-UA" sz="2800" dirty="0">
                <a:solidFill>
                  <a:prstClr val="black"/>
                </a:solidFill>
              </a:rPr>
              <a:t> </a:t>
            </a:r>
            <a:r>
              <a:rPr lang="uk-UA" sz="2800" dirty="0" smtClean="0">
                <a:solidFill>
                  <a:prstClr val="black"/>
                </a:solidFill>
              </a:rPr>
              <a:t>                    6м70см=670см</a:t>
            </a:r>
            <a:endParaRPr lang="uk-UA" sz="2800" dirty="0">
              <a:solidFill>
                <a:prstClr val="black"/>
              </a:solidFill>
            </a:endParaRPr>
          </a:p>
          <a:p>
            <a:pPr marL="137160" lvl="0">
              <a:spcBef>
                <a:spcPct val="20000"/>
              </a:spcBef>
              <a:buClr>
                <a:prstClr val="black">
                  <a:shade val="95000"/>
                </a:prstClr>
              </a:buClr>
              <a:buSzPct val="65000"/>
            </a:pPr>
            <a:r>
              <a:rPr lang="uk-UA" sz="2800" dirty="0">
                <a:solidFill>
                  <a:prstClr val="black"/>
                </a:solidFill>
              </a:rPr>
              <a:t>                    </a:t>
            </a:r>
            <a:endParaRPr lang="uk-UA" sz="2800" dirty="0" smtClean="0">
              <a:solidFill>
                <a:prstClr val="black"/>
              </a:solidFill>
            </a:endParaRPr>
          </a:p>
          <a:p>
            <a:pPr marL="137160" lvl="0">
              <a:spcBef>
                <a:spcPct val="20000"/>
              </a:spcBef>
              <a:buClr>
                <a:prstClr val="black">
                  <a:shade val="95000"/>
                </a:prstClr>
              </a:buClr>
              <a:buSzPct val="65000"/>
            </a:pPr>
            <a:r>
              <a:rPr lang="uk-UA" sz="2800" dirty="0">
                <a:solidFill>
                  <a:prstClr val="black"/>
                </a:solidFill>
              </a:rPr>
              <a:t> </a:t>
            </a:r>
            <a:r>
              <a:rPr lang="uk-UA" sz="2800" dirty="0" smtClean="0">
                <a:solidFill>
                  <a:prstClr val="black"/>
                </a:solidFill>
              </a:rPr>
              <a:t>                      300см</a:t>
            </a:r>
            <a:r>
              <a:rPr lang="uk-UA" sz="2800" dirty="0">
                <a:solidFill>
                  <a:prstClr val="black"/>
                </a:solidFill>
              </a:rPr>
              <a:t>= 3</a:t>
            </a:r>
            <a:r>
              <a:rPr lang="uk-UA" sz="2800" dirty="0" smtClean="0">
                <a:solidFill>
                  <a:prstClr val="black"/>
                </a:solidFill>
              </a:rPr>
              <a:t>м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0043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b="0" dirty="0" smtClean="0">
                <a:solidFill>
                  <a:schemeClr val="tx1"/>
                </a:solidFill>
                <a:effectLst/>
              </a:rPr>
              <a:t>ВИРАЗИ</a:t>
            </a:r>
            <a:endParaRPr lang="uk-UA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uk-UA" dirty="0" smtClean="0">
                <a:solidFill>
                  <a:srgbClr val="C00000"/>
                </a:solidFill>
              </a:rPr>
              <a:t>54:9+42:6=</a:t>
            </a:r>
            <a:r>
              <a:rPr lang="uk-UA" dirty="0" smtClean="0"/>
              <a:t>             </a:t>
            </a:r>
            <a:r>
              <a:rPr lang="uk-UA" dirty="0" smtClean="0">
                <a:solidFill>
                  <a:srgbClr val="FF0000"/>
                </a:solidFill>
              </a:rPr>
              <a:t>64-5*9=</a:t>
            </a:r>
            <a:r>
              <a:rPr lang="uk-UA" dirty="0" smtClean="0"/>
              <a:t>                 </a:t>
            </a:r>
            <a:r>
              <a:rPr lang="uk-UA" dirty="0" smtClean="0">
                <a:solidFill>
                  <a:srgbClr val="FFC000"/>
                </a:solidFill>
              </a:rPr>
              <a:t>4*4+10=</a:t>
            </a:r>
          </a:p>
          <a:p>
            <a:pPr marL="137160" indent="0">
              <a:buNone/>
            </a:pPr>
            <a:r>
              <a:rPr lang="uk-UA" dirty="0" smtClean="0"/>
              <a:t>        </a:t>
            </a:r>
          </a:p>
          <a:p>
            <a:pPr marL="137160" indent="0">
              <a:buNone/>
            </a:pPr>
            <a:r>
              <a:rPr lang="uk-UA" dirty="0" smtClean="0">
                <a:solidFill>
                  <a:srgbClr val="C00000"/>
                </a:solidFill>
              </a:rPr>
              <a:t>100-7*6=                </a:t>
            </a:r>
            <a:r>
              <a:rPr lang="uk-UA" dirty="0" smtClean="0">
                <a:solidFill>
                  <a:srgbClr val="FF0000"/>
                </a:solidFill>
              </a:rPr>
              <a:t>12+6*7=</a:t>
            </a:r>
            <a:r>
              <a:rPr lang="uk-UA" dirty="0" smtClean="0">
                <a:solidFill>
                  <a:srgbClr val="FFC000"/>
                </a:solidFill>
              </a:rPr>
              <a:t> </a:t>
            </a:r>
            <a:r>
              <a:rPr lang="uk-UA" dirty="0" smtClean="0"/>
              <a:t>                </a:t>
            </a:r>
            <a:r>
              <a:rPr lang="uk-UA" dirty="0" smtClean="0">
                <a:solidFill>
                  <a:srgbClr val="FFC000"/>
                </a:solidFill>
              </a:rPr>
              <a:t>12+2*3=</a:t>
            </a:r>
          </a:p>
          <a:p>
            <a:pPr marL="137160" indent="0">
              <a:buNone/>
            </a:pPr>
            <a:endParaRPr lang="uk-UA" dirty="0" smtClean="0"/>
          </a:p>
          <a:p>
            <a:pPr marL="137160" indent="0">
              <a:buNone/>
            </a:pPr>
            <a:r>
              <a:rPr lang="uk-UA" dirty="0" smtClean="0">
                <a:solidFill>
                  <a:srgbClr val="C00000"/>
                </a:solidFill>
              </a:rPr>
              <a:t>9*7-4*6=                 </a:t>
            </a:r>
            <a:r>
              <a:rPr lang="uk-UA" dirty="0" smtClean="0">
                <a:solidFill>
                  <a:srgbClr val="FF0000"/>
                </a:solidFill>
              </a:rPr>
              <a:t>5*4+17=</a:t>
            </a:r>
            <a:r>
              <a:rPr lang="uk-UA" dirty="0" smtClean="0"/>
              <a:t>                 </a:t>
            </a:r>
            <a:r>
              <a:rPr lang="uk-UA" dirty="0" smtClean="0">
                <a:solidFill>
                  <a:srgbClr val="FFC000"/>
                </a:solidFill>
              </a:rPr>
              <a:t>34-2*5=</a:t>
            </a:r>
            <a:endParaRPr lang="uk-UA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87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b="0" dirty="0" smtClean="0">
                <a:solidFill>
                  <a:schemeClr val="tx1"/>
                </a:solidFill>
                <a:effectLst/>
              </a:rPr>
              <a:t>ВИРАЗИ</a:t>
            </a:r>
            <a:endParaRPr lang="uk-UA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709160"/>
          </a:xfrm>
        </p:spPr>
        <p:txBody>
          <a:bodyPr/>
          <a:lstStyle/>
          <a:p>
            <a:pPr marL="137160" indent="0">
              <a:buNone/>
            </a:pPr>
            <a:r>
              <a:rPr lang="uk-UA" dirty="0" smtClean="0">
                <a:solidFill>
                  <a:srgbClr val="C00000"/>
                </a:solidFill>
              </a:rPr>
              <a:t>54:9+42:6=13   </a:t>
            </a:r>
            <a:r>
              <a:rPr lang="uk-UA" dirty="0" smtClean="0"/>
              <a:t>         </a:t>
            </a:r>
            <a:r>
              <a:rPr lang="uk-UA" dirty="0" smtClean="0">
                <a:solidFill>
                  <a:srgbClr val="FF0000"/>
                </a:solidFill>
              </a:rPr>
              <a:t>64-5*9=19</a:t>
            </a:r>
            <a:r>
              <a:rPr lang="uk-UA" dirty="0" smtClean="0"/>
              <a:t>                </a:t>
            </a:r>
            <a:r>
              <a:rPr lang="uk-UA" dirty="0" smtClean="0">
                <a:solidFill>
                  <a:srgbClr val="FFC000"/>
                </a:solidFill>
              </a:rPr>
              <a:t>4*4+10=26</a:t>
            </a:r>
          </a:p>
          <a:p>
            <a:pPr marL="137160" indent="0">
              <a:buNone/>
            </a:pPr>
            <a:r>
              <a:rPr lang="uk-UA" dirty="0" smtClean="0"/>
              <a:t>        </a:t>
            </a:r>
          </a:p>
          <a:p>
            <a:pPr marL="137160" indent="0">
              <a:buNone/>
            </a:pPr>
            <a:r>
              <a:rPr lang="uk-UA" dirty="0" smtClean="0">
                <a:solidFill>
                  <a:srgbClr val="C00000"/>
                </a:solidFill>
              </a:rPr>
              <a:t>100-7*6= 58              </a:t>
            </a:r>
            <a:r>
              <a:rPr lang="uk-UA" dirty="0" smtClean="0">
                <a:solidFill>
                  <a:srgbClr val="FF0000"/>
                </a:solidFill>
              </a:rPr>
              <a:t>12+6*7=</a:t>
            </a:r>
            <a:r>
              <a:rPr lang="uk-UA" dirty="0" smtClean="0">
                <a:solidFill>
                  <a:srgbClr val="FFC000"/>
                </a:solidFill>
              </a:rPr>
              <a:t> </a:t>
            </a:r>
            <a:r>
              <a:rPr lang="uk-UA" dirty="0" smtClean="0">
                <a:solidFill>
                  <a:srgbClr val="FF0000"/>
                </a:solidFill>
              </a:rPr>
              <a:t>54  </a:t>
            </a:r>
            <a:r>
              <a:rPr lang="uk-UA" dirty="0" smtClean="0"/>
              <a:t>             </a:t>
            </a:r>
            <a:r>
              <a:rPr lang="uk-UA" dirty="0" smtClean="0">
                <a:solidFill>
                  <a:srgbClr val="FFC000"/>
                </a:solidFill>
              </a:rPr>
              <a:t>12+2*3=18</a:t>
            </a:r>
          </a:p>
          <a:p>
            <a:pPr marL="137160" indent="0">
              <a:buNone/>
            </a:pPr>
            <a:endParaRPr lang="uk-UA" dirty="0" smtClean="0"/>
          </a:p>
          <a:p>
            <a:pPr marL="137160" indent="0">
              <a:buNone/>
            </a:pPr>
            <a:r>
              <a:rPr lang="uk-UA" dirty="0" smtClean="0">
                <a:solidFill>
                  <a:srgbClr val="C00000"/>
                </a:solidFill>
              </a:rPr>
              <a:t>9*7-4*6= 39               </a:t>
            </a:r>
            <a:r>
              <a:rPr lang="uk-UA" dirty="0" smtClean="0">
                <a:solidFill>
                  <a:srgbClr val="FF0000"/>
                </a:solidFill>
              </a:rPr>
              <a:t>5*4+17=</a:t>
            </a:r>
            <a:r>
              <a:rPr lang="uk-UA" dirty="0" smtClean="0"/>
              <a:t> </a:t>
            </a:r>
            <a:r>
              <a:rPr lang="uk-UA" dirty="0" smtClean="0">
                <a:solidFill>
                  <a:srgbClr val="FF0000"/>
                </a:solidFill>
              </a:rPr>
              <a:t>37 </a:t>
            </a:r>
            <a:r>
              <a:rPr lang="uk-UA" dirty="0" smtClean="0"/>
              <a:t>              </a:t>
            </a:r>
            <a:r>
              <a:rPr lang="uk-UA" dirty="0" smtClean="0">
                <a:solidFill>
                  <a:srgbClr val="FFC000"/>
                </a:solidFill>
              </a:rPr>
              <a:t>34-2*5=24</a:t>
            </a:r>
            <a:endParaRPr lang="uk-UA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26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ВІДМІННОСТІ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5"/>
          <a:stretch/>
        </p:blipFill>
        <p:spPr bwMode="auto">
          <a:xfrm>
            <a:off x="180975" y="1484784"/>
            <a:ext cx="8782050" cy="514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463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/>
              <a:t>ПРАВИЛА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B050"/>
                </a:solidFill>
              </a:rPr>
              <a:t>Поважати інших учасників</a:t>
            </a:r>
          </a:p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Старатися</a:t>
            </a:r>
          </a:p>
          <a:p>
            <a:r>
              <a:rPr lang="uk-UA" dirty="0" smtClean="0">
                <a:solidFill>
                  <a:srgbClr val="FF0000"/>
                </a:solidFill>
              </a:rPr>
              <a:t>Прислухатися до порад</a:t>
            </a:r>
          </a:p>
          <a:p>
            <a:r>
              <a:rPr lang="uk-UA" dirty="0" smtClean="0"/>
              <a:t>Розважатися</a:t>
            </a:r>
          </a:p>
          <a:p>
            <a:r>
              <a:rPr lang="uk-UA" dirty="0" smtClean="0">
                <a:solidFill>
                  <a:srgbClr val="FFC000"/>
                </a:solidFill>
              </a:rPr>
              <a:t>Пізнавати</a:t>
            </a:r>
          </a:p>
          <a:p>
            <a:r>
              <a:rPr lang="uk-UA" dirty="0" smtClean="0">
                <a:solidFill>
                  <a:srgbClr val="00B0F0"/>
                </a:solidFill>
              </a:rPr>
              <a:t>Розвиватися</a:t>
            </a:r>
          </a:p>
        </p:txBody>
      </p:sp>
    </p:spTree>
    <p:extLst>
      <p:ext uri="{BB962C8B-B14F-4D97-AF65-F5344CB8AC3E}">
        <p14:creationId xmlns:p14="http://schemas.microsoft.com/office/powerpoint/2010/main" val="29231057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8947962" cy="169277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272727"/>
                </a:solidFill>
                <a:latin typeface="Roboto"/>
                <a:cs typeface="Arial" pitchFamily="34" charset="0"/>
              </a:rPr>
              <a:t>      </a:t>
            </a:r>
            <a:r>
              <a:rPr lang="ru-RU" sz="4100" b="1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</a:rPr>
              <a:t>ВИНАХОДИ, ЩО ПРАЦЮЮТЬ ЗАВДЯКИ СОНЯЧНІЙ ЕНЕРГІЇ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solidFill>
                <a:srgbClr val="272727"/>
              </a:solidFill>
              <a:latin typeface="Roboto"/>
              <a:cs typeface="Arial" pitchFamily="34" charset="0"/>
            </a:endParaRPr>
          </a:p>
        </p:txBody>
      </p:sp>
      <p:sp>
        <p:nvSpPr>
          <p:cNvPr id="1026" name="AutoShape 2" descr="⚡️"/>
          <p:cNvSpPr>
            <a:spLocks noChangeAspect="1" noChangeArrowheads="1"/>
          </p:cNvSpPr>
          <p:nvPr/>
        </p:nvSpPr>
        <p:spPr bwMode="auto">
          <a:xfrm>
            <a:off x="74613" y="-920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28" name="Picture 4" descr="https://ecoenergie.com.ua/wp-content/uploads/2017/12/nautific_solar_power_totebag_natural-256x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071810"/>
            <a:ext cx="2438400" cy="2857500"/>
          </a:xfrm>
          <a:prstGeom prst="rect">
            <a:avLst/>
          </a:prstGeom>
          <a:noFill/>
        </p:spPr>
      </p:pic>
      <p:pic>
        <p:nvPicPr>
          <p:cNvPr id="1030" name="Picture 6" descr="https://ecoenergie.com.ua/wp-content/uploads/2017/12/solar-window-charger-223x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3071810"/>
            <a:ext cx="2124075" cy="2857500"/>
          </a:xfrm>
          <a:prstGeom prst="rect">
            <a:avLst/>
          </a:prstGeom>
          <a:noFill/>
        </p:spPr>
      </p:pic>
      <p:pic>
        <p:nvPicPr>
          <p:cNvPr id="1032" name="Picture 8" descr="https://ecoenergie.com.ua/wp-content/uploads/2017/12/ipowerup_solar-e1529408837100-300x20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357562"/>
            <a:ext cx="2857500" cy="27146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6729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яє ясне сонечко, 1 клас, образотворче мистецтво #draw, як намалювати сонце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21581.87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1639888"/>
            <a:ext cx="8229600" cy="46291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творчість</a:t>
            </a:r>
            <a:endParaRPr lang="uk-UA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3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7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36712"/>
            <a:ext cx="7200800" cy="363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87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solidFill>
                  <a:schemeClr val="tx1"/>
                </a:solidFill>
                <a:effectLst/>
              </a:rPr>
              <a:t>ШИФРУВАЛЬНИК</a:t>
            </a:r>
            <a:endParaRPr lang="uk-UA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uk-UA" dirty="0" smtClean="0"/>
              <a:t>1. Обчисли суму чисел 140 і 70.</a:t>
            </a:r>
          </a:p>
          <a:p>
            <a:pPr marL="137160" indent="0">
              <a:buNone/>
            </a:pPr>
            <a:r>
              <a:rPr lang="uk-UA" dirty="0" smtClean="0"/>
              <a:t>2.Обчисліить різницю чисел 200 і 110.</a:t>
            </a:r>
          </a:p>
          <a:p>
            <a:pPr marL="137160" indent="0">
              <a:buNone/>
            </a:pPr>
            <a:r>
              <a:rPr lang="uk-UA" dirty="0" smtClean="0"/>
              <a:t>3. На скільки число 350 менше, ніж 550.</a:t>
            </a:r>
          </a:p>
          <a:p>
            <a:pPr marL="137160" indent="0">
              <a:buNone/>
            </a:pPr>
            <a:r>
              <a:rPr lang="uk-UA" dirty="0" smtClean="0"/>
              <a:t>4. Доберіть і запишіть кругле багатоцифрове число більше за 140 і менше за 160.</a:t>
            </a:r>
          </a:p>
          <a:p>
            <a:pPr marL="137160" indent="0">
              <a:buNone/>
            </a:pPr>
            <a:r>
              <a:rPr lang="uk-UA" dirty="0" smtClean="0"/>
              <a:t>5.Яке число необхідно відняти від 870, аби отримати 810?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65708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6841" y="1124744"/>
            <a:ext cx="8229600" cy="4090466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chemeClr val="tx1"/>
                </a:solidFill>
              </a:rPr>
              <a:t>210    90    200   150    60 </a:t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>
                <a:solidFill>
                  <a:schemeClr val="tx1"/>
                </a:solidFill>
              </a:rPr>
              <a:t/>
            </a:r>
            <a:br>
              <a:rPr lang="uk-UA" dirty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>Е      О      Ц       Н      С   </a:t>
            </a:r>
            <a:br>
              <a:rPr lang="uk-UA" dirty="0" smtClean="0">
                <a:solidFill>
                  <a:schemeClr val="tx1"/>
                </a:solidFill>
              </a:rPr>
            </a:b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39552" y="1412776"/>
            <a:ext cx="8229600" cy="409046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uk-UA" dirty="0">
                <a:solidFill>
                  <a:schemeClr val="tx1"/>
                </a:solidFill>
              </a:rPr>
              <a:t>6</a:t>
            </a:r>
            <a:r>
              <a:rPr lang="uk-UA" dirty="0" smtClean="0">
                <a:solidFill>
                  <a:schemeClr val="tx1"/>
                </a:solidFill>
              </a:rPr>
              <a:t>0    90    150   200    210 </a:t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>С     О      Н       Ц      Е   </a:t>
            </a:r>
            <a:br>
              <a:rPr lang="uk-UA" dirty="0" smtClean="0">
                <a:solidFill>
                  <a:schemeClr val="tx1"/>
                </a:solidFill>
              </a:rPr>
            </a:br>
            <a:endParaRPr lang="uk-U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45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916832"/>
            <a:ext cx="5486400" cy="144016"/>
          </a:xfrm>
        </p:spPr>
        <p:txBody>
          <a:bodyPr>
            <a:noAutofit/>
          </a:bodyPr>
          <a:lstStyle/>
          <a:p>
            <a:r>
              <a:rPr lang="uk-UA" sz="9600" dirty="0" smtClean="0">
                <a:solidFill>
                  <a:srgbClr val="FFC000"/>
                </a:solidFill>
              </a:rPr>
              <a:t/>
            </a:r>
            <a:br>
              <a:rPr lang="uk-UA" sz="9600" dirty="0" smtClean="0">
                <a:solidFill>
                  <a:srgbClr val="FFC000"/>
                </a:solidFill>
              </a:rPr>
            </a:br>
            <a:r>
              <a:rPr lang="uk-UA" sz="9600" dirty="0">
                <a:solidFill>
                  <a:srgbClr val="FFC000"/>
                </a:solidFill>
              </a:rPr>
              <a:t/>
            </a:r>
            <a:br>
              <a:rPr lang="uk-UA" sz="9600" dirty="0">
                <a:solidFill>
                  <a:srgbClr val="FFC000"/>
                </a:solidFill>
              </a:rPr>
            </a:br>
            <a:r>
              <a:rPr lang="uk-UA" sz="9600" dirty="0" smtClean="0">
                <a:solidFill>
                  <a:srgbClr val="FFC000"/>
                </a:solidFill>
              </a:rPr>
              <a:t/>
            </a:r>
            <a:br>
              <a:rPr lang="uk-UA" sz="9600" dirty="0" smtClean="0">
                <a:solidFill>
                  <a:srgbClr val="FFC000"/>
                </a:solidFill>
              </a:rPr>
            </a:br>
            <a:r>
              <a:rPr lang="uk-UA" sz="9600" dirty="0">
                <a:solidFill>
                  <a:srgbClr val="FFC000"/>
                </a:solidFill>
              </a:rPr>
              <a:t/>
            </a:r>
            <a:br>
              <a:rPr lang="uk-UA" sz="9600" dirty="0">
                <a:solidFill>
                  <a:srgbClr val="FFC000"/>
                </a:solidFill>
              </a:rPr>
            </a:br>
            <a:r>
              <a:rPr lang="uk-UA" sz="9600" dirty="0" smtClean="0">
                <a:solidFill>
                  <a:srgbClr val="FFC000"/>
                </a:solidFill>
              </a:rPr>
              <a:t>СОНЦЕ</a:t>
            </a:r>
            <a:endParaRPr lang="uk-UA" sz="9600" dirty="0">
              <a:solidFill>
                <a:srgbClr val="FFC000"/>
              </a:solidFill>
            </a:endParaRPr>
          </a:p>
        </p:txBody>
      </p:sp>
      <p:pic>
        <p:nvPicPr>
          <p:cNvPr id="6" name="12 фактів про Сонце та цікаві дослідження Сонячної системи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5952.427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916832"/>
            <a:ext cx="9144000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1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8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3528392"/>
          </a:xfrm>
        </p:spPr>
        <p:txBody>
          <a:bodyPr/>
          <a:lstStyle/>
          <a:p>
            <a:r>
              <a:rPr lang="uk-UA" b="0" dirty="0" smtClean="0">
                <a:solidFill>
                  <a:srgbClr val="FFC000"/>
                </a:solidFill>
                <a:effectLst/>
              </a:rPr>
              <a:t>Сонце – </a:t>
            </a:r>
            <a:r>
              <a:rPr lang="uk-UA" b="0" dirty="0" smtClean="0">
                <a:solidFill>
                  <a:schemeClr val="tx1"/>
                </a:solidFill>
                <a:effectLst/>
              </a:rPr>
              <a:t>іменник,неістота, що?</a:t>
            </a:r>
            <a:r>
              <a:rPr lang="uk-UA" b="0" dirty="0">
                <a:solidFill>
                  <a:schemeClr val="tx1"/>
                </a:solidFill>
                <a:effectLst/>
              </a:rPr>
              <a:t>,</a:t>
            </a:r>
            <a:r>
              <a:rPr lang="uk-UA" b="0" dirty="0" smtClean="0">
                <a:solidFill>
                  <a:schemeClr val="tx1"/>
                </a:solidFill>
                <a:effectLst/>
              </a:rPr>
              <a:t>середній рід, однина.</a:t>
            </a:r>
            <a:endParaRPr lang="uk-UA" b="0" dirty="0">
              <a:solidFill>
                <a:srgbClr val="FFC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0651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just"/>
            <a:r>
              <a:rPr lang="uk-UA" dirty="0" smtClean="0">
                <a:solidFill>
                  <a:srgbClr val="7030A0"/>
                </a:solidFill>
              </a:rPr>
              <a:t>Нерівності – </a:t>
            </a:r>
            <a:r>
              <a:rPr lang="ru-RU" b="0" u="sng" dirty="0" err="1" smtClean="0">
                <a:effectLst/>
                <a:hlinkClick r:id="rId2"/>
              </a:rPr>
              <a:t>твердження</a:t>
            </a:r>
            <a:r>
              <a:rPr lang="ru-RU" b="0" dirty="0">
                <a:effectLst/>
              </a:rPr>
              <a:t> про те, </a:t>
            </a:r>
            <a:r>
              <a:rPr lang="ru-RU" b="0" dirty="0" err="1">
                <a:effectLst/>
              </a:rPr>
              <a:t>що</a:t>
            </a:r>
            <a:r>
              <a:rPr lang="ru-RU" b="0" dirty="0">
                <a:effectLst/>
              </a:rPr>
              <a:t> два </a:t>
            </a:r>
            <a:r>
              <a:rPr lang="ru-RU" b="0" dirty="0" err="1">
                <a:effectLst/>
                <a:hlinkClick r:id="rId3" tooltip="Математика"/>
              </a:rPr>
              <a:t>математичні</a:t>
            </a:r>
            <a:r>
              <a:rPr lang="ru-RU" b="0" dirty="0">
                <a:effectLst/>
              </a:rPr>
              <a:t> </a:t>
            </a:r>
            <a:r>
              <a:rPr lang="ru-RU" b="0" dirty="0" err="1">
                <a:effectLst/>
              </a:rPr>
              <a:t>об'єкти</a:t>
            </a:r>
            <a:r>
              <a:rPr lang="ru-RU" b="0" dirty="0">
                <a:effectLst/>
              </a:rPr>
              <a:t> є </a:t>
            </a:r>
            <a:r>
              <a:rPr lang="ru-RU" b="0" dirty="0" err="1">
                <a:effectLst/>
              </a:rPr>
              <a:t>різними</a:t>
            </a:r>
            <a:r>
              <a:rPr lang="ru-RU" b="0" dirty="0">
                <a:effectLst/>
              </a:rPr>
              <a:t>, </a:t>
            </a:r>
            <a:r>
              <a:rPr lang="ru-RU" b="0" dirty="0" err="1">
                <a:effectLst/>
              </a:rPr>
              <a:t>тобто</a:t>
            </a:r>
            <a:r>
              <a:rPr lang="ru-RU" b="0" dirty="0">
                <a:effectLst/>
              </a:rPr>
              <a:t> не </a:t>
            </a:r>
            <a:r>
              <a:rPr lang="ru-RU" b="0" dirty="0" err="1">
                <a:effectLst/>
                <a:hlinkClick r:id="rId4" tooltip="Рівність (математика) (ще не написана)"/>
              </a:rPr>
              <a:t>дорівнюють</a:t>
            </a:r>
            <a:r>
              <a:rPr lang="ru-RU" b="0" dirty="0">
                <a:effectLst/>
              </a:rPr>
              <a:t> один одному.</a:t>
            </a:r>
            <a:endParaRPr lang="uk-UA" dirty="0">
              <a:solidFill>
                <a:srgbClr val="7030A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410445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endParaRPr lang="uk-UA" dirty="0" smtClean="0"/>
          </a:p>
          <a:p>
            <a:pPr marL="137160" indent="0" algn="just">
              <a:buNone/>
            </a:pPr>
            <a:r>
              <a:rPr lang="uk-UA" sz="4000" dirty="0" smtClean="0">
                <a:solidFill>
                  <a:srgbClr val="002060"/>
                </a:solidFill>
              </a:rPr>
              <a:t>Значення змінної, при якому      нерівність стає правильною, є розв’язком нерівності</a:t>
            </a:r>
            <a:r>
              <a:rPr lang="uk-UA" sz="4000" dirty="0" smtClean="0"/>
              <a:t>.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226630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ЗАВДАННЯ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uk-UA" dirty="0"/>
              <a:t> </a:t>
            </a:r>
            <a:r>
              <a:rPr lang="uk-UA" dirty="0" smtClean="0"/>
              <a:t>Із  чисел 1, 3, 5, 7, 9, 11 вибери розв’язки нерівностей.</a:t>
            </a:r>
          </a:p>
          <a:p>
            <a:pPr marL="137160" indent="0">
              <a:buNone/>
            </a:pPr>
            <a:endParaRPr lang="uk-UA" dirty="0"/>
          </a:p>
          <a:p>
            <a:pPr marL="137160" indent="0">
              <a:buNone/>
            </a:pPr>
            <a:r>
              <a:rPr lang="uk-UA" i="1" dirty="0" smtClean="0"/>
              <a:t>а&gt;4                  </a:t>
            </a:r>
            <a:r>
              <a:rPr lang="en-US" i="1" dirty="0"/>
              <a:t>b&lt; </a:t>
            </a:r>
            <a:r>
              <a:rPr lang="en-US" i="1" dirty="0" smtClean="0"/>
              <a:t>7            </a:t>
            </a:r>
            <a:r>
              <a:rPr lang="en-US" i="1" dirty="0"/>
              <a:t>2+a </a:t>
            </a:r>
            <a:r>
              <a:rPr lang="en-US" i="1" dirty="0" smtClean="0"/>
              <a:t>&gt; 7            </a:t>
            </a:r>
            <a:r>
              <a:rPr lang="en-US" i="1" dirty="0"/>
              <a:t>b-4 &lt; </a:t>
            </a:r>
            <a:r>
              <a:rPr lang="en-US" i="1" dirty="0" smtClean="0"/>
              <a:t>6</a:t>
            </a:r>
            <a:endParaRPr lang="uk-UA" i="1" dirty="0" smtClean="0"/>
          </a:p>
          <a:p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5642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47385" y="3095089"/>
            <a:ext cx="16379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indent="0">
              <a:buNone/>
            </a:pPr>
            <a:r>
              <a:rPr lang="en-US" sz="3200" b="1" i="1" dirty="0" smtClean="0"/>
              <a:t>5 </a:t>
            </a:r>
            <a:r>
              <a:rPr lang="uk-UA" sz="3200" b="1" i="1" dirty="0" smtClean="0"/>
              <a:t>&gt;</a:t>
            </a:r>
            <a:r>
              <a:rPr lang="en-US" sz="3200" b="1" i="1" dirty="0" smtClean="0"/>
              <a:t> </a:t>
            </a:r>
            <a:r>
              <a:rPr lang="uk-UA" sz="3200" b="1" i="1" dirty="0" smtClean="0"/>
              <a:t>4                  </a:t>
            </a:r>
            <a:r>
              <a:rPr lang="en-US" sz="3200" b="1" i="1" dirty="0"/>
              <a:t>7</a:t>
            </a:r>
            <a:r>
              <a:rPr lang="en-US" sz="3200" b="1" i="1" dirty="0" smtClean="0"/>
              <a:t> &gt; 4           </a:t>
            </a:r>
          </a:p>
          <a:p>
            <a:pPr marL="137160" indent="0">
              <a:buNone/>
            </a:pPr>
            <a:r>
              <a:rPr lang="en-US" sz="3200" b="1" i="1" dirty="0" smtClean="0"/>
              <a:t>9 &gt; 4   11 &gt; 4</a:t>
            </a:r>
            <a:endParaRPr lang="uk-UA" sz="3200" b="1" i="1" dirty="0" smtClean="0"/>
          </a:p>
        </p:txBody>
      </p:sp>
      <p:sp>
        <p:nvSpPr>
          <p:cNvPr id="5" name="Прямокутник 4"/>
          <p:cNvSpPr/>
          <p:nvPr/>
        </p:nvSpPr>
        <p:spPr>
          <a:xfrm>
            <a:off x="2455174" y="3233588"/>
            <a:ext cx="1637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indent="0">
              <a:buNone/>
            </a:pPr>
            <a:r>
              <a:rPr lang="en-US" sz="3200" b="1" i="1" dirty="0" smtClean="0"/>
              <a:t>1 &lt; 7</a:t>
            </a:r>
          </a:p>
          <a:p>
            <a:pPr marL="137160" indent="0">
              <a:buNone/>
            </a:pPr>
            <a:r>
              <a:rPr lang="en-US" sz="3200" b="1" i="1" dirty="0" smtClean="0"/>
              <a:t>3 &lt; 7</a:t>
            </a:r>
          </a:p>
          <a:p>
            <a:pPr marL="137160" indent="0">
              <a:buNone/>
            </a:pPr>
            <a:r>
              <a:rPr lang="en-US" sz="3200" b="1" i="1" dirty="0" smtClean="0"/>
              <a:t>5 &lt; 7</a:t>
            </a:r>
            <a:endParaRPr lang="uk-UA" sz="3200" b="1" i="1" dirty="0" smtClean="0"/>
          </a:p>
        </p:txBody>
      </p:sp>
      <p:sp>
        <p:nvSpPr>
          <p:cNvPr id="6" name="Прямокутник 5"/>
          <p:cNvSpPr/>
          <p:nvPr/>
        </p:nvSpPr>
        <p:spPr>
          <a:xfrm>
            <a:off x="6948264" y="3341310"/>
            <a:ext cx="193638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indent="0">
              <a:buNone/>
            </a:pPr>
            <a:r>
              <a:rPr lang="en-US" sz="3200" b="1" i="1" dirty="0" smtClean="0"/>
              <a:t>9 – 4 &lt; 6</a:t>
            </a:r>
          </a:p>
          <a:p>
            <a:pPr marL="137160" indent="0">
              <a:buNone/>
            </a:pPr>
            <a:r>
              <a:rPr lang="en-US" sz="3200" b="1" i="1" dirty="0"/>
              <a:t>7</a:t>
            </a:r>
            <a:r>
              <a:rPr lang="en-US" sz="3200" b="1" i="1" dirty="0" smtClean="0"/>
              <a:t> – 4 &lt; 6</a:t>
            </a:r>
          </a:p>
          <a:p>
            <a:pPr marL="137160" indent="0">
              <a:buNone/>
            </a:pPr>
            <a:r>
              <a:rPr lang="en-US" sz="3200" b="1" i="1" dirty="0"/>
              <a:t>5</a:t>
            </a:r>
            <a:r>
              <a:rPr lang="en-US" sz="3200" b="1" i="1" dirty="0" smtClean="0"/>
              <a:t> – 4 &lt; 6</a:t>
            </a:r>
            <a:endParaRPr lang="uk-UA" sz="3200" b="1" i="1" dirty="0" smtClean="0"/>
          </a:p>
        </p:txBody>
      </p:sp>
      <p:sp>
        <p:nvSpPr>
          <p:cNvPr id="7" name="Прямокутник 6"/>
          <p:cNvSpPr/>
          <p:nvPr/>
        </p:nvSpPr>
        <p:spPr>
          <a:xfrm>
            <a:off x="4427984" y="3248836"/>
            <a:ext cx="193638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indent="0">
              <a:buNone/>
            </a:pPr>
            <a:r>
              <a:rPr lang="en-US" sz="3200" b="1" i="1" dirty="0" smtClean="0"/>
              <a:t>2 + 7 </a:t>
            </a:r>
            <a:r>
              <a:rPr lang="uk-UA" sz="3200" b="1" i="1" dirty="0" smtClean="0"/>
              <a:t>&gt;</a:t>
            </a:r>
            <a:r>
              <a:rPr lang="en-US" sz="3200" b="1" i="1" dirty="0" smtClean="0"/>
              <a:t> 7</a:t>
            </a:r>
          </a:p>
          <a:p>
            <a:pPr marL="137160" indent="0">
              <a:buNone/>
            </a:pPr>
            <a:r>
              <a:rPr lang="en-US" sz="3200" b="1" i="1" dirty="0" smtClean="0"/>
              <a:t>2 + 9 </a:t>
            </a:r>
            <a:r>
              <a:rPr lang="uk-UA" sz="3200" b="1" i="1" dirty="0" smtClean="0"/>
              <a:t>&gt;</a:t>
            </a:r>
            <a:r>
              <a:rPr lang="en-US" sz="3200" b="1" i="1" dirty="0" smtClean="0"/>
              <a:t> 7</a:t>
            </a:r>
          </a:p>
          <a:p>
            <a:pPr marL="137160" indent="0">
              <a:buNone/>
            </a:pPr>
            <a:r>
              <a:rPr lang="en-US" sz="3200" b="1" i="1" dirty="0" smtClean="0"/>
              <a:t>2 + 11</a:t>
            </a:r>
            <a:r>
              <a:rPr lang="uk-UA" sz="3200" b="1" i="1" dirty="0" smtClean="0"/>
              <a:t>&gt;</a:t>
            </a:r>
            <a:r>
              <a:rPr lang="en-US" sz="3200" b="1" i="1" dirty="0" smtClean="0"/>
              <a:t> 7</a:t>
            </a:r>
            <a:endParaRPr lang="uk-UA" sz="3200" b="1" i="1" dirty="0" smtClean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7200" y="620688"/>
            <a:ext cx="8229600" cy="10801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solidFill>
                  <a:schemeClr val="dk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C00000"/>
                </a:solidFill>
              </a:rPr>
              <a:t>ВІДПОВІДЬ</a:t>
            </a:r>
            <a:endParaRPr lang="uk-UA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39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9329</TotalTime>
  <Words>380</Words>
  <Application>Microsoft Office PowerPoint</Application>
  <PresentationFormat>Екран (4:3)</PresentationFormat>
  <Paragraphs>104</Paragraphs>
  <Slides>22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22</vt:i4>
      </vt:variant>
    </vt:vector>
  </HeadingPairs>
  <TitlesOfParts>
    <vt:vector size="23" baseType="lpstr">
      <vt:lpstr>Апекс</vt:lpstr>
      <vt:lpstr> Добрий день!</vt:lpstr>
      <vt:lpstr>ПРАВИЛА</vt:lpstr>
      <vt:lpstr>ШИФРУВАЛЬНИК</vt:lpstr>
      <vt:lpstr>210    90    200   150    60   Е      О      Ц       Н      С    </vt:lpstr>
      <vt:lpstr>    СОНЦЕ</vt:lpstr>
      <vt:lpstr>Сонце – іменник,неістота, що?,середній рід, однина.</vt:lpstr>
      <vt:lpstr>Нерівності – твердження про те, що два математичні об'єкти є різними, тобто не дорівнюють один одному.</vt:lpstr>
      <vt:lpstr>ЗАВДАННЯ</vt:lpstr>
      <vt:lpstr>Презентація PowerPoint</vt:lpstr>
      <vt:lpstr>ЗАДАЧА</vt:lpstr>
      <vt:lpstr>ЗАДАЧА</vt:lpstr>
      <vt:lpstr>ЗАДАЧА</vt:lpstr>
      <vt:lpstr>  ЗАДАЧА</vt:lpstr>
      <vt:lpstr>НАПРИКЛАД:</vt:lpstr>
      <vt:lpstr>10 ММ=1СМ             10СМ=1ДМ       100 СМ=1М </vt:lpstr>
      <vt:lpstr>Презентація PowerPoint</vt:lpstr>
      <vt:lpstr>ВИРАЗИ</vt:lpstr>
      <vt:lpstr>ВИРАЗИ</vt:lpstr>
      <vt:lpstr>ВІДМІННОСТІ</vt:lpstr>
      <vt:lpstr>Презентація PowerPoint</vt:lpstr>
      <vt:lpstr>творчість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Добрий день!</dc:title>
  <dc:creator>User</dc:creator>
  <cp:lastModifiedBy>User</cp:lastModifiedBy>
  <cp:revision>41</cp:revision>
  <dcterms:created xsi:type="dcterms:W3CDTF">2020-11-18T10:40:44Z</dcterms:created>
  <dcterms:modified xsi:type="dcterms:W3CDTF">2021-01-20T10:37:55Z</dcterms:modified>
</cp:coreProperties>
</file>