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28364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135468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40" name="Рисунок 39"/>
          <p:cNvPicPr/>
          <p:nvPr/>
        </p:nvPicPr>
        <p:blipFill>
          <a:blip r:embed="rId2"/>
          <a:stretch/>
        </p:blipFill>
        <p:spPr>
          <a:xfrm>
            <a:off x="135468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uk-UA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746712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uk-UA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uk-UA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28364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28364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0" name="Рисунок 79"/>
          <p:cNvPicPr/>
          <p:nvPr/>
        </p:nvPicPr>
        <p:blipFill>
          <a:blip r:embed="rId2"/>
          <a:stretch/>
        </p:blipFill>
        <p:spPr>
          <a:xfrm>
            <a:off x="135468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81" name="Рисунок 80"/>
          <p:cNvPicPr/>
          <p:nvPr/>
        </p:nvPicPr>
        <p:blipFill>
          <a:blip r:embed="rId2"/>
          <a:stretch/>
        </p:blipFill>
        <p:spPr>
          <a:xfrm>
            <a:off x="135468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746712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uk-UA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283640" y="396432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283640" y="1600200"/>
            <a:ext cx="36439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746712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9E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/>
          <p:cNvSpPr/>
          <p:nvPr/>
        </p:nvSpPr>
        <p:spPr>
          <a:xfrm>
            <a:off x="0" y="4752000"/>
            <a:ext cx="9143640" cy="2112480"/>
          </a:xfrm>
          <a:custGeom>
            <a:avLst/>
            <a:gdLst/>
            <a:ahLst/>
            <a:cxnLst/>
            <a:rect l="l" t="t" r="r" b="b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360">
            <a:noFill/>
          </a:ln>
          <a:effectLst>
            <a:outerShdw blurRad="50800" dist="44450" dir="16200000" algn="ctr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CustomShape 2"/>
          <p:cNvSpPr/>
          <p:nvPr/>
        </p:nvSpPr>
        <p:spPr>
          <a:xfrm>
            <a:off x="7315200" y="0"/>
            <a:ext cx="1828440" cy="6857640"/>
          </a:xfrm>
          <a:custGeom>
            <a:avLst/>
            <a:gdLst/>
            <a:ahLst/>
            <a:cxnLst/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360">
            <a:noFill/>
          </a:ln>
          <a:effectLst>
            <a:outerShdw blurRad="50800" dist="50800" dir="10800000" algn="ctr" rotWithShape="0">
              <a:srgbClr val="000000">
                <a:alpha val="4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457200" y="274680"/>
            <a:ext cx="7467120" cy="114264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>
              <a:lnSpc>
                <a:spcPct val="100000"/>
              </a:lnSpc>
            </a:pPr>
            <a:r>
              <a:rPr lang="ru-RU" sz="4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Образец заголовка</a:t>
            </a:r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746712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420480" indent="-383760">
              <a:lnSpc>
                <a:spcPct val="100000"/>
              </a:lnSpc>
              <a:buClr>
                <a:srgbClr val="6EA0B0"/>
              </a:buClr>
              <a:buSzPct val="80000"/>
              <a:buFont typeface="Wingdings 2" charset="2"/>
              <a:buChar char="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структурыОбразец текста</a:t>
            </a:r>
          </a:p>
          <a:p>
            <a:pPr marL="722520" lvl="1" indent="-273960">
              <a:lnSpc>
                <a:spcPct val="100000"/>
              </a:lnSpc>
              <a:buClr>
                <a:srgbClr val="6EA0B0"/>
              </a:buClr>
              <a:buSzPct val="90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</a:t>
            </a:r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005840" lvl="2" indent="-255600">
              <a:lnSpc>
                <a:spcPct val="100000"/>
              </a:lnSpc>
              <a:buClr>
                <a:srgbClr val="CCAF0A"/>
              </a:buClr>
              <a:buSzPct val="85000"/>
              <a:buFont typeface="Arial"/>
              <a:buChar char="○"/>
            </a:pPr>
            <a:r>
              <a:rPr lang="ru-R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</a:t>
            </a:r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280160" lvl="3" indent="-237240">
              <a:lnSpc>
                <a:spcPct val="100000"/>
              </a:lnSpc>
              <a:buClr>
                <a:srgbClr val="8D89A4"/>
              </a:buClr>
              <a:buSzPct val="90000"/>
              <a:buFont typeface="Wingdings 2" charset="2"/>
              <a:buChar char="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Четвертый уровень</a:t>
            </a:r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490400" lvl="4" indent="-182520">
              <a:lnSpc>
                <a:spcPct val="100000"/>
              </a:lnSpc>
              <a:buClr>
                <a:srgbClr val="748560"/>
              </a:buClr>
              <a:buFont typeface="Arial"/>
              <a:buChar char="-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</a:t>
            </a:r>
            <a:endParaRPr lang="ru-RU" sz="3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/>
          </p:nvPr>
        </p:nvSpPr>
        <p:spPr>
          <a:xfrm>
            <a:off x="457200" y="6422040"/>
            <a:ext cx="2133360" cy="364680"/>
          </a:xfrm>
          <a:prstGeom prst="rect">
            <a:avLst/>
          </a:prstGeom>
        </p:spPr>
        <p:txBody>
          <a:bodyPr lIns="90000" tIns="45000" rIns="90000" bIns="0" anchor="b"/>
          <a:lstStyle/>
          <a:p>
            <a:pPr>
              <a:lnSpc>
                <a:spcPct val="100000"/>
              </a:lnSpc>
            </a:pPr>
            <a:r>
              <a:rPr lang="uk-UA" sz="1000" b="0" strike="noStrike" spc="-1">
                <a:solidFill>
                  <a:srgbClr val="9C9B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24/11/19</a:t>
            </a:r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ftr"/>
          </p:nvPr>
        </p:nvSpPr>
        <p:spPr>
          <a:xfrm>
            <a:off x="3124080" y="6422040"/>
            <a:ext cx="2895120" cy="364680"/>
          </a:xfrm>
          <a:prstGeom prst="rect">
            <a:avLst/>
          </a:prstGeom>
        </p:spPr>
        <p:txBody>
          <a:bodyPr lIns="0" tIns="45000" rIns="0" bIns="0" anchor="b"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sldNum"/>
          </p:nvPr>
        </p:nvSpPr>
        <p:spPr>
          <a:xfrm>
            <a:off x="8153280" y="6422040"/>
            <a:ext cx="761760" cy="36468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>
              <a:lnSpc>
                <a:spcPct val="100000"/>
              </a:lnSpc>
            </a:pPr>
            <a:fld id="{FCEBE5EE-692C-4363-ACE2-8A821B52CFE2}" type="slidenum">
              <a:rPr lang="uk-UA" sz="1000" b="0" strike="noStrike" spc="-1">
                <a:solidFill>
                  <a:srgbClr val="9C9B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9E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0" y="4752000"/>
            <a:ext cx="9143640" cy="2112480"/>
          </a:xfrm>
          <a:custGeom>
            <a:avLst/>
            <a:gdLst/>
            <a:ahLst/>
            <a:cxnLst/>
            <a:rect l="l" t="t" r="r" b="b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360">
            <a:noFill/>
          </a:ln>
          <a:effectLst>
            <a:outerShdw blurRad="50800" dist="44450" dir="16200000" algn="ctr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7315200" y="0"/>
            <a:ext cx="1828440" cy="6857640"/>
          </a:xfrm>
          <a:custGeom>
            <a:avLst/>
            <a:gdLst/>
            <a:ahLst/>
            <a:cxnLst/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360">
            <a:noFill/>
          </a:ln>
          <a:effectLst>
            <a:outerShdw blurRad="50800" dist="50800" dir="10800000" algn="ctr" rotWithShape="0">
              <a:srgbClr val="000000">
                <a:alpha val="4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PlaceHolder 3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360" cy="114264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>
              <a:lnSpc>
                <a:spcPct val="100000"/>
              </a:lnSpc>
            </a:pPr>
            <a:r>
              <a:rPr lang="ru-RU" sz="4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Образец заголовка</a:t>
            </a:r>
            <a:endParaRPr lang="ru-RU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57200" y="6422040"/>
            <a:ext cx="2133360" cy="364680"/>
          </a:xfrm>
          <a:prstGeom prst="rect">
            <a:avLst/>
          </a:prstGeom>
        </p:spPr>
        <p:txBody>
          <a:bodyPr lIns="90000" tIns="45000" rIns="90000" bIns="0" anchor="b"/>
          <a:lstStyle/>
          <a:p>
            <a:pPr>
              <a:lnSpc>
                <a:spcPct val="100000"/>
              </a:lnSpc>
            </a:pPr>
            <a:r>
              <a:rPr lang="uk-UA" sz="1000" b="0" strike="noStrike" spc="-1">
                <a:solidFill>
                  <a:srgbClr val="9C9B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24/11/19</a:t>
            </a:r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153280" y="6422040"/>
            <a:ext cx="761760" cy="36468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>
              <a:lnSpc>
                <a:spcPct val="100000"/>
              </a:lnSpc>
            </a:pPr>
            <a:fld id="{99281F60-A85C-440E-8657-02FE90B4E409}" type="slidenum">
              <a:rPr lang="uk-UA" sz="1000" b="0" strike="noStrike" spc="-1">
                <a:solidFill>
                  <a:srgbClr val="9C9B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3124080" y="6422040"/>
            <a:ext cx="2895120" cy="364680"/>
          </a:xfrm>
          <a:prstGeom prst="rect">
            <a:avLst/>
          </a:prstGeom>
        </p:spPr>
        <p:txBody>
          <a:bodyPr lIns="0" tIns="45000" rIns="0" bIns="0" anchor="b"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6" Type="http://schemas.openxmlformats.org/officeDocument/2006/relationships/image" Target="../media/image16.png"/><Relationship Id="rId5" Type="http://schemas.openxmlformats.org/officeDocument/2006/relationships/hyperlink" Target="https://uk.wikipedia.org/wiki/%D0%9D%D0%B0%D0%BD%D0%BE%D1%82%D0%B5%D1%85%D0%BD%D0%BE%D0%BB%D0%BE%D0%B3%D1%96%D1%8F" TargetMode="External"/><Relationship Id="rId4" Type="http://schemas.openxmlformats.org/officeDocument/2006/relationships/hyperlink" Target="https://uk.wikipedia.org/wiki/%D0%9D%D0%B0%D0%BD%D0%BE%D1%87%D0%B0%D1%81%D1%82%D0%B8%D0%BD%D0%BA%D0%B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wma"/><Relationship Id="rId1" Type="http://schemas.microsoft.com/office/2007/relationships/media" Target="../media/media22.wma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5" Type="http://schemas.openxmlformats.org/officeDocument/2006/relationships/image" Target="../media/image2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wma"/><Relationship Id="rId1" Type="http://schemas.microsoft.com/office/2007/relationships/media" Target="../media/media24.wma"/><Relationship Id="rId5" Type="http://schemas.openxmlformats.org/officeDocument/2006/relationships/image" Target="../media/image2.png"/><Relationship Id="rId4" Type="http://schemas.openxmlformats.org/officeDocument/2006/relationships/image" Target="../media/image3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wma"/><Relationship Id="rId1" Type="http://schemas.microsoft.com/office/2007/relationships/media" Target="../media/media25.wm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wma"/><Relationship Id="rId1" Type="http://schemas.microsoft.com/office/2007/relationships/media" Target="../media/media26.wm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wma"/><Relationship Id="rId1" Type="http://schemas.microsoft.com/office/2007/relationships/media" Target="../media/media27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wma"/><Relationship Id="rId1" Type="http://schemas.microsoft.com/office/2007/relationships/media" Target="../media/media28.wma"/><Relationship Id="rId5" Type="http://schemas.openxmlformats.org/officeDocument/2006/relationships/image" Target="../media/image2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9.wma"/><Relationship Id="rId1" Type="http://schemas.microsoft.com/office/2007/relationships/media" Target="../media/media29.wma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685800" y="2349000"/>
            <a:ext cx="7771680" cy="151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uk-UA" sz="36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Стандартний вигляд числа та його застосування при розв'язуванні завдань з фізики.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685800" y="188640"/>
            <a:ext cx="82062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1800" b="0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Криворізька загальноосвітня школа інтернат І-ІІ ступенів №1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0217" y="637063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549360" y="1556640"/>
            <a:ext cx="8136720" cy="179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	     20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5,97 х 10         =   		           число Велетень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               -20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1,67 х 10         =	        		число Ліліпут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CustomShape 2"/>
          <p:cNvSpPr/>
          <p:nvPr/>
        </p:nvSpPr>
        <p:spPr>
          <a:xfrm>
            <a:off x="683640" y="116640"/>
            <a:ext cx="784836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Практична робота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uk-UA" sz="28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(Робота на дошці)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3" name="Picture 2"/>
          <p:cNvPicPr/>
          <p:nvPr/>
        </p:nvPicPr>
        <p:blipFill>
          <a:blip r:embed="rId4"/>
          <a:stretch/>
        </p:blipFill>
        <p:spPr>
          <a:xfrm>
            <a:off x="7524360" y="3645000"/>
            <a:ext cx="2891520" cy="3054960"/>
          </a:xfrm>
          <a:prstGeom prst="rect">
            <a:avLst/>
          </a:prstGeom>
          <a:ln w="38160">
            <a:solidFill>
              <a:srgbClr val="5A0D7D"/>
            </a:solidFill>
            <a:miter/>
          </a:ln>
        </p:spPr>
      </p:pic>
      <p:pic>
        <p:nvPicPr>
          <p:cNvPr id="114" name="Picture 3"/>
          <p:cNvPicPr/>
          <p:nvPr/>
        </p:nvPicPr>
        <p:blipFill>
          <a:blip r:embed="rId5"/>
          <a:stretch/>
        </p:blipFill>
        <p:spPr>
          <a:xfrm>
            <a:off x="829800" y="3645000"/>
            <a:ext cx="3118320" cy="3054960"/>
          </a:xfrm>
          <a:prstGeom prst="rect">
            <a:avLst/>
          </a:prstGeom>
          <a:ln w="38160">
            <a:solidFill>
              <a:srgbClr val="5A0D7D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57223" y="5903011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60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251640" y="692640"/>
            <a:ext cx="792036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Закріплення знань :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що таке стандартний вигляд числа;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що таке значуща частина числа;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що означає порядок числа;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як виконувати дії над числами, записаними у стандартному вигляді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Закріплення вмінь: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записувати числа в стандартному вигляді;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визначати значущу частину числа;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визначати порядок числа;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виконувати дії над числами, записаними в стандартному вигляді </a:t>
            </a:r>
            <a:r>
              <a:rPr lang="uk-UA" sz="2400" b="0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для розв’язування задач з фізики.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23839" y="553788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6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2"/>
          <p:cNvPicPr/>
          <p:nvPr/>
        </p:nvPicPr>
        <p:blipFill>
          <a:blip r:embed="rId4"/>
          <a:stretch/>
        </p:blipFill>
        <p:spPr>
          <a:xfrm>
            <a:off x="173252" y="1547888"/>
            <a:ext cx="9210240" cy="4248000"/>
          </a:xfrm>
          <a:prstGeom prst="rect">
            <a:avLst/>
          </a:prstGeom>
          <a:ln>
            <a:noFill/>
          </a:ln>
        </p:spPr>
      </p:pic>
      <p:sp>
        <p:nvSpPr>
          <p:cNvPr id="117" name="CustomShape 1"/>
          <p:cNvSpPr/>
          <p:nvPr/>
        </p:nvSpPr>
        <p:spPr>
          <a:xfrm>
            <a:off x="683640" y="116640"/>
            <a:ext cx="7848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Агрегатний стан речовини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251640" y="1137600"/>
            <a:ext cx="806436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2000" b="0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Картина «Туман над річкою» Є. Карловича),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uk-UA" sz="2000" b="0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на якій можна одночасно спостерігати три агрегатних стани води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9320" y="5962494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683640" y="116640"/>
            <a:ext cx="7848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Агрегатний стан речовини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971640" y="1268640"/>
            <a:ext cx="7560360" cy="222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000" b="1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Будь-яка речовина залежно від фізичних умов може перебувати в трьох агрегатних станах: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"/>
            </a:pPr>
            <a:r>
              <a:rPr lang="uk-UA" sz="2000" b="1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твердому, 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"/>
            </a:pPr>
            <a:r>
              <a:rPr lang="uk-UA" sz="2000" b="1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рідкому,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FFFFFF"/>
              </a:buClr>
              <a:buFont typeface="Wingdings" charset="2"/>
              <a:buChar char=""/>
            </a:pPr>
            <a:r>
              <a:rPr lang="uk-UA" sz="2000" b="1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газоподібному.  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0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	Слід повідомити, що існує ще один агрегатний стан речовини — плазма. Плазма — частково або повністю </a:t>
            </a:r>
            <a:r>
              <a:rPr lang="uk-UA" sz="2000" b="0" i="1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йонізований</a:t>
            </a:r>
            <a:r>
              <a:rPr lang="uk-UA" sz="2000" b="0" i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газ.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1" name="Picture 2"/>
          <p:cNvPicPr/>
          <p:nvPr/>
        </p:nvPicPr>
        <p:blipFill>
          <a:blip r:embed="rId4"/>
          <a:stretch/>
        </p:blipFill>
        <p:spPr>
          <a:xfrm>
            <a:off x="2123640" y="3841560"/>
            <a:ext cx="3744000" cy="2810880"/>
          </a:xfrm>
          <a:prstGeom prst="rect">
            <a:avLst/>
          </a:prstGeom>
          <a:ln w="38160">
            <a:solidFill>
              <a:srgbClr val="5A0D7D"/>
            </a:solidFill>
            <a:rou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85374" y="595243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683640" y="116640"/>
            <a:ext cx="784836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36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Агрегатний стан речовини  - </a:t>
            </a:r>
            <a:r>
              <a:rPr lang="uk-UA" sz="3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наноматеріа</a:t>
            </a:r>
            <a:r>
              <a:rPr lang="uk-UA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ли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323640" y="1484640"/>
            <a:ext cx="8568720" cy="700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2000" b="1" strike="noStrike" spc="-1">
                <a:solidFill>
                  <a:srgbClr val="8413B7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Наноматеріали</a:t>
            </a:r>
            <a:r>
              <a:rPr lang="uk-UA" sz="2000" b="0" strike="noStrike" spc="-1">
                <a:solidFill>
                  <a:srgbClr val="8413B7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— матеріали, створені з використанням  </a:t>
            </a:r>
            <a:r>
              <a:rPr lang="uk-UA" sz="2000" b="0" u="sng" strike="noStrike" spc="-1">
                <a:solidFill>
                  <a:srgbClr val="538696"/>
                </a:solidFill>
                <a:uFill>
                  <a:solidFill>
                    <a:srgbClr val="FFFFFF"/>
                  </a:solidFill>
                </a:uFill>
                <a:latin typeface="Times New Roman"/>
                <a:hlinkClick r:id="rId4"/>
              </a:rPr>
              <a:t>наночасток</a:t>
            </a:r>
            <a:r>
              <a:rPr lang="uk-UA" sz="2000" b="0" strike="noStrike" spc="-1">
                <a:solidFill>
                  <a:srgbClr val="8413B7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та/або за допомогою </a:t>
            </a:r>
            <a:r>
              <a:rPr lang="uk-UA" sz="2000" b="0" u="sng" strike="noStrike" spc="-1">
                <a:solidFill>
                  <a:srgbClr val="538696"/>
                </a:solidFill>
                <a:uFill>
                  <a:solidFill>
                    <a:srgbClr val="FFFFFF"/>
                  </a:solidFill>
                </a:uFill>
                <a:latin typeface="Times New Roman"/>
                <a:hlinkClick r:id="rId5"/>
              </a:rPr>
              <a:t>нанотехнологій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3"/>
          <p:cNvSpPr/>
          <p:nvPr/>
        </p:nvSpPr>
        <p:spPr>
          <a:xfrm>
            <a:off x="323640" y="5373360"/>
            <a:ext cx="842472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1" strike="noStrike" spc="-1">
                <a:solidFill>
                  <a:srgbClr val="F8ECF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Наноме́тр</a:t>
            </a:r>
            <a:r>
              <a:rPr lang="uk-UA" sz="2400" b="0" strike="noStrike" spc="-1">
                <a:solidFill>
                  <a:srgbClr val="F8ECF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(скорочення: нм, міжнародне: nm) — одиниця вимірювання відстані, дорівнює 1×10</a:t>
            </a:r>
            <a:r>
              <a:rPr lang="uk-UA" sz="2400" b="0" strike="noStrike" spc="-1" baseline="30000">
                <a:solidFill>
                  <a:srgbClr val="F8ECF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-9</a:t>
            </a:r>
            <a:r>
              <a:rPr lang="uk-UA" sz="2400" b="0" strike="noStrike" spc="-1">
                <a:solidFill>
                  <a:srgbClr val="F8ECF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метра.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4"/>
          <p:cNvSpPr/>
          <p:nvPr/>
        </p:nvSpPr>
        <p:spPr>
          <a:xfrm>
            <a:off x="4221000" y="2565000"/>
            <a:ext cx="3869640" cy="265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2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Властивості наноматеріалів дуже помітно відрізняються від властивостей звичайних речовин, тому їх можна розглядати як особливий стан речовини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6" name="Picture 2"/>
          <p:cNvPicPr/>
          <p:nvPr/>
        </p:nvPicPr>
        <p:blipFill>
          <a:blip r:embed="rId6"/>
          <a:stretch/>
        </p:blipFill>
        <p:spPr>
          <a:xfrm>
            <a:off x="539640" y="2350440"/>
            <a:ext cx="3547080" cy="3041640"/>
          </a:xfrm>
          <a:prstGeom prst="rect">
            <a:avLst/>
          </a:prstGeom>
          <a:ln w="57240">
            <a:solidFill>
              <a:srgbClr val="5A0D7D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27028" y="570787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2"/>
          <p:cNvPicPr/>
          <p:nvPr/>
        </p:nvPicPr>
        <p:blipFill>
          <a:blip r:embed="rId4"/>
          <a:stretch/>
        </p:blipFill>
        <p:spPr>
          <a:xfrm>
            <a:off x="179640" y="188640"/>
            <a:ext cx="8730360" cy="6552360"/>
          </a:xfrm>
          <a:prstGeom prst="rect">
            <a:avLst/>
          </a:prstGeom>
          <a:ln w="57240">
            <a:solidFill>
              <a:srgbClr val="5A0D7D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20401" y="5853584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4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2"/>
          <p:cNvPicPr/>
          <p:nvPr/>
        </p:nvPicPr>
        <p:blipFill>
          <a:blip r:embed="rId4"/>
          <a:srcRect l="9155" r="6481"/>
          <a:stretch/>
        </p:blipFill>
        <p:spPr>
          <a:xfrm>
            <a:off x="206494" y="511570"/>
            <a:ext cx="8804160" cy="5851440"/>
          </a:xfrm>
          <a:prstGeom prst="rect">
            <a:avLst/>
          </a:prstGeom>
          <a:ln w="57240">
            <a:solidFill>
              <a:srgbClr val="440A5E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8746" y="524810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9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2"/>
          <p:cNvPicPr/>
          <p:nvPr/>
        </p:nvPicPr>
        <p:blipFill>
          <a:blip r:embed="rId4"/>
          <a:srcRect t="24418" b="20691"/>
          <a:stretch/>
        </p:blipFill>
        <p:spPr>
          <a:xfrm>
            <a:off x="395640" y="1052640"/>
            <a:ext cx="8335080" cy="3672000"/>
          </a:xfrm>
          <a:prstGeom prst="rect">
            <a:avLst/>
          </a:prstGeom>
          <a:ln w="38160">
            <a:solidFill>
              <a:srgbClr val="5A0D7D"/>
            </a:solidFill>
            <a:miter/>
          </a:ln>
        </p:spPr>
      </p:pic>
      <p:pic>
        <p:nvPicPr>
          <p:cNvPr id="130" name="Picture 3"/>
          <p:cNvPicPr/>
          <p:nvPr/>
        </p:nvPicPr>
        <p:blipFill>
          <a:blip r:embed="rId5"/>
          <a:stretch/>
        </p:blipFill>
        <p:spPr>
          <a:xfrm>
            <a:off x="393120" y="3420000"/>
            <a:ext cx="2376000" cy="2609640"/>
          </a:xfrm>
          <a:prstGeom prst="rect">
            <a:avLst/>
          </a:prstGeom>
          <a:ln w="38160">
            <a:solidFill>
              <a:srgbClr val="5A0D7D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86768" y="6211931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3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5"/>
          <p:cNvPicPr/>
          <p:nvPr/>
        </p:nvPicPr>
        <p:blipFill>
          <a:blip r:embed="rId2"/>
          <a:stretch/>
        </p:blipFill>
        <p:spPr>
          <a:xfrm>
            <a:off x="107640" y="-7200"/>
            <a:ext cx="9036000" cy="6723000"/>
          </a:xfrm>
          <a:prstGeom prst="rect">
            <a:avLst/>
          </a:prstGeom>
          <a:ln>
            <a:noFill/>
          </a:ln>
        </p:spPr>
      </p:pic>
      <p:pic>
        <p:nvPicPr>
          <p:cNvPr id="132" name="Picture 2"/>
          <p:cNvPicPr/>
          <p:nvPr/>
        </p:nvPicPr>
        <p:blipFill>
          <a:blip r:embed="rId3"/>
          <a:stretch/>
        </p:blipFill>
        <p:spPr>
          <a:xfrm>
            <a:off x="1043640" y="836640"/>
            <a:ext cx="6944400" cy="1045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2"/>
          <p:cNvPicPr/>
          <p:nvPr/>
        </p:nvPicPr>
        <p:blipFill>
          <a:blip r:embed="rId4"/>
          <a:stretch/>
        </p:blipFill>
        <p:spPr>
          <a:xfrm>
            <a:off x="429120" y="404640"/>
            <a:ext cx="8102880" cy="607248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10833" y="5692946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683640" y="404640"/>
            <a:ext cx="5040360" cy="191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uk-UA" sz="2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Недостатньо мати лише добрий розум, головне — це раціонально застосовувати його.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uk-UA" sz="2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Рене Декарт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5" name="Picture 3"/>
          <p:cNvPicPr/>
          <p:nvPr/>
        </p:nvPicPr>
        <p:blipFill>
          <a:blip r:embed="rId4"/>
          <a:stretch/>
        </p:blipFill>
        <p:spPr>
          <a:xfrm>
            <a:off x="5940000" y="406800"/>
            <a:ext cx="2738160" cy="3444480"/>
          </a:xfrm>
          <a:prstGeom prst="rect">
            <a:avLst/>
          </a:prstGeom>
          <a:ln w="57240">
            <a:solidFill>
              <a:schemeClr val="tx2">
                <a:lumMod val="50000"/>
              </a:schemeClr>
            </a:solidFill>
            <a:round/>
          </a:ln>
        </p:spPr>
      </p:pic>
      <p:sp>
        <p:nvSpPr>
          <p:cNvPr id="86" name="CustomShape 2"/>
          <p:cNvSpPr/>
          <p:nvPr/>
        </p:nvSpPr>
        <p:spPr>
          <a:xfrm>
            <a:off x="3438000" y="4545000"/>
            <a:ext cx="45716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uk-UA" sz="2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Число керує світом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( Піфагор )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7" name="Picture 2"/>
          <p:cNvPicPr/>
          <p:nvPr/>
        </p:nvPicPr>
        <p:blipFill>
          <a:blip r:embed="rId5"/>
          <a:stretch/>
        </p:blipFill>
        <p:spPr>
          <a:xfrm>
            <a:off x="420120" y="2925000"/>
            <a:ext cx="2704680" cy="3240000"/>
          </a:xfrm>
          <a:prstGeom prst="rect">
            <a:avLst/>
          </a:prstGeom>
          <a:ln w="38160">
            <a:solidFill>
              <a:schemeClr val="tx2">
                <a:lumMod val="50000"/>
              </a:schemeClr>
            </a:solidFill>
            <a:rou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9080" y="607248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75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/>
          <p:cNvPicPr/>
          <p:nvPr/>
        </p:nvPicPr>
        <p:blipFill>
          <a:blip r:embed="rId4"/>
          <a:stretch/>
        </p:blipFill>
        <p:spPr>
          <a:xfrm>
            <a:off x="304920" y="258840"/>
            <a:ext cx="8534160" cy="6346440"/>
          </a:xfrm>
          <a:prstGeom prst="rect">
            <a:avLst/>
          </a:prstGeom>
          <a:ln>
            <a:noFill/>
          </a:ln>
        </p:spPr>
      </p:pic>
      <p:pic>
        <p:nvPicPr>
          <p:cNvPr id="135" name="Picture 3"/>
          <p:cNvPicPr/>
          <p:nvPr/>
        </p:nvPicPr>
        <p:blipFill>
          <a:blip r:embed="rId5"/>
          <a:stretch/>
        </p:blipFill>
        <p:spPr>
          <a:xfrm>
            <a:off x="304920" y="156240"/>
            <a:ext cx="4266720" cy="2689560"/>
          </a:xfrm>
          <a:prstGeom prst="rect">
            <a:avLst/>
          </a:prstGeom>
          <a:ln>
            <a:noFill/>
          </a:ln>
        </p:spPr>
      </p:pic>
      <p:pic>
        <p:nvPicPr>
          <p:cNvPr id="136" name="Picture 6"/>
          <p:cNvPicPr/>
          <p:nvPr/>
        </p:nvPicPr>
        <p:blipFill>
          <a:blip r:embed="rId6"/>
          <a:stretch/>
        </p:blipFill>
        <p:spPr>
          <a:xfrm>
            <a:off x="5059440" y="147240"/>
            <a:ext cx="4084200" cy="87768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683640" y="116640"/>
            <a:ext cx="28080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6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Макросвіт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8" name="Picture 2"/>
          <p:cNvPicPr/>
          <p:nvPr/>
        </p:nvPicPr>
        <p:blipFill>
          <a:blip r:embed="rId2"/>
          <a:stretch/>
        </p:blipFill>
        <p:spPr>
          <a:xfrm>
            <a:off x="4356000" y="116640"/>
            <a:ext cx="4657320" cy="3096720"/>
          </a:xfrm>
          <a:prstGeom prst="rect">
            <a:avLst/>
          </a:prstGeom>
          <a:ln>
            <a:noFill/>
          </a:ln>
        </p:spPr>
      </p:pic>
      <p:pic>
        <p:nvPicPr>
          <p:cNvPr id="139" name="Picture 3"/>
          <p:cNvPicPr/>
          <p:nvPr/>
        </p:nvPicPr>
        <p:blipFill>
          <a:blip r:embed="rId3"/>
          <a:stretch/>
        </p:blipFill>
        <p:spPr>
          <a:xfrm>
            <a:off x="251640" y="3522600"/>
            <a:ext cx="3800160" cy="2971440"/>
          </a:xfrm>
          <a:prstGeom prst="rect">
            <a:avLst/>
          </a:prstGeom>
          <a:ln>
            <a:noFill/>
          </a:ln>
        </p:spPr>
      </p:pic>
      <p:pic>
        <p:nvPicPr>
          <p:cNvPr id="140" name="Picture 5"/>
          <p:cNvPicPr/>
          <p:nvPr/>
        </p:nvPicPr>
        <p:blipFill>
          <a:blip r:embed="rId4"/>
          <a:stretch/>
        </p:blipFill>
        <p:spPr>
          <a:xfrm>
            <a:off x="683640" y="797040"/>
            <a:ext cx="3364560" cy="2523960"/>
          </a:xfrm>
          <a:prstGeom prst="rect">
            <a:avLst/>
          </a:prstGeom>
          <a:ln>
            <a:noFill/>
          </a:ln>
        </p:spPr>
      </p:pic>
      <p:pic>
        <p:nvPicPr>
          <p:cNvPr id="141" name="Picture 6"/>
          <p:cNvPicPr/>
          <p:nvPr/>
        </p:nvPicPr>
        <p:blipFill>
          <a:blip r:embed="rId5"/>
          <a:stretch/>
        </p:blipFill>
        <p:spPr>
          <a:xfrm>
            <a:off x="4644000" y="3645000"/>
            <a:ext cx="4235400" cy="2818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3"/>
          <p:cNvPicPr/>
          <p:nvPr/>
        </p:nvPicPr>
        <p:blipFill>
          <a:blip r:embed="rId4"/>
          <a:stretch/>
        </p:blipFill>
        <p:spPr>
          <a:xfrm>
            <a:off x="284760" y="119880"/>
            <a:ext cx="6806880" cy="4392000"/>
          </a:xfrm>
          <a:prstGeom prst="rect">
            <a:avLst/>
          </a:prstGeom>
          <a:ln>
            <a:noFill/>
          </a:ln>
        </p:spPr>
      </p:pic>
      <p:sp>
        <p:nvSpPr>
          <p:cNvPr id="143" name="CustomShape 1"/>
          <p:cNvSpPr/>
          <p:nvPr/>
        </p:nvSpPr>
        <p:spPr>
          <a:xfrm>
            <a:off x="6695640" y="548640"/>
            <a:ext cx="2448000" cy="118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6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Мегасвіт                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4" name="CustomShape 2"/>
          <p:cNvSpPr/>
          <p:nvPr/>
        </p:nvSpPr>
        <p:spPr>
          <a:xfrm>
            <a:off x="298440" y="4725000"/>
            <a:ext cx="813672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Астрономічний  світловий рік    9,4606 ∙ 10¹⁵ м  ≈ 9,5 ∙ 10¹⁵ м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Радіус Сонця       696 000 000 м  ≈ 7,0 ∙ 10 ⁸ м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Площа поверхні Землі     5 10 083 000 км²  ≈  5,1 ∙ 10 ¹⁰ км²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Відстань від Землі до Місяця       384 400 000 м  ≈ 3,84 ∙ 10¹⁰ м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Відстань від Землі до Сонця        149 600 000 000 м  ≈ 1,5 ∙ 10¹⁴ м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Швидкість світла у вакуумі               299 792 458 м/с  ≈ 3 ∙ 10 ⁸ м/с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51958" y="6401198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45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2"/>
          <p:cNvPicPr/>
          <p:nvPr/>
        </p:nvPicPr>
        <p:blipFill>
          <a:blip r:embed="rId4"/>
          <a:srcRect l="1665" t="2043" r="1832" b="2682"/>
          <a:stretch/>
        </p:blipFill>
        <p:spPr>
          <a:xfrm>
            <a:off x="107640" y="736560"/>
            <a:ext cx="8856720" cy="5263560"/>
          </a:xfrm>
          <a:prstGeom prst="rect">
            <a:avLst/>
          </a:prstGeom>
          <a:ln w="57240">
            <a:solidFill>
              <a:srgbClr val="5A0D7D"/>
            </a:solidFill>
            <a:miter/>
          </a:ln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79644" y="485268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3"/>
          <p:cNvPicPr/>
          <p:nvPr/>
        </p:nvPicPr>
        <p:blipFill>
          <a:blip r:embed="rId4"/>
          <a:stretch/>
        </p:blipFill>
        <p:spPr>
          <a:xfrm>
            <a:off x="971640" y="836640"/>
            <a:ext cx="6984360" cy="5117040"/>
          </a:xfrm>
          <a:prstGeom prst="rect">
            <a:avLst/>
          </a:prstGeom>
          <a:ln>
            <a:noFill/>
          </a:ln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99125" y="6261358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323640" y="332640"/>
            <a:ext cx="784836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Практичне завдання на закріплення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uk-UA" sz="2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знань з алгебри</a:t>
            </a:r>
            <a:r>
              <a:rPr lang="uk-UA" sz="1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8" name="Picture 2"/>
          <p:cNvPicPr/>
          <p:nvPr/>
        </p:nvPicPr>
        <p:blipFill>
          <a:blip r:embed="rId4"/>
          <a:srcRect l="17004" t="9360" r="2223" b="18076"/>
          <a:stretch/>
        </p:blipFill>
        <p:spPr>
          <a:xfrm>
            <a:off x="620640" y="2719080"/>
            <a:ext cx="7767360" cy="200412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71871" y="5922398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20880" y="109800"/>
            <a:ext cx="894312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Практична робота з алгебри в групах:   І група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179640" y="694440"/>
            <a:ext cx="864072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18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Для даного числа вибрати запис його в стандартному вигляді і відповідь записати відповідною буквою в зошит.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1" name="Picture 2"/>
          <p:cNvPicPr/>
          <p:nvPr/>
        </p:nvPicPr>
        <p:blipFill>
          <a:blip r:embed="rId4">
            <a:lum bright="-20000"/>
          </a:blip>
          <a:srcRect r="8071" b="8239"/>
          <a:stretch/>
        </p:blipFill>
        <p:spPr>
          <a:xfrm>
            <a:off x="498960" y="1484640"/>
            <a:ext cx="7674120" cy="4634280"/>
          </a:xfrm>
          <a:prstGeom prst="rect">
            <a:avLst/>
          </a:prstGeom>
          <a:ln w="9360">
            <a:solidFill>
              <a:schemeClr val="bg2">
                <a:lumMod val="20000"/>
                <a:lumOff val="80000"/>
              </a:schemeClr>
            </a:solidFill>
            <a:miter/>
          </a:ln>
        </p:spPr>
      </p:pic>
      <p:sp>
        <p:nvSpPr>
          <p:cNvPr id="152" name="CustomShape 3"/>
          <p:cNvSpPr/>
          <p:nvPr/>
        </p:nvSpPr>
        <p:spPr>
          <a:xfrm>
            <a:off x="683640" y="6199200"/>
            <a:ext cx="71294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Перевірити тест по ключовому слову «ВІРНО».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69398" y="5428016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5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0" y="116640"/>
            <a:ext cx="894312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Практична робота з алгебри в групах: ІІ група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CustomShape 2"/>
          <p:cNvSpPr/>
          <p:nvPr/>
        </p:nvSpPr>
        <p:spPr>
          <a:xfrm>
            <a:off x="971640" y="1196640"/>
            <a:ext cx="6768360" cy="435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800" b="0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r>
              <a:rPr lang="uk-UA" sz="2800" b="0" i="1" u="sng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Встановити відповідність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5,5 ∙10 =                                                2076;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20,76 ∙ 100 =                                          0,16;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173,056 ∙ 1000 =                            0,000017;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0,461∙10000 =                                   173056;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1,6 :10 =                                                    55;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0,0017 : 100 =                                       4610.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3132000" y="2061000"/>
            <a:ext cx="3312000" cy="2520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6" name="CustomShape 4"/>
          <p:cNvSpPr/>
          <p:nvPr/>
        </p:nvSpPr>
        <p:spPr>
          <a:xfrm flipV="1">
            <a:off x="3163320" y="2060280"/>
            <a:ext cx="3312000" cy="647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CustomShape 5"/>
          <p:cNvSpPr/>
          <p:nvPr/>
        </p:nvSpPr>
        <p:spPr>
          <a:xfrm>
            <a:off x="3564000" y="3321000"/>
            <a:ext cx="2592000" cy="611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CustomShape 6"/>
          <p:cNvSpPr/>
          <p:nvPr/>
        </p:nvSpPr>
        <p:spPr>
          <a:xfrm>
            <a:off x="3276000" y="3969000"/>
            <a:ext cx="3199320" cy="125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CustomShape 7"/>
          <p:cNvSpPr/>
          <p:nvPr/>
        </p:nvSpPr>
        <p:spPr>
          <a:xfrm flipV="1">
            <a:off x="2627640" y="2709000"/>
            <a:ext cx="3672000" cy="1908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CustomShape 8"/>
          <p:cNvSpPr/>
          <p:nvPr/>
        </p:nvSpPr>
        <p:spPr>
          <a:xfrm flipV="1">
            <a:off x="3301200" y="3396600"/>
            <a:ext cx="2566440" cy="1831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57177" y="632455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0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827640" y="260640"/>
            <a:ext cx="831600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Практична робота з фізики на дошці: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CustomShape 2"/>
          <p:cNvSpPr/>
          <p:nvPr/>
        </p:nvSpPr>
        <p:spPr>
          <a:xfrm>
            <a:off x="413640" y="1484640"/>
            <a:ext cx="8190360" cy="374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Задача.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Під час згоряння дров цегляна піч масою 2 т отримала 88 МДж  теплоти і нагрілася від 10 до 60 градусів С. Визначте питому теплоємність цегли.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9254" y="587808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85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2123640" y="548640"/>
            <a:ext cx="468000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Рефлексія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179640" y="1556640"/>
            <a:ext cx="7704360" cy="292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1.З чим ви сьогодні на уроці познайомилися?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2.Які навички ви закріпили на уроці?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3. Що найбільш цікавим  було на уроці?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59958" y="6199574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1"/>
          <p:cNvGraphicFramePr/>
          <p:nvPr/>
        </p:nvGraphicFramePr>
        <p:xfrm>
          <a:off x="4140000" y="947520"/>
          <a:ext cx="4824000" cy="3557016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2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740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Планета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Відстань  км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Відстань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млн км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Меркурій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5,790∙10⁷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57,9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Венера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1,082∙10 ⁸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108,2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Земля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1,495 ∙10 ⁸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149,5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Марс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2,28 ∙10 ⁸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228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Юпітер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7,781∙10 ⁸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778,1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Сатурн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1,427∙10⁹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1427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Уран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2,871∙10⁹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2871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Нептун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4,497∙10⁹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uk-UA" sz="1600" b="1" strike="noStrike" spc="-1" dirty="0">
                          <a:solidFill>
                            <a:srgbClr val="161514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4497</a:t>
                      </a:r>
                      <a:endParaRPr lang="uk-UA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57960" marR="579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89" name="CustomShape 2"/>
          <p:cNvSpPr/>
          <p:nvPr/>
        </p:nvSpPr>
        <p:spPr>
          <a:xfrm>
            <a:off x="683640" y="126360"/>
            <a:ext cx="7848360" cy="82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800" b="1" i="1" strike="noStrike" spc="-1">
                <a:solidFill>
                  <a:srgbClr val="8413B7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 чи знаєте ви?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95120" y="947520"/>
            <a:ext cx="3944520" cy="14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Clr>
                <a:srgbClr val="5A0D7D"/>
              </a:buClr>
              <a:buFont typeface="StarSymbol"/>
              <a:buChar char="-"/>
            </a:pPr>
            <a:r>
              <a:rPr lang="uk-UA" sz="2000" b="1" strike="noStrike" spc="-1">
                <a:solidFill>
                  <a:srgbClr val="5A0D7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... що маса Землі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000" b="1" strike="noStrike" spc="-1">
                <a:solidFill>
                  <a:srgbClr val="5A0D7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приблизно  дорівнює – 5970000000000000000000000 кг.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1" name="Picture 2"/>
          <p:cNvPicPr/>
          <p:nvPr/>
        </p:nvPicPr>
        <p:blipFill>
          <a:blip r:embed="rId4"/>
          <a:srcRect b="8514"/>
          <a:stretch/>
        </p:blipFill>
        <p:spPr>
          <a:xfrm>
            <a:off x="108720" y="2831040"/>
            <a:ext cx="4390920" cy="3818520"/>
          </a:xfrm>
          <a:prstGeom prst="rect">
            <a:avLst/>
          </a:prstGeom>
          <a:ln w="57240">
            <a:solidFill>
              <a:srgbClr val="8413B7"/>
            </a:solidFill>
            <a:round/>
          </a:ln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22444" y="598950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539640" y="1340640"/>
            <a:ext cx="7488360" cy="265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1" u="sng" strike="noStrike" spc="-1">
                <a:solidFill>
                  <a:srgbClr val="F2F2F1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Домашнє завдання  з алгебри: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FFFFFF"/>
              </a:buClr>
              <a:buFont typeface="StarSymbol"/>
              <a:buAutoNum type="arabicPeriod"/>
            </a:pPr>
            <a:r>
              <a:rPr lang="uk-UA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Повторити властивості степеня та формулу запису числа у стандартному вигляді.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1" u="sng" strike="noStrike" spc="-1">
                <a:solidFill>
                  <a:srgbClr val="F2F2F1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Домашнє завдання з фізики :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2. Повторити § 10-15 «Теплові явища.  Зміна агрегатного стану речовини.»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6" name="Picture 3"/>
          <p:cNvPicPr/>
          <p:nvPr/>
        </p:nvPicPr>
        <p:blipFill>
          <a:blip r:embed="rId4"/>
          <a:stretch/>
        </p:blipFill>
        <p:spPr>
          <a:xfrm>
            <a:off x="2915640" y="4109040"/>
            <a:ext cx="2011320" cy="201132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49698" y="563299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2123640" y="548640"/>
            <a:ext cx="468000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ДЕРЕВО    УСПІХУ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Picture 3"/>
          <p:cNvPicPr/>
          <p:nvPr/>
        </p:nvPicPr>
        <p:blipFill>
          <a:blip r:embed="rId4"/>
          <a:stretch/>
        </p:blipFill>
        <p:spPr>
          <a:xfrm>
            <a:off x="2128680" y="1256400"/>
            <a:ext cx="4669920" cy="5395680"/>
          </a:xfrm>
          <a:prstGeom prst="rect">
            <a:avLst/>
          </a:prstGeom>
          <a:ln>
            <a:noFill/>
          </a:ln>
        </p:spPr>
      </p:pic>
      <p:pic>
        <p:nvPicPr>
          <p:cNvPr id="169" name="Picture 4"/>
          <p:cNvPicPr/>
          <p:nvPr/>
        </p:nvPicPr>
        <p:blipFill>
          <a:blip r:embed="rId5"/>
          <a:stretch/>
        </p:blipFill>
        <p:spPr>
          <a:xfrm>
            <a:off x="1691640" y="3861000"/>
            <a:ext cx="4157280" cy="3298320"/>
          </a:xfrm>
          <a:prstGeom prst="rect">
            <a:avLst/>
          </a:prstGeom>
          <a:ln>
            <a:noFill/>
          </a:ln>
        </p:spPr>
      </p:pic>
      <p:pic>
        <p:nvPicPr>
          <p:cNvPr id="170" name="Picture 5"/>
          <p:cNvPicPr/>
          <p:nvPr/>
        </p:nvPicPr>
        <p:blipFill>
          <a:blip r:embed="rId6"/>
          <a:stretch/>
        </p:blipFill>
        <p:spPr>
          <a:xfrm>
            <a:off x="240840" y="4851720"/>
            <a:ext cx="1450440" cy="1317240"/>
          </a:xfrm>
          <a:prstGeom prst="rect">
            <a:avLst/>
          </a:prstGeom>
          <a:ln>
            <a:noFill/>
          </a:ln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54918" y="637063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5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683640" y="116640"/>
            <a:ext cx="7848360" cy="82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8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 чи знаєте ви?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307440" y="966960"/>
            <a:ext cx="8600400" cy="601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000" b="0" strike="noStrike" spc="-1">
                <a:solidFill>
                  <a:srgbClr val="F0D8F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- ... що маса  атома приблизно дорівнює - 0,0000000000000000000000167 кг.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" name="Picture 3"/>
          <p:cNvPicPr/>
          <p:nvPr/>
        </p:nvPicPr>
        <p:blipFill>
          <a:blip r:embed="rId4"/>
          <a:stretch/>
        </p:blipFill>
        <p:spPr>
          <a:xfrm>
            <a:off x="5580000" y="1948680"/>
            <a:ext cx="2585160" cy="2528640"/>
          </a:xfrm>
          <a:prstGeom prst="rect">
            <a:avLst/>
          </a:prstGeom>
          <a:ln w="57240">
            <a:solidFill>
              <a:schemeClr val="tx2">
                <a:lumMod val="50000"/>
              </a:schemeClr>
            </a:solidFill>
            <a:miter/>
          </a:ln>
        </p:spPr>
      </p:pic>
      <p:graphicFrame>
        <p:nvGraphicFramePr>
          <p:cNvPr id="95" name="Table 3"/>
          <p:cNvGraphicFramePr/>
          <p:nvPr/>
        </p:nvGraphicFramePr>
        <p:xfrm>
          <a:off x="539640" y="2061000"/>
          <a:ext cx="4320360" cy="4175640"/>
        </p:xfrm>
        <a:graphic>
          <a:graphicData uri="http://schemas.openxmlformats.org/drawingml/2006/table">
            <a:tbl>
              <a:tblPr/>
              <a:tblGrid>
                <a:gridCol w="21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03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Елемент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Маса атома, кг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Уран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3,95∙10⁻²⁵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Аурум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3,27∙10⁻²⁵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Станум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1,97∙10⁻²⁵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Купрум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1,05∙10⁻²⁵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Ферум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9,28∙10⁻²⁶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Алюміній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4,48∙10⁻²⁶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Натрій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3,81∙10⁻²⁶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Нітроген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2,32∙10⁻²⁶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94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Гелій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6,64∙10⁻²⁷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6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Гідрог‘ен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uk-UA" sz="1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</a:rPr>
                        <a:t>1,66∙10⁻²⁷ </a:t>
                      </a:r>
                      <a:endParaRPr lang="uk-UA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B74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6" name="CustomShape 4"/>
          <p:cNvSpPr/>
          <p:nvPr/>
        </p:nvSpPr>
        <p:spPr>
          <a:xfrm>
            <a:off x="415440" y="1377720"/>
            <a:ext cx="81165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1800" b="0" i="1" strike="noStrike" spc="-1">
                <a:solidFill>
                  <a:srgbClr val="F8ECFD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Маси атомів деяких хімічних елементів в порядку зменшення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93395" y="5940082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4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146160" y="5823360"/>
            <a:ext cx="8964000" cy="66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Ці числа умовно ми можемо назвати «число Велетень» і «число Ліліпут</a:t>
            </a:r>
            <a:r>
              <a:rPr lang="uk-UA" sz="2000" b="0" strike="noStrike" spc="-1">
                <a:solidFill>
                  <a:srgbClr val="BFBDBA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». 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CustomShape 2"/>
          <p:cNvSpPr/>
          <p:nvPr/>
        </p:nvSpPr>
        <p:spPr>
          <a:xfrm>
            <a:off x="683640" y="116640"/>
            <a:ext cx="7848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Чим відрізняються ці числа?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425880" y="980640"/>
            <a:ext cx="586404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5970000000000000000000000 кг.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4"/>
          <p:cNvSpPr/>
          <p:nvPr/>
        </p:nvSpPr>
        <p:spPr>
          <a:xfrm>
            <a:off x="2543040" y="1603440"/>
            <a:ext cx="616896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1" strike="noStrike" spc="-1">
                <a:solidFill>
                  <a:srgbClr val="F0D8F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0,0000000000000000000000167 кг.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1" name="Picture 2"/>
          <p:cNvPicPr/>
          <p:nvPr/>
        </p:nvPicPr>
        <p:blipFill>
          <a:blip r:embed="rId4"/>
          <a:stretch/>
        </p:blipFill>
        <p:spPr>
          <a:xfrm>
            <a:off x="1547640" y="2187360"/>
            <a:ext cx="4974840" cy="343188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60660" y="595879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323640" y="260640"/>
            <a:ext cx="457164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4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Числа Ліліпути: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323640" y="1582200"/>
            <a:ext cx="7992360" cy="338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Діаметр молекули води 0,000 0000 000 28 м = 2,8 ∙ 10⁻¹¹ 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Товщина плівки мильної кулі 0, 000 000 0006м = 6∙ 10⁻¹⁰  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Радіус </a:t>
            </a:r>
            <a:r>
              <a:rPr lang="uk-UA" sz="24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ерітроцита</a:t>
            </a: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0,000 003 75 м =3,75∙ 10 ⁻⁶м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атома водню 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0,000 000 0 00 000 000 000 000 0017мг= 1,7 ∙ 10⁻²⁵ мг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електрона 9,1 ∙ 10⁻³¹ 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клітки бактерії 5 ∙ 10⁻¹²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Крило комахи  5∙ 10⁻⁸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калібрі  0,0017 кг = 1,7 ∙ 10 ⁻³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4" name="Picture 2"/>
          <p:cNvPicPr/>
          <p:nvPr/>
        </p:nvPicPr>
        <p:blipFill>
          <a:blip r:embed="rId4"/>
          <a:stretch/>
        </p:blipFill>
        <p:spPr>
          <a:xfrm>
            <a:off x="5724000" y="3861000"/>
            <a:ext cx="2920680" cy="2730240"/>
          </a:xfrm>
          <a:prstGeom prst="rect">
            <a:avLst/>
          </a:prstGeom>
          <a:ln>
            <a:noFill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06898" y="565587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5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683640" y="116640"/>
            <a:ext cx="78483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36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Числа Велетні: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323640" y="1052640"/>
            <a:ext cx="7920360" cy="3747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Швидкість світла у вакуумі  299 792 458 м/с ≈ 3∙ 10 м/с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Радіус Сонця  696 000 000м ≈ 7,0 ∙ 10¹⁰ 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Площа поверхні Землі 510 083 000 км ≈  5,1∙ 10 ¹⁰  км²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Відстань від Землі до Місяця 384 400 000м ≈ 3,84∙ 10¹⁰ 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Відстань від Землі до Сонця149 600 000 000м ≈1,5∙ 10¹⁴ м 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Астрономічний світловий рік 9,4606 ∙ 10¹⁵ м ≈ 9,5∙ 10¹⁵ м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Місяця 7,4 ∙ 10²²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Землі 6 ∙ 10²⁴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Маса Сонця 2∙ 10³⁰  кг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Маса  Галактики 2,2∙ 10⁴¹   кг </a:t>
            </a:r>
            <a:endParaRPr lang="uk-UA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7" name="Picture 2"/>
          <p:cNvPicPr/>
          <p:nvPr/>
        </p:nvPicPr>
        <p:blipFill>
          <a:blip r:embed="rId4"/>
          <a:stretch/>
        </p:blipFill>
        <p:spPr>
          <a:xfrm>
            <a:off x="4932000" y="3861000"/>
            <a:ext cx="3212640" cy="2480760"/>
          </a:xfrm>
          <a:prstGeom prst="rect">
            <a:avLst/>
          </a:prstGeom>
          <a:ln>
            <a:noFill/>
          </a:ln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05752" y="5692947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1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2"/>
          <p:cNvPicPr/>
          <p:nvPr/>
        </p:nvPicPr>
        <p:blipFill>
          <a:blip r:embed="rId4">
            <a:lum bright="70000" contrast="-70000"/>
          </a:blip>
          <a:srcRect t="22235"/>
          <a:stretch/>
        </p:blipFill>
        <p:spPr>
          <a:xfrm>
            <a:off x="432000" y="799661"/>
            <a:ext cx="8712000" cy="4030560"/>
          </a:xfrm>
          <a:prstGeom prst="rect">
            <a:avLst/>
          </a:prstGeom>
          <a:ln>
            <a:noFill/>
          </a:ln>
        </p:spPr>
      </p:pic>
      <p:sp>
        <p:nvSpPr>
          <p:cNvPr id="109" name="CustomShape 1"/>
          <p:cNvSpPr/>
          <p:nvPr/>
        </p:nvSpPr>
        <p:spPr>
          <a:xfrm>
            <a:off x="683640" y="116640"/>
            <a:ext cx="7848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uk-UA" sz="4400" b="1" i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Стандартний вигляд числа</a:t>
            </a:r>
            <a:endParaRPr lang="uk-UA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1806" y="601422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5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2"/>
          <p:cNvPicPr/>
          <p:nvPr/>
        </p:nvPicPr>
        <p:blipFill>
          <a:blip r:embed="rId4"/>
          <a:stretch/>
        </p:blipFill>
        <p:spPr>
          <a:xfrm>
            <a:off x="107640" y="66600"/>
            <a:ext cx="8949600" cy="6710400"/>
          </a:xfrm>
          <a:prstGeom prst="rect">
            <a:avLst/>
          </a:prstGeom>
          <a:ln w="57240">
            <a:solidFill>
              <a:srgbClr val="5A0D7D"/>
            </a:solidFill>
            <a:miter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41676" y="5668233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</TotalTime>
  <Words>604</Words>
  <Application>Microsoft Office PowerPoint</Application>
  <PresentationFormat>Экран (4:3)</PresentationFormat>
  <Paragraphs>154</Paragraphs>
  <Slides>31</Slides>
  <Notes>0</Notes>
  <HiddenSlides>0</HiddenSlides>
  <MMClips>29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Arial</vt:lpstr>
      <vt:lpstr>DejaVu Sans</vt:lpstr>
      <vt:lpstr>Franklin Gothic Book</vt:lpstr>
      <vt:lpstr>StarSymbol</vt:lpstr>
      <vt:lpstr>Symbol</vt:lpstr>
      <vt:lpstr>Times New Roman</vt:lpstr>
      <vt:lpstr>Wingdings</vt:lpstr>
      <vt:lpstr>Wingdings 2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ЗАБРУДНЕННЯ НАВКОЛИШНЬОГО СЕРЕДОВИЩА</dc:title>
  <dc:subject/>
  <dc:creator>Алена</dc:creator>
  <dc:description/>
  <cp:lastModifiedBy>Алексей</cp:lastModifiedBy>
  <cp:revision>167</cp:revision>
  <dcterms:modified xsi:type="dcterms:W3CDTF">2021-01-27T13:41:06Z</dcterms:modified>
  <dc:language>uk-UA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31</vt:i4>
  </property>
</Properties>
</file>