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3" r:id="rId5"/>
    <p:sldId id="278" r:id="rId6"/>
    <p:sldId id="262" r:id="rId7"/>
    <p:sldId id="259" r:id="rId8"/>
    <p:sldId id="265" r:id="rId9"/>
    <p:sldId id="266" r:id="rId10"/>
    <p:sldId id="264" r:id="rId11"/>
    <p:sldId id="269" r:id="rId12"/>
    <p:sldId id="270" r:id="rId13"/>
    <p:sldId id="267" r:id="rId14"/>
    <p:sldId id="268" r:id="rId15"/>
    <p:sldId id="261" r:id="rId16"/>
    <p:sldId id="271" r:id="rId17"/>
    <p:sldId id="272" r:id="rId18"/>
    <p:sldId id="273" r:id="rId19"/>
    <p:sldId id="274" r:id="rId20"/>
    <p:sldId id="275" r:id="rId21"/>
    <p:sldId id="260" r:id="rId22"/>
    <p:sldId id="276" r:id="rId23"/>
    <p:sldId id="279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99"/>
    <a:srgbClr val="FF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500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10.03.2019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2.png"/><Relationship Id="rId4" Type="http://schemas.openxmlformats.org/officeDocument/2006/relationships/image" Target="../media/image1.gif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3.wdp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gif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4.jpeg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gif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7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gif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1.gif"/><Relationship Id="rId4" Type="http://schemas.openxmlformats.org/officeDocument/2006/relationships/image" Target="../media/image30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gif"/><Relationship Id="rId1" Type="http://schemas.openxmlformats.org/officeDocument/2006/relationships/slideLayout" Target="../slideLayouts/slideLayout7.xml"/><Relationship Id="rId6" Type="http://schemas.microsoft.com/office/2007/relationships/hdphoto" Target="../media/hdphoto5.wdp"/><Relationship Id="rId5" Type="http://schemas.openxmlformats.org/officeDocument/2006/relationships/image" Target="../media/image34.png"/><Relationship Id="rId4" Type="http://schemas.microsoft.com/office/2007/relationships/hdphoto" Target="../media/hdphoto4.wdp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8.jpeg"/><Relationship Id="rId4" Type="http://schemas.openxmlformats.org/officeDocument/2006/relationships/image" Target="../media/image37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1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4" Type="http://schemas.microsoft.com/office/2007/relationships/hdphoto" Target="../media/hdphoto6.wdp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gif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hyperlink" Target="https://uk.wikipedia.org/wiki/%D0%9B%D0%B0%D0%B9%D0%BD%D1%83%D1%81_%D0%9F%D0%BE%D0%BB%D1%96%D0%BD%D0%B3" TargetMode="External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12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Урок\1471066832_animaciya-priroda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68" y="0"/>
            <a:ext cx="9140532" cy="685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008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763688" y="5569177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9960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0076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26" name="Picture 2" descr="C:\Users\Admin\Desktop\Урок\3iStock-9150900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526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Урок\46668616-abstract-technology-and-science-background-with-chemistry-ele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46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346" y="22605"/>
            <a:ext cx="9148345" cy="31239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7500"/>
              </a:lnSpc>
            </a:pPr>
            <a:r>
              <a:rPr lang="uk-UA" sz="48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Зелінський Микола </a:t>
            </a:r>
            <a:r>
              <a:rPr lang="uk-UA" sz="48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Дмитрович </a:t>
            </a:r>
          </a:p>
          <a:p>
            <a:pPr algn="ctr">
              <a:lnSpc>
                <a:spcPts val="7500"/>
              </a:lnSpc>
            </a:pPr>
            <a:r>
              <a:rPr lang="uk-UA" sz="48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(1861-1953)</a:t>
            </a:r>
            <a:r>
              <a:rPr lang="ru-RU" sz="4800" dirty="0"/>
              <a:t> </a:t>
            </a:r>
            <a:r>
              <a:rPr lang="ru-RU" sz="4800" b="1" dirty="0"/>
              <a:t> </a:t>
            </a:r>
            <a:endParaRPr lang="uk-UA" sz="4800" b="1" dirty="0">
              <a:ln w="28575">
                <a:solidFill>
                  <a:schemeClr val="tx1"/>
                </a:solidFill>
              </a:ln>
            </a:endParaRPr>
          </a:p>
          <a:p>
            <a:pPr algn="ctr"/>
            <a:endParaRPr lang="ru-RU" sz="7200" b="1" cap="none" spc="0" dirty="0">
              <a:ln w="28575">
                <a:solidFill>
                  <a:schemeClr val="tx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12000">
                    <a:srgbClr val="0819FB"/>
                  </a:gs>
                  <a:gs pos="28000">
                    <a:srgbClr val="1A8D48"/>
                  </a:gs>
                  <a:gs pos="50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7" name="Picture 2" descr="C:\Users\Admin\Desktop\Урок\267px-Nikolay_Zelinsky_193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948515"/>
            <a:ext cx="3096344" cy="445316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432967" y="2005702"/>
            <a:ext cx="5459513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Український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хімік-органік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 </a:t>
            </a:r>
            <a:endParaRPr lang="ru-RU" sz="3200" b="1" dirty="0" smtClean="0">
              <a:ln w="19050"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  <a:p>
            <a:pPr algn="just"/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Провів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низку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досліджень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із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встановлення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органічного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походження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 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нафти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досліджував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хімічний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склад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продуктів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її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переробки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синтезував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низку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органічних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сполук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,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 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у 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тому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числі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бензен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 з 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ацетилену. </a:t>
            </a:r>
            <a:endParaRPr lang="ru-RU" sz="3200" b="1" dirty="0">
              <a:ln w="19050"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81900316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 descr="C:\Users\Admin\Desktop\Урок\46668616-abstract-technology-and-science-background-with-chemistry-element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3446"/>
            <a:ext cx="9144000" cy="68762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-4346" y="22605"/>
            <a:ext cx="9148345" cy="312393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>
              <a:lnSpc>
                <a:spcPts val="7500"/>
              </a:lnSpc>
            </a:pPr>
            <a:r>
              <a:rPr lang="ru-RU" sz="48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Бах </a:t>
            </a:r>
            <a:r>
              <a:rPr lang="ru-RU" sz="4800" b="1" dirty="0" err="1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Олексій</a:t>
            </a:r>
            <a:r>
              <a:rPr lang="ru-RU" sz="48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 </a:t>
            </a:r>
            <a:r>
              <a:rPr lang="ru-RU" sz="4800" b="1" dirty="0" err="1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Миколайович</a:t>
            </a:r>
            <a:endParaRPr lang="uk-UA" sz="4800" b="1" dirty="0" smtClean="0">
              <a:ln w="28575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algn="ctr">
              <a:lnSpc>
                <a:spcPts val="7500"/>
              </a:lnSpc>
            </a:pPr>
            <a:r>
              <a:rPr lang="uk-UA" sz="4800" b="1" dirty="0" smtClean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(1857-1946)</a:t>
            </a:r>
            <a:r>
              <a:rPr lang="ru-RU" sz="4800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 </a:t>
            </a:r>
            <a:r>
              <a:rPr lang="ru-RU" sz="4800" b="1" dirty="0">
                <a:ln w="28575">
                  <a:solidFill>
                    <a:schemeClr val="tx1"/>
                  </a:solidFill>
                </a:ln>
                <a:solidFill>
                  <a:srgbClr val="FF0000"/>
                </a:solidFill>
              </a:rPr>
              <a:t> </a:t>
            </a:r>
            <a:endParaRPr lang="uk-UA" sz="4800" b="1" dirty="0">
              <a:ln w="28575">
                <a:solidFill>
                  <a:schemeClr val="tx1"/>
                </a:solidFill>
              </a:ln>
              <a:solidFill>
                <a:srgbClr val="FF0000"/>
              </a:solidFill>
            </a:endParaRPr>
          </a:p>
          <a:p>
            <a:pPr algn="ctr"/>
            <a:endParaRPr lang="ru-RU" sz="7200" b="1" cap="none" spc="0" dirty="0">
              <a:ln w="28575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413894" y="1835478"/>
            <a:ext cx="5622602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Український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біохімік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3200" b="1" dirty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 </a:t>
            </a:r>
            <a:endParaRPr lang="ru-RU" sz="3200" b="1" dirty="0" smtClean="0">
              <a:ln w="19050">
                <a:solidFill>
                  <a:schemeClr val="tx1"/>
                </a:solidFill>
              </a:ln>
              <a:latin typeface="Cambria Math" pitchFamily="18" charset="0"/>
              <a:ea typeface="Cambria Math" pitchFamily="18" charset="0"/>
            </a:endParaRPr>
          </a:p>
          <a:p>
            <a:pPr algn="just"/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Вважається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засновником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загальновідомої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школи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біохімії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.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Його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основні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наукові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праці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присвячені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вивченню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хімічних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процесів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асиміляції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вуглецю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зеленими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рослинами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окисних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процесів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у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живій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клітині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,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вченню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 про </a:t>
            </a:r>
            <a:r>
              <a:rPr lang="ru-RU" sz="3200" b="1" dirty="0" err="1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ферменти</a:t>
            </a:r>
            <a:r>
              <a:rPr lang="ru-RU" sz="3200" b="1" dirty="0" smtClean="0">
                <a:ln w="19050">
                  <a:solidFill>
                    <a:schemeClr val="tx1"/>
                  </a:solidFill>
                </a:ln>
                <a:latin typeface="Cambria Math" pitchFamily="18" charset="0"/>
                <a:ea typeface="Cambria Math" pitchFamily="18" charset="0"/>
              </a:rPr>
              <a:t>.</a:t>
            </a:r>
          </a:p>
        </p:txBody>
      </p:sp>
      <p:pic>
        <p:nvPicPr>
          <p:cNvPr id="4098" name="Picture 2" descr="C:\Users\Admin\Desktop\Урок\Бах-АН-204x30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872550"/>
            <a:ext cx="3078875" cy="4527757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2769171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141197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ÐÐ°ÑÑÐ¸Ð½ÐºÐ¸ Ð¿Ð¾ Ð·Ð°Ð¿ÑÐ¾ÑÑ ÑÑÐ¼ÑÑ Ñ Ð±ÑÐ¾Ð»Ð¾Ð³ÑÑ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98" y="-1"/>
            <a:ext cx="9144898" cy="68051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Admin\Desktop\Урок\question-vector-icons_f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667" b="96667" l="2667" r="97000">
                        <a14:foregroundMark x1="19667" y1="24000" x2="19667" y2="24000"/>
                        <a14:foregroundMark x1="70667" y1="23333" x2="70667" y2="23333"/>
                        <a14:foregroundMark x1="76333" y1="23000" x2="76333" y2="23000"/>
                        <a14:foregroundMark x1="75667" y1="33667" x2="75667" y2="33667"/>
                        <a14:foregroundMark x1="71667" y1="16667" x2="71667" y2="16667"/>
                        <a14:foregroundMark x1="23667" y1="38333" x2="23667" y2="38333"/>
                        <a14:foregroundMark x1="72333" y1="35333" x2="72333" y2="35333"/>
                        <a14:foregroundMark x1="30000" y1="14000" x2="30000" y2="14000"/>
                        <a14:foregroundMark x1="38667" y1="20333" x2="38667" y2="20333"/>
                        <a14:foregroundMark x1="16000" y1="41000" x2="16000" y2="41000"/>
                        <a14:foregroundMark x1="30333" y1="70000" x2="30333" y2="70000"/>
                        <a14:foregroundMark x1="18667" y1="71000" x2="18667" y2="71000"/>
                        <a14:foregroundMark x1="25667" y1="65667" x2="25667" y2="65667"/>
                        <a14:foregroundMark x1="29333" y1="82667" x2="29333" y2="82667"/>
                        <a14:foregroundMark x1="31333" y1="67333" x2="31333" y2="67333"/>
                        <a14:foregroundMark x1="25333" y1="58000" x2="25333" y2="58000"/>
                        <a14:foregroundMark x1="46000" y1="76667" x2="46000" y2="76667"/>
                        <a14:foregroundMark x1="34667" y1="61667" x2="34667" y2="61667"/>
                        <a14:foregroundMark x1="9333" y1="79000" x2="9333" y2="79000"/>
                        <a14:foregroundMark x1="14000" y1="62000" x2="14000" y2="62000"/>
                        <a14:foregroundMark x1="17000" y1="34667" x2="17000" y2="34667"/>
                        <a14:foregroundMark x1="32333" y1="38333" x2="32333" y2="38333"/>
                        <a14:foregroundMark x1="8667" y1="21333" x2="8667" y2="21333"/>
                        <a14:foregroundMark x1="37000" y1="83333" x2="37000" y2="83333"/>
                      </a14:backgroundRemoval>
                    </a14:imgEffect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40" y="162211"/>
            <a:ext cx="6768752" cy="648072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746901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725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278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30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30" tmFilter="0, 0; 0.125,0.2665; 0.25,0.4; 0.375,0.465; 0.5,0.5;  0.625,0.535; 0.75,0.6; 0.875,0.7335; 1,1">
                                          <p:stCondLst>
                                            <p:cond delay="83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415" tmFilter="0, 0; 0.125,0.2665; 0.25,0.4; 0.375,0.465; 0.5,0.5;  0.625,0.535; 0.75,0.6; 0.875,0.7335; 1,1">
                                          <p:stCondLst>
                                            <p:cond delay="1655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5" tmFilter="0, 0; 0.125,0.2665; 0.25,0.4; 0.375,0.465; 0.5,0.5;  0.625,0.535; 0.75,0.6; 0.875,0.7335; 1,1">
                                          <p:stCondLst>
                                            <p:cond delay="207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33">
                                          <p:stCondLst>
                                            <p:cond delay="81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207" decel="50000">
                                          <p:stCondLst>
                                            <p:cond delay="845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33">
                                          <p:stCondLst>
                                            <p:cond delay="164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207" decel="50000">
                                          <p:stCondLst>
                                            <p:cond delay="1673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33">
                                          <p:stCondLst>
                                            <p:cond delay="2052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207" decel="50000">
                                          <p:stCondLst>
                                            <p:cond delay="2085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33">
                                          <p:stCondLst>
                                            <p:cond delay="226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207" decel="50000">
                                          <p:stCondLst>
                                            <p:cond delay="2293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C:\Users\Admin\Desktop\Урок\0a54hhbc4bsas1shu8su67u347b9s3dl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06" y="-1"/>
            <a:ext cx="912319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Admin\Desktop\Урок\cms-image-000041064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45" y="234923"/>
            <a:ext cx="4856969" cy="2355706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5" name="Picture 7" descr="C:\Users\Admin\Desktop\Урок\skolko_vremeni_spit_medved_zimoj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1680" y="1749845"/>
            <a:ext cx="5184576" cy="3358307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4" name="Picture 6" descr="C:\Users\Admin\Desktop\Урок\depositphotos_187293204-stock-video-apples-oranges-bananas-lemons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00394" y="4172197"/>
            <a:ext cx="4774761" cy="268580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9605937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Users\Admin\Desktop\Урок\949608088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Admin\Desktop\Урок\Натюрморт с тюльпанами-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87" y="116632"/>
            <a:ext cx="5779626" cy="394640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C:\Users\Admin\Desktop\Урок\pechatnaya-kraska-300x240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2187" y="3723855"/>
            <a:ext cx="5779625" cy="3048000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5550770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1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1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Admin\Desktop\Урок\cvetyu_leta_foto_0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39674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2" name="Picture 4" descr="C:\Users\Admin\Desktop\Урок\29357865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5839" y="2204864"/>
            <a:ext cx="8315640" cy="43597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4" name="Picture 6" descr="C:\Users\Admin\Desktop\Урок\grifi_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3462" y="-8271"/>
            <a:ext cx="4500538" cy="286542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Admin\Desktop\Урок\1506038022_3055-korova-zhuet-travu.gif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2433"/>
            <a:ext cx="4643462" cy="5605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429015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" dur="10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/>
                                        <p:tgtEl>
                                          <p:spTgt spid="71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Admin\Desktop\Урок\15737776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70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Admin\Desktop\Урок\zloy_smaylik_kartinka_10_13201326.jp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0000" l="625" r="99875">
                        <a14:foregroundMark x1="16125" y1="74063" x2="16125" y2="74063"/>
                        <a14:foregroundMark x1="13625" y1="77031" x2="13625" y2="77031"/>
                        <a14:foregroundMark x1="86250" y1="77188" x2="86250" y2="771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936" y="2636912"/>
            <a:ext cx="5754216" cy="46033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6" name="Picture 4" descr="C:\Users\Admin\Desktop\Урок\1958171000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3516" r="981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758320">
            <a:off x="2058667" y="2279307"/>
            <a:ext cx="7802563" cy="4876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3496478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4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1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819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19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 descr="C:\Users\Admin\Desktop\Урок\142887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497"/>
            <a:ext cx="9144000" cy="68515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220" name="Picture 4" descr="C:\Users\Admin\Desktop\Урок\Sposobi_obrabotki_ran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08" y="4221088"/>
            <a:ext cx="3963827" cy="26208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" name="Группа 1"/>
          <p:cNvGrpSpPr/>
          <p:nvPr/>
        </p:nvGrpSpPr>
        <p:grpSpPr>
          <a:xfrm>
            <a:off x="3922259" y="3392497"/>
            <a:ext cx="6286309" cy="3548336"/>
            <a:chOff x="3922259" y="3392497"/>
            <a:chExt cx="6286309" cy="3548336"/>
          </a:xfrm>
        </p:grpSpPr>
        <p:pic>
          <p:nvPicPr>
            <p:cNvPr id="9221" name="Picture 5" descr="C:\Users\Admin\Desktop\Урок\824905039_w640_h640_pgu_10a_post.png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228184" y="3392497"/>
              <a:ext cx="3980384" cy="354833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9222" name="Picture 6" descr="C:\Users\Admin\Desktop\Урок\primenenie-acetilena-svarka-acetilenom_3.jpg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922259" y="4212438"/>
              <a:ext cx="3505002" cy="262086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909493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Урок\ccb46732308829b2fd955d83a5cebb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7" y="15166"/>
            <a:ext cx="9145937" cy="684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9736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Группа 1"/>
          <p:cNvGrpSpPr/>
          <p:nvPr/>
        </p:nvGrpSpPr>
        <p:grpSpPr>
          <a:xfrm>
            <a:off x="0" y="3029"/>
            <a:ext cx="9144000" cy="6854971"/>
            <a:chOff x="0" y="3029"/>
            <a:chExt cx="9144000" cy="6854971"/>
          </a:xfrm>
        </p:grpSpPr>
        <p:pic>
          <p:nvPicPr>
            <p:cNvPr id="10242" name="Picture 2" descr="C:\Users\Admin\Desktop\Урок\picture01-1024x686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284984"/>
              <a:ext cx="4932040" cy="35730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3" name="Picture 3" descr="C:\Users\Admin\Desktop\Урок\1532282973_61_main_new.1523981795.jpg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3029"/>
              <a:ext cx="4932040" cy="328195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44" name="Picture 4" descr="C:\Users\Admin\Desktop\Урок\283481551971173_big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rot="5400000">
              <a:off x="3395267" y="1109268"/>
              <a:ext cx="6854971" cy="464249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4826170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Урок\images (1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4792" b="90625" l="3542" r="96875">
                        <a14:backgroundMark x1="48125" y1="70625" x2="48125" y2="70625"/>
                        <a14:backgroundMark x1="19375" y1="57500" x2="19375" y2="57500"/>
                        <a14:backgroundMark x1="54792" y1="66667" x2="54792" y2="66667"/>
                        <a14:backgroundMark x1="46042" y1="67083" x2="46042" y2="67083"/>
                        <a14:backgroundMark x1="40208" y1="70625" x2="40208" y2="70625"/>
                        <a14:backgroundMark x1="49792" y1="74167" x2="49792" y2="74167"/>
                        <a14:backgroundMark x1="79583" y1="28958" x2="79583" y2="28958"/>
                        <a14:backgroundMark x1="22292" y1="29583" x2="22292" y2="29583"/>
                        <a14:backgroundMark x1="82083" y1="58542" x2="82083" y2="58542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547" t="7512" r="3806" b="9227"/>
          <a:stretch/>
        </p:blipFill>
        <p:spPr bwMode="auto">
          <a:xfrm>
            <a:off x="1073368" y="2420888"/>
            <a:ext cx="6629216" cy="420387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31915" y="5760"/>
            <a:ext cx="8631465" cy="258532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5400" b="1" dirty="0" err="1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Лепбук</a:t>
            </a:r>
            <a:r>
              <a:rPr lang="uk-UA" sz="5400" b="1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</a:p>
          <a:p>
            <a:pPr algn="ctr"/>
            <a:r>
              <a:rPr lang="uk-UA" sz="5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«Органічні сполуки: </a:t>
            </a:r>
          </a:p>
          <a:p>
            <a:pPr algn="ctr"/>
            <a:r>
              <a:rPr lang="uk-UA" sz="5400" b="1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7030A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вивчаємо та спостерігаємо»</a:t>
            </a:r>
            <a:endParaRPr lang="ru-RU" sz="5400" b="1" cap="none" spc="0" dirty="0">
              <a:ln w="28575">
                <a:solidFill>
                  <a:schemeClr val="tx1"/>
                </a:solidFill>
                <a:prstDash val="solid"/>
              </a:ln>
              <a:solidFill>
                <a:srgbClr val="7030A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76539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:circle/>
      </p:transition>
    </mc:Choice>
    <mc:Fallback xmlns="">
      <p:transition spd="slow">
        <p:circl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5" descr="C:\Users\Admin\Desktop\Урок\Pictures_with_a_green_background_1_1707084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71771868"/>
              </p:ext>
            </p:extLst>
          </p:nvPr>
        </p:nvGraphicFramePr>
        <p:xfrm>
          <a:off x="395536" y="1916832"/>
          <a:ext cx="8424936" cy="4104456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6624736"/>
                <a:gridCol w="1800200"/>
              </a:tblGrid>
              <a:tr h="561293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</a:rPr>
                        <a:t>  Критерії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bg1"/>
                          </a:solidFill>
                          <a:effectLst/>
                        </a:rPr>
                        <a:t>Оцінка 0-3б.</a:t>
                      </a:r>
                      <a:endParaRPr lang="ru-RU" sz="2400" dirty="0">
                        <a:solidFill>
                          <a:schemeClr val="bg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2060"/>
                    </a:solidFill>
                  </a:tcPr>
                </a:tc>
              </a:tr>
              <a:tr h="561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Я брав активну участь у роботі на уроці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61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Я вносив вдалі пропозиції, які врахувала група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73669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Я брав активну у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часть в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</a:rPr>
                        <a:t>обговоренні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400" dirty="0" err="1">
                          <a:solidFill>
                            <a:schemeClr val="tx1"/>
                          </a:solidFill>
                          <a:effectLst/>
                        </a:rPr>
                        <a:t>проблемн</a:t>
                      </a:r>
                      <a:r>
                        <a:rPr lang="uk-UA" sz="2400" dirty="0" err="1">
                          <a:solidFill>
                            <a:schemeClr val="tx1"/>
                          </a:solidFill>
                          <a:effectLst/>
                        </a:rPr>
                        <a:t>их</a:t>
                      </a: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 </a:t>
                      </a:r>
                      <a:r>
                        <a:rPr lang="ru-RU" sz="2400" dirty="0">
                          <a:solidFill>
                            <a:schemeClr val="tx1"/>
                          </a:solidFill>
                          <a:effectLst/>
                        </a:rPr>
                        <a:t>запитан</a:t>
                      </a: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ь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>
                          <a:effectLst/>
                        </a:rPr>
                        <a:t> </a:t>
                      </a:r>
                      <a:endParaRPr lang="ru-RU" sz="120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1122587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chemeClr val="tx1"/>
                          </a:solidFill>
                          <a:effectLst/>
                        </a:rPr>
                        <a:t>Я надавав підтримку однокласникам або заохочував їх до роботи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  <a:tr h="561293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2400" dirty="0">
                          <a:solidFill>
                            <a:srgbClr val="C00000"/>
                          </a:solidFill>
                          <a:effectLst/>
                        </a:rPr>
                        <a:t>Загальна кількість балів</a:t>
                      </a:r>
                      <a:endParaRPr lang="ru-RU" sz="2400" dirty="0">
                        <a:solidFill>
                          <a:srgbClr val="C00000"/>
                        </a:solidFill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uk-UA" sz="1400" dirty="0">
                          <a:effectLst/>
                        </a:rPr>
                        <a:t> 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</a:endParaRPr>
                    </a:p>
                  </a:txBody>
                  <a:tcPr marL="68580" marR="68580" marT="0" marB="0">
                    <a:solidFill>
                      <a:srgbClr val="00B0F0"/>
                    </a:solidFill>
                  </a:tcPr>
                </a:tc>
              </a:tr>
            </a:tbl>
          </a:graphicData>
        </a:graphic>
      </p:graphicFrame>
      <p:sp>
        <p:nvSpPr>
          <p:cNvPr id="4" name="Rectangle 4"/>
          <p:cNvSpPr>
            <a:spLocks noChangeArrowheads="1"/>
          </p:cNvSpPr>
          <p:nvPr/>
        </p:nvSpPr>
        <p:spPr bwMode="auto">
          <a:xfrm>
            <a:off x="0" y="188640"/>
            <a:ext cx="8280920" cy="23083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uk-UA" sz="48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Comic Sans MS" pitchFamily="66" charset="0"/>
                <a:cs typeface="Arial" pitchFamily="34" charset="0"/>
              </a:rPr>
              <a:t> Інтерактивна вправа «Оціни себе»</a:t>
            </a:r>
            <a:endParaRPr kumimoji="0" lang="ru-RU" sz="48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4800" b="0" i="0" u="none" strike="noStrike" cap="none" normalizeH="0" baseline="0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effectLst/>
                <a:latin typeface="Comic Sans MS" pitchFamily="66" charset="0"/>
                <a:ea typeface="Times New Roman" pitchFamily="18" charset="0"/>
                <a:cs typeface="Arial" pitchFamily="34" charset="0"/>
              </a:rPr>
              <a:t>           </a:t>
            </a:r>
            <a:endParaRPr kumimoji="0" lang="uk-UA" sz="4800" b="0" i="0" u="none" strike="noStrike" cap="none" normalizeH="0" baseline="0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effectLst/>
              <a:latin typeface="Comic Sans MS" pitchFamily="66" charset="0"/>
              <a:cs typeface="Arial" pitchFamily="34" charset="0"/>
            </a:endParaRPr>
          </a:p>
        </p:txBody>
      </p:sp>
      <p:pic>
        <p:nvPicPr>
          <p:cNvPr id="2054" name="Picture 6" descr="C:\Users\Admin\Desktop\Урок\smailiki-87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0272" y="2133"/>
            <a:ext cx="1714500" cy="1714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68717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dmin\Desktop\Урок\Final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2142"/>
            <a:ext cx="9144000" cy="70515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16181" y="692696"/>
            <a:ext cx="774923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cap="none" spc="0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Домашнє</a:t>
            </a:r>
            <a:r>
              <a:rPr lang="ru-RU" sz="5400" b="1" cap="none" spc="0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 </a:t>
            </a:r>
            <a:r>
              <a:rPr lang="ru-RU" sz="5400" b="1" cap="none" spc="0" dirty="0" err="1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завдання</a:t>
            </a:r>
            <a:r>
              <a:rPr lang="ru-RU" sz="5400" b="1" cap="none" spc="0" dirty="0" smtClean="0">
                <a:ln w="18000">
                  <a:solidFill>
                    <a:schemeClr val="tx1"/>
                  </a:solidFill>
                  <a:prstDash val="solid"/>
                  <a:miter lim="800000"/>
                </a:ln>
                <a:solidFill>
                  <a:schemeClr val="bg1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  <a:latin typeface="Bookman Old Style" pitchFamily="18" charset="0"/>
              </a:rPr>
              <a:t>:</a:t>
            </a:r>
            <a:endParaRPr lang="ru-RU" sz="5400" b="1" cap="none" spc="0" dirty="0">
              <a:ln w="18000">
                <a:solidFill>
                  <a:schemeClr val="tx1"/>
                </a:solidFill>
                <a:prstDash val="solid"/>
                <a:miter lim="800000"/>
              </a:ln>
              <a:solidFill>
                <a:schemeClr val="bg1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  <a:latin typeface="Bookman Old Style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16181" y="1616026"/>
            <a:ext cx="8016260" cy="292387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Підготувати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повідомлення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</a:p>
          <a:p>
            <a:pPr algn="ctr"/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«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Карбонові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кислоти</a:t>
            </a:r>
            <a:endParaRPr lang="ru-RU" sz="4600" b="1" cap="none" spc="0" dirty="0" smtClean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  <a:p>
            <a:pPr algn="ctr"/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в 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природі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та 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житті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 </a:t>
            </a:r>
            <a:r>
              <a:rPr lang="ru-RU" sz="4600" b="1" cap="none" spc="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людини</a:t>
            </a:r>
            <a:r>
              <a:rPr lang="ru-RU" sz="4600" b="1" cap="none" spc="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Comic Sans MS" pitchFamily="66" charset="0"/>
              </a:rPr>
              <a:t>»</a:t>
            </a:r>
            <a:endParaRPr lang="ru-RU" sz="4600" b="1" cap="none" spc="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6780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dmin\Desktop\Урок\158746-1920x1200.jpg.600x450_q85_crop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708"/>
          <a:stretch/>
        </p:blipFill>
        <p:spPr bwMode="auto">
          <a:xfrm>
            <a:off x="29476" y="0"/>
            <a:ext cx="9114523" cy="68358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338265" y="4293096"/>
            <a:ext cx="8626223" cy="230870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5700"/>
              </a:lnSpc>
            </a:pP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«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Хіміки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 —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це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ті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,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хто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насправді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розуміють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світ</a:t>
            </a:r>
            <a:r>
              <a:rPr lang="ru-RU" sz="7200" b="1" dirty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</a:rPr>
              <a:t>. » </a:t>
            </a:r>
            <a:endParaRPr lang="ru-RU" sz="7200" b="1" dirty="0" smtClean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abriola" pitchFamily="82" charset="0"/>
            </a:endParaRPr>
          </a:p>
          <a:p>
            <a:pPr algn="r">
              <a:lnSpc>
                <a:spcPts val="5700"/>
              </a:lnSpc>
            </a:pPr>
            <a:r>
              <a:rPr lang="ru-RU" sz="7200" b="1" dirty="0" err="1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  <a:hlinkClick r:id="rId3" tooltip="Лайнус Полінг"/>
              </a:rPr>
              <a:t>Лайнус</a:t>
            </a:r>
            <a:r>
              <a:rPr lang="ru-RU" sz="7200" b="1" dirty="0" smtClean="0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  <a:hlinkClick r:id="rId3" tooltip="Лайнус Полінг"/>
              </a:rPr>
              <a:t> </a:t>
            </a:r>
            <a:r>
              <a:rPr lang="ru-RU" sz="7200" b="1" dirty="0" err="1">
                <a:ln>
                  <a:solidFill>
                    <a:schemeClr val="tx1"/>
                  </a:solidFill>
                </a:ln>
                <a:solidFill>
                  <a:srgbClr val="FF0000"/>
                </a:solidFill>
                <a:latin typeface="Gabriola" pitchFamily="82" charset="0"/>
                <a:hlinkClick r:id="rId3" tooltip="Лайнус Полінг"/>
              </a:rPr>
              <a:t>Полінг</a:t>
            </a:r>
            <a:endParaRPr lang="ru-RU" sz="7200" b="1" dirty="0">
              <a:ln>
                <a:solidFill>
                  <a:schemeClr val="tx1"/>
                </a:solidFill>
              </a:ln>
              <a:solidFill>
                <a:srgbClr val="FF0000"/>
              </a:solidFill>
              <a:latin typeface="Gabriola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74275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Урок\6156603dafdf8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251520" y="345430"/>
            <a:ext cx="8892480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Тема уроку</a:t>
            </a:r>
            <a:r>
              <a:rPr lang="ru-RU" sz="5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  </a:t>
            </a:r>
            <a:r>
              <a:rPr lang="uk-UA" sz="4400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  <a:ea typeface="Segoe UI Black" pitchFamily="34" charset="0"/>
                <a:cs typeface="Segoe UI Black" pitchFamily="34" charset="0"/>
              </a:rPr>
              <a:t>Узагальнення  і 			систематизація   знань   з 			підтеми «Початкові поняття </a:t>
            </a:r>
          </a:p>
          <a:p>
            <a:pPr algn="just"/>
            <a:r>
              <a:rPr lang="uk-UA" sz="4400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  <a:ea typeface="Segoe UI Black" pitchFamily="34" charset="0"/>
                <a:cs typeface="Segoe UI Black" pitchFamily="34" charset="0"/>
              </a:rPr>
              <a:t>	</a:t>
            </a:r>
            <a:r>
              <a:rPr lang="uk-UA" sz="4400" dirty="0" smtClean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  <a:ea typeface="Segoe UI Black" pitchFamily="34" charset="0"/>
                <a:cs typeface="Segoe UI Black" pitchFamily="34" charset="0"/>
              </a:rPr>
              <a:t>	про   органічні   сполуки</a:t>
            </a:r>
            <a:r>
              <a:rPr lang="uk-UA" sz="4400" dirty="0">
                <a:ln w="28575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  <a:ea typeface="Segoe UI Black" pitchFamily="34" charset="0"/>
                <a:cs typeface="Segoe UI Black" pitchFamily="34" charset="0"/>
              </a:rPr>
              <a:t>»</a:t>
            </a:r>
            <a:endParaRPr lang="ru-RU" sz="4400" dirty="0">
              <a:ln w="28575">
                <a:solidFill>
                  <a:schemeClr val="tx1"/>
                </a:solidFill>
              </a:ln>
              <a:solidFill>
                <a:schemeClr val="accent6">
                  <a:lumMod val="60000"/>
                  <a:lumOff val="40000"/>
                </a:schemeClr>
              </a:solidFill>
              <a:latin typeface="Impact" pitchFamily="34" charset="0"/>
              <a:ea typeface="Segoe UI Black" pitchFamily="34" charset="0"/>
              <a:cs typeface="Segoe UI Black" pitchFamily="34" charset="0"/>
            </a:endParaRPr>
          </a:p>
          <a:p>
            <a:pPr algn="ctr"/>
            <a:r>
              <a:rPr lang="ru-RU" sz="5400" b="1" cap="none" spc="0" dirty="0" smtClean="0">
                <a:ln w="28575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 </a:t>
            </a:r>
            <a:endParaRPr lang="ru-RU" sz="5400" b="1" cap="none" spc="0" dirty="0">
              <a:ln w="28575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chemeClr val="bg2">
                  <a:tint val="85000"/>
                  <a:satMod val="155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pic>
        <p:nvPicPr>
          <p:cNvPr id="3077" name="Picture 5" descr="ÐÐ°ÑÑÐ¸Ð½ÐºÐ¸ Ð¿Ð¾ Ð·Ð°Ð¿ÑÐ¾ÑÑ Ð°Ð½ÑÐ¼Ð°ÑÑÑ Ð¼ÐµÑÐ°Ð½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3439006"/>
            <a:ext cx="4805380" cy="22606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69439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3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3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Урок\6156603dafdf8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756" y="260648"/>
            <a:ext cx="8964488" cy="53399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just"/>
            <a:r>
              <a:rPr lang="ru-RU" sz="4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Мета уроку</a:t>
            </a:r>
            <a:r>
              <a:rPr lang="ru-RU" sz="44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: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узагальнити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й систематизувати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знання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учнів про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насичені, ненасичені 	вуглеводні та спирти, їх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хімічні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властивості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, застосування;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узагальнити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та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скоригувати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знання учнів з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тем 	«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Вуглеводні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» та «Спирти»; розвивати 	нестандартне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мислення, показати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значимість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хімічних знань для сучасної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людини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; виховувати прагнення до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	підвищення </a:t>
            </a:r>
            <a:r>
              <a:rPr lang="uk-UA" sz="3300" b="1" dirty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особистих </a:t>
            </a:r>
            <a:r>
              <a:rPr lang="uk-UA" sz="3300" b="1" dirty="0" smtClean="0">
                <a:ln w="19050">
                  <a:solidFill>
                    <a:schemeClr val="tx1"/>
                  </a:solidFill>
                </a:ln>
                <a:solidFill>
                  <a:schemeClr val="accent6">
                    <a:lumMod val="60000"/>
                    <a:lumOff val="40000"/>
                  </a:schemeClr>
                </a:solidFill>
                <a:latin typeface="Impact" pitchFamily="34" charset="0"/>
              </a:rPr>
              <a:t>знань.</a:t>
            </a:r>
            <a:r>
              <a:rPr lang="ru-RU" sz="33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 </a:t>
            </a:r>
            <a:endParaRPr lang="ru-RU" sz="33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122" name="Picture 2" descr="ÐÐ°ÑÑÐ¸Ð½ÐºÐ¸ Ð¿Ð¾ Ð·Ð°Ð¿ÑÐ¾ÑÑ Ð°Ð½ÑÐ¼Ð°ÑÑÑ Ð¼Ð¾Ð´ÐµÐ»Ñ ÑÐ¿Ð¸ÑÑ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929" y="4911557"/>
            <a:ext cx="2920135" cy="20016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798671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 tmFilter="0, 0; .2, .5; .8, .5; 1, 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50" autoRev="1" fill="hold"/>
                                        <p:tgtEl>
                                          <p:spTgt spid="5122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Admin\Desktop\Урок\ccb46732308829b2fd955d83a5cebbcb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37" y="0"/>
            <a:ext cx="9145937" cy="68428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0" y="5716241"/>
            <a:ext cx="2285143" cy="11079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Алхімік</a:t>
            </a:r>
            <a:r>
              <a:rPr lang="ru-RU" b="1" dirty="0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 з </a:t>
            </a:r>
            <a:r>
              <a:rPr lang="ru-RU" b="1" dirty="0" err="1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Персії</a:t>
            </a:r>
            <a:r>
              <a:rPr lang="ru-RU" b="1" dirty="0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 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Ар-</a:t>
            </a:r>
            <a:r>
              <a:rPr lang="ru-RU" sz="2400" b="1" dirty="0" err="1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Разі</a:t>
            </a:r>
            <a:r>
              <a:rPr lang="ru-RU" sz="2400" b="1" dirty="0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,</a:t>
            </a:r>
          </a:p>
          <a:p>
            <a:pPr algn="ctr"/>
            <a:r>
              <a:rPr lang="ru-RU" sz="2400" b="1" dirty="0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860 </a:t>
            </a:r>
            <a:r>
              <a:rPr lang="ru-RU" sz="2400" b="1" dirty="0" err="1" smtClean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рік</a:t>
            </a:r>
            <a:r>
              <a:rPr lang="ru-RU" sz="2400" b="1" dirty="0">
                <a:ln w="19050"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 </a:t>
            </a:r>
          </a:p>
        </p:txBody>
      </p:sp>
      <p:pic>
        <p:nvPicPr>
          <p:cNvPr id="6" name="Picture 2" descr="C:\Users\Admin\Desktop\Урок\BiografiAlRazi-IlmuwanSerbaBisaDanTerbesarDalamIslam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977" y="2602025"/>
            <a:ext cx="1944216" cy="29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 rot="3740627">
            <a:off x="-686696" y="1398406"/>
            <a:ext cx="3761287" cy="997966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>
              <a:lnSpc>
                <a:spcPts val="6600"/>
              </a:lnSpc>
            </a:pPr>
            <a:r>
              <a:rPr lang="ru-RU" sz="8000" b="1" cap="none" spc="0" dirty="0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0070C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СПИРТИ</a:t>
            </a:r>
            <a:endParaRPr lang="ru-RU" sz="8000" b="1" cap="none" spc="0" dirty="0">
              <a:ln w="38100">
                <a:solidFill>
                  <a:schemeClr val="tx1"/>
                </a:solidFill>
                <a:prstDash val="solid"/>
              </a:ln>
              <a:solidFill>
                <a:srgbClr val="0070C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272181" y="5642505"/>
            <a:ext cx="2371827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err="1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Голландський</a:t>
            </a:r>
            <a:r>
              <a:rPr lang="ru-RU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 </a:t>
            </a:r>
            <a:r>
              <a:rPr lang="ru-RU" b="1" dirty="0" err="1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натураліст</a:t>
            </a:r>
            <a:endParaRPr lang="ru-RU" b="1" dirty="0" smtClean="0">
              <a:ln>
                <a:solidFill>
                  <a:schemeClr val="tx1"/>
                </a:solidFill>
              </a:ln>
              <a:solidFill>
                <a:srgbClr val="000099"/>
              </a:solidFill>
              <a:latin typeface="Arial Black" pitchFamily="34" charset="0"/>
            </a:endParaRPr>
          </a:p>
          <a:p>
            <a:pPr algn="ctr"/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Ван </a:t>
            </a:r>
            <a:r>
              <a:rPr lang="ru-RU" sz="2000" b="1" dirty="0" err="1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Гельмонт</a:t>
            </a:r>
            <a:r>
              <a:rPr lang="ru-RU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1620 рік</a:t>
            </a:r>
            <a:endParaRPr lang="ru-RU" sz="2000" b="1" dirty="0">
              <a:ln>
                <a:solidFill>
                  <a:schemeClr val="tx1"/>
                </a:solidFill>
              </a:ln>
              <a:solidFill>
                <a:srgbClr val="000099"/>
              </a:solidFill>
              <a:latin typeface="Arial Black" pitchFamily="34" charset="0"/>
            </a:endParaRPr>
          </a:p>
        </p:txBody>
      </p:sp>
      <p:pic>
        <p:nvPicPr>
          <p:cNvPr id="2052" name="Picture 4" descr="C:\Users\Admin\Desktop\Урок\3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03359" y="2602024"/>
            <a:ext cx="1980609" cy="29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Прямоугольник 11"/>
          <p:cNvSpPr/>
          <p:nvPr/>
        </p:nvSpPr>
        <p:spPr>
          <a:xfrm rot="3833826">
            <a:off x="1594593" y="1325912"/>
            <a:ext cx="3761287" cy="12797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>
              <a:lnSpc>
                <a:spcPts val="6600"/>
              </a:lnSpc>
            </a:pPr>
            <a:r>
              <a:rPr lang="ru-RU" sz="8000" b="1" cap="none" spc="0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00B05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Алкани</a:t>
            </a:r>
            <a:endParaRPr lang="ru-RU" sz="8000" b="1" cap="none" spc="0" dirty="0">
              <a:ln w="38100">
                <a:solidFill>
                  <a:schemeClr val="tx1"/>
                </a:solidFill>
                <a:prstDash val="solid"/>
              </a:ln>
              <a:solidFill>
                <a:srgbClr val="00B05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571030" y="5642505"/>
            <a:ext cx="2377233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Німецький хімік</a:t>
            </a:r>
          </a:p>
          <a:p>
            <a:pPr algn="ctr"/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Йоганн </a:t>
            </a:r>
            <a:r>
              <a:rPr lang="uk-UA" sz="2000" b="1" dirty="0" err="1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Бехер</a:t>
            </a:r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0099"/>
                </a:solidFill>
                <a:latin typeface="Arial Black" pitchFamily="34" charset="0"/>
              </a:rPr>
              <a:t>1669 рік</a:t>
            </a:r>
            <a:endParaRPr lang="uk-UA" sz="2000" b="1" dirty="0">
              <a:ln>
                <a:solidFill>
                  <a:schemeClr val="tx1"/>
                </a:solidFill>
              </a:ln>
              <a:solidFill>
                <a:srgbClr val="000099"/>
              </a:solidFill>
              <a:latin typeface="Arial Black" pitchFamily="34" charset="0"/>
            </a:endParaRPr>
          </a:p>
        </p:txBody>
      </p:sp>
      <p:pic>
        <p:nvPicPr>
          <p:cNvPr id="2053" name="Picture 5" descr="C:\Users\Admin\Desktop\Урок\Johann_Joachim_Becher_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1030" y="2602023"/>
            <a:ext cx="1945186" cy="29955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5" name="Прямоугольник 14"/>
          <p:cNvSpPr/>
          <p:nvPr/>
        </p:nvSpPr>
        <p:spPr>
          <a:xfrm rot="3833826">
            <a:off x="3805405" y="1325910"/>
            <a:ext cx="3761287" cy="12797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>
              <a:lnSpc>
                <a:spcPts val="6600"/>
              </a:lnSpc>
            </a:pPr>
            <a:r>
              <a:rPr lang="ru-RU" sz="8000" b="1" cap="none" spc="0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FF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Алкени</a:t>
            </a:r>
            <a:endParaRPr lang="ru-RU" sz="8000" b="1" cap="none" spc="0" dirty="0">
              <a:ln w="38100">
                <a:solidFill>
                  <a:schemeClr val="tx1"/>
                </a:solidFill>
                <a:prstDash val="solid"/>
              </a:ln>
              <a:solidFill>
                <a:srgbClr val="FFFF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6873695" y="5642505"/>
            <a:ext cx="2377233" cy="12618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Англійський хімік</a:t>
            </a:r>
          </a:p>
          <a:p>
            <a:pPr algn="ctr"/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Едмунд </a:t>
            </a:r>
            <a:r>
              <a:rPr lang="uk-UA" sz="2000" b="1" dirty="0" err="1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Деві</a:t>
            </a:r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, </a:t>
            </a:r>
          </a:p>
          <a:p>
            <a:pPr algn="ctr"/>
            <a:r>
              <a:rPr lang="uk-UA" sz="2000" b="1" dirty="0" smtClean="0">
                <a:ln>
                  <a:solidFill>
                    <a:schemeClr val="tx1"/>
                  </a:solidFill>
                </a:ln>
                <a:solidFill>
                  <a:srgbClr val="0070C0"/>
                </a:solidFill>
                <a:latin typeface="Arial Black" pitchFamily="34" charset="0"/>
              </a:rPr>
              <a:t>1836 рік</a:t>
            </a:r>
            <a:endParaRPr lang="uk-UA" sz="2000" b="1" dirty="0">
              <a:ln>
                <a:solidFill>
                  <a:schemeClr val="tx1"/>
                </a:solidFill>
              </a:ln>
              <a:solidFill>
                <a:srgbClr val="0070C0"/>
              </a:solidFill>
              <a:latin typeface="Arial Black" pitchFamily="34" charset="0"/>
            </a:endParaRPr>
          </a:p>
        </p:txBody>
      </p:sp>
      <p:pic>
        <p:nvPicPr>
          <p:cNvPr id="2054" name="Picture 6" descr="C:\Users\Admin\Desktop\Урок\vmMIFnxV6jTCQ.jpe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9620" y="2602022"/>
            <a:ext cx="1992860" cy="29955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8" name="Прямоугольник 17"/>
          <p:cNvSpPr/>
          <p:nvPr/>
        </p:nvSpPr>
        <p:spPr>
          <a:xfrm rot="3833826">
            <a:off x="6181669" y="1325910"/>
            <a:ext cx="3761287" cy="1279785"/>
          </a:xfrm>
          <a:prstGeom prst="rect">
            <a:avLst/>
          </a:prstGeom>
          <a:noFill/>
        </p:spPr>
        <p:txBody>
          <a:bodyPr wrap="none" lIns="91440" tIns="45720" rIns="91440" bIns="45720">
            <a:prstTxWarp prst="textDeflateBottom">
              <a:avLst/>
            </a:prstTxWarp>
            <a:spAutoFit/>
          </a:bodyPr>
          <a:lstStyle/>
          <a:p>
            <a:pPr algn="ctr">
              <a:lnSpc>
                <a:spcPts val="6600"/>
              </a:lnSpc>
            </a:pPr>
            <a:r>
              <a:rPr lang="ru-RU" sz="8000" b="1" cap="none" spc="0" dirty="0" err="1" smtClean="0">
                <a:ln w="3810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Алкіни</a:t>
            </a:r>
            <a:endParaRPr lang="ru-RU" sz="8000" b="1" cap="none" spc="0" dirty="0">
              <a:ln w="3810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2661726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75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75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75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7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750"/>
                                        <p:tgtEl>
                                          <p:spTgt spid="2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9" dur="75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7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750"/>
                                        <p:tgtEl>
                                          <p:spTgt spid="20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4" grpId="0"/>
      <p:bldP spid="8" grpId="0"/>
      <p:bldP spid="12" grpId="0"/>
      <p:bldP spid="11" grpId="0"/>
      <p:bldP spid="15" grpId="0"/>
      <p:bldP spid="20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Урок\6156603dafdf8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6443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ÐÐ°ÑÑÐ¸Ð½ÐºÐ¸ Ð¿Ð¾ Ð·Ð°Ð¿ÑÐ¾ÑÑ Ð¾ÑÐ³Ð°Ð½ÑÑÐ½Ñ ÑÐµÑÐ¾Ð²Ð¸Ð½Ð¸ ÐºÐ»Ð°ÑÐ¸ÑÑÐºÐ°ÑÑÑ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419" t="17115" r="23010"/>
          <a:stretch/>
        </p:blipFill>
        <p:spPr bwMode="auto">
          <a:xfrm>
            <a:off x="1992605" y="1075938"/>
            <a:ext cx="5191231" cy="47061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400560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35888" y="170111"/>
            <a:ext cx="4715778" cy="110799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66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Дев</a:t>
            </a:r>
            <a:r>
              <a:rPr lang="uk-UA" sz="6600" b="1" cap="none" spc="0" dirty="0" smtClean="0">
                <a:ln w="19050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із уроку:</a:t>
            </a:r>
            <a:endParaRPr lang="ru-RU" sz="6600" b="1" cap="none" spc="0" dirty="0">
              <a:ln w="19050">
                <a:solidFill>
                  <a:schemeClr val="tx1"/>
                </a:solidFill>
                <a:prstDash val="solid"/>
              </a:ln>
              <a:solidFill>
                <a:srgbClr val="FF00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78561" y="1098219"/>
            <a:ext cx="8745792" cy="507831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Розум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, що </a:t>
            </a:r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мислить</a:t>
            </a:r>
          </a:p>
          <a:p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не відчуває себе щасливим</a:t>
            </a:r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,</a:t>
            </a:r>
          </a:p>
          <a:p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доки не вдасться </a:t>
            </a:r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зв’язати</a:t>
            </a:r>
          </a:p>
          <a:p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в єдине розрізнені факти</a:t>
            </a:r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,</a:t>
            </a:r>
          </a:p>
          <a:p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які він спостерігає</a:t>
            </a:r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.</a:t>
            </a:r>
          </a:p>
          <a:p>
            <a:pPr algn="r"/>
            <a:r>
              <a:rPr lang="uk-UA" sz="5400" b="1" i="1" dirty="0" smtClean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r>
              <a:rPr lang="uk-UA" sz="5400" b="1" i="1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Китайська мудрість</a:t>
            </a:r>
            <a:r>
              <a:rPr lang="uk-UA" sz="5400" dirty="0">
                <a:ln w="28575">
                  <a:solidFill>
                    <a:schemeClr val="tx1"/>
                  </a:solidFill>
                </a:ln>
                <a:solidFill>
                  <a:srgbClr val="002060"/>
                </a:solidFill>
              </a:rPr>
              <a:t> </a:t>
            </a:r>
            <a:endParaRPr lang="ru-RU" sz="5400" dirty="0">
              <a:ln w="28575">
                <a:solidFill>
                  <a:schemeClr val="tx1"/>
                </a:solidFill>
              </a:ln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87019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Урок\6156603dafdf8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756" y="260648"/>
            <a:ext cx="89644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Вправа </a:t>
            </a:r>
          </a:p>
          <a:p>
            <a:pPr algn="ctr"/>
            <a:r>
              <a:rPr lang="uk-UA" sz="72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gradFill flip="none" rotWithShape="1">
                  <a:gsLst>
                    <a:gs pos="0">
                      <a:srgbClr val="A603AB"/>
                    </a:gs>
                    <a:gs pos="12000">
                      <a:srgbClr val="0819FB"/>
                    </a:gs>
                    <a:gs pos="28000">
                      <a:srgbClr val="1A8D48"/>
                    </a:gs>
                    <a:gs pos="50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path path="circle">
                    <a:fillToRect l="50000" t="50000" r="50000" b="50000"/>
                  </a:path>
                  <a:tileRect/>
                </a:gra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«Хімічний сюрприз»</a:t>
            </a:r>
            <a:endParaRPr lang="ru-RU" sz="7200" b="1" cap="none" spc="0" dirty="0">
              <a:ln w="28575">
                <a:solidFill>
                  <a:schemeClr val="tx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12000">
                    <a:srgbClr val="0819FB"/>
                  </a:gs>
                  <a:gs pos="28000">
                    <a:srgbClr val="1A8D48"/>
                  </a:gs>
                  <a:gs pos="50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pic>
        <p:nvPicPr>
          <p:cNvPr id="5" name="Picture 2" descr="C:\Users\Admin\Desktop\Урок\f935fad556e71b73914bf2eba8dbe631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955" b="89593" l="0" r="100000">
                        <a14:foregroundMark x1="3154" y1="18100" x2="3154" y2="18100"/>
                        <a14:foregroundMark x1="23653" y1="65385" x2="23653" y2="65385"/>
                        <a14:foregroundMark x1="7622" y1="64027" x2="7622" y2="64027"/>
                        <a14:foregroundMark x1="15900" y1="33937" x2="15900" y2="33937"/>
                        <a14:foregroundMark x1="18134" y1="31222" x2="18134" y2="31222"/>
                        <a14:foregroundMark x1="10644" y1="24208" x2="10644" y2="24208"/>
                        <a14:foregroundMark x1="19448" y1="20588" x2="19448" y2="20588"/>
                        <a14:foregroundMark x1="4599" y1="46833" x2="4599" y2="46833"/>
                        <a14:foregroundMark x1="19185" y1="54525" x2="19185" y2="54525"/>
                        <a14:foregroundMark x1="25756" y1="31900" x2="25756" y2="31900"/>
                        <a14:foregroundMark x1="37714" y1="40271" x2="37714" y2="40271"/>
                        <a14:foregroundMark x1="37319" y1="28281" x2="37319" y2="28281"/>
                        <a14:foregroundMark x1="27332" y1="56787" x2="27332" y2="56787"/>
                        <a14:foregroundMark x1="27595" y1="40950" x2="27595" y2="40950"/>
                        <a14:foregroundMark x1="41393" y1="61312" x2="41393" y2="61312"/>
                        <a14:foregroundMark x1="82260" y1="39819" x2="82260" y2="39819"/>
                        <a14:foregroundMark x1="39947" y1="25566" x2="39947" y2="25566"/>
                        <a14:foregroundMark x1="32983" y1="28959" x2="32983" y2="28959"/>
                        <a14:foregroundMark x1="71748" y1="25792" x2="71748" y2="25792"/>
                        <a14:foregroundMark x1="95664" y1="41629" x2="95664" y2="41629"/>
                        <a14:foregroundMark x1="71091" y1="51810" x2="71091" y2="51810"/>
                        <a14:foregroundMark x1="81078" y1="25792" x2="81078" y2="25792"/>
                        <a14:foregroundMark x1="68068" y1="36425" x2="68068" y2="36425"/>
                        <a14:foregroundMark x1="73982" y1="48190" x2="73982" y2="48190"/>
                        <a14:foregroundMark x1="74113" y1="29638" x2="74113" y2="29638"/>
                        <a14:foregroundMark x1="93430" y1="44796" x2="93430" y2="44796"/>
                        <a14:foregroundMark x1="89750" y1="43665" x2="89750" y2="43665"/>
                        <a14:foregroundMark x1="25099" y1="41176" x2="25099" y2="41176"/>
                        <a14:foregroundMark x1="18134" y1="52489" x2="18134" y2="52489"/>
                        <a14:foregroundMark x1="20762" y1="28054" x2="20762" y2="28054"/>
                        <a14:foregroundMark x1="65966" y1="38235" x2="65966" y2="38235"/>
                        <a14:foregroundMark x1="91196" y1="44796" x2="91196" y2="44796"/>
                        <a14:foregroundMark x1="83837" y1="56787" x2="83837" y2="56787"/>
                        <a14:foregroundMark x1="3154" y1="18778" x2="3154" y2="18778"/>
                      </a14:backgroundRemoval>
                    </a14:imgEffect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4112" b="25377"/>
          <a:stretch/>
        </p:blipFill>
        <p:spPr bwMode="auto">
          <a:xfrm>
            <a:off x="436682" y="3140968"/>
            <a:ext cx="8280920" cy="29605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62025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mph" presetSubtype="0" fill="hold" nodeType="withEffect">
                                  <p:stCondLst>
                                    <p:cond delay="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4000" tmFilter="0, 0; .2, .5; .8, .5; 1, 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" dur="2000" autoRev="1" fill="hold"/>
                                        <p:tgtEl>
                                          <p:spTgt spid="5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Admin\Desktop\Урок\6156603dafdf8e5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2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89756" y="260648"/>
            <a:ext cx="8964488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uk-UA" sz="7200" b="1" cap="none" spc="0" dirty="0" smtClean="0">
                <a:ln w="28575">
                  <a:solidFill>
                    <a:schemeClr val="tx1"/>
                  </a:solidFill>
                  <a:prstDash val="solid"/>
                </a:ln>
                <a:solidFill>
                  <a:srgbClr val="FF00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  <a:latin typeface="Impact" pitchFamily="34" charset="0"/>
              </a:rPr>
              <a:t>Порівняльна таблиця</a:t>
            </a:r>
          </a:p>
          <a:p>
            <a:pPr algn="ctr"/>
            <a:endParaRPr lang="ru-RU" sz="7200" b="1" cap="none" spc="0" dirty="0">
              <a:ln w="28575">
                <a:solidFill>
                  <a:schemeClr val="tx1"/>
                </a:solidFill>
                <a:prstDash val="solid"/>
              </a:ln>
              <a:gradFill flip="none" rotWithShape="1">
                <a:gsLst>
                  <a:gs pos="0">
                    <a:srgbClr val="A603AB"/>
                  </a:gs>
                  <a:gs pos="12000">
                    <a:srgbClr val="0819FB"/>
                  </a:gs>
                  <a:gs pos="28000">
                    <a:srgbClr val="1A8D48"/>
                  </a:gs>
                  <a:gs pos="50000">
                    <a:srgbClr val="FFFF00"/>
                  </a:gs>
                  <a:gs pos="73000">
                    <a:srgbClr val="EE3F17"/>
                  </a:gs>
                  <a:gs pos="88000">
                    <a:srgbClr val="E81766"/>
                  </a:gs>
                  <a:gs pos="100000">
                    <a:srgbClr val="A603AB"/>
                  </a:gs>
                </a:gsLst>
                <a:path path="circle">
                  <a:fillToRect l="50000" t="50000" r="50000" b="50000"/>
                </a:path>
                <a:tileRect/>
              </a:gra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  <a:latin typeface="Impact" pitchFamily="34" charset="0"/>
            </a:endParaRPr>
          </a:p>
        </p:txBody>
      </p:sp>
      <p:graphicFrame>
        <p:nvGraphicFramePr>
          <p:cNvPr id="9" name="Объект 8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6855580"/>
              </p:ext>
            </p:extLst>
          </p:nvPr>
        </p:nvGraphicFramePr>
        <p:xfrm>
          <a:off x="328670" y="1414810"/>
          <a:ext cx="8496944" cy="48463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156070"/>
                <a:gridCol w="1635639"/>
                <a:gridCol w="1561292"/>
                <a:gridCol w="1784333"/>
                <a:gridCol w="135961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Клас</a:t>
                      </a:r>
                      <a:r>
                        <a:rPr lang="uk-UA" sz="2400" baseline="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 органічних сполук</a:t>
                      </a:r>
                      <a:endParaRPr lang="ru-RU" sz="2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Загальна</a:t>
                      </a:r>
                      <a:r>
                        <a:rPr lang="uk-UA" sz="2400" baseline="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 формула</a:t>
                      </a:r>
                      <a:endParaRPr lang="ru-RU" sz="2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Перший гомолог</a:t>
                      </a:r>
                      <a:endParaRPr lang="ru-RU" sz="2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Хімічні властивості</a:t>
                      </a:r>
                      <a:endParaRPr lang="ru-RU" sz="2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solidFill>
                            <a:schemeClr val="accent6">
                              <a:lumMod val="40000"/>
                              <a:lumOff val="60000"/>
                            </a:schemeClr>
                          </a:solidFill>
                        </a:rPr>
                        <a:t>Якісне визначення</a:t>
                      </a:r>
                      <a:endParaRPr lang="ru-RU" sz="2400" dirty="0">
                        <a:solidFill>
                          <a:schemeClr val="accent6">
                            <a:lumMod val="40000"/>
                            <a:lumOff val="60000"/>
                          </a:schemeClr>
                        </a:solidFill>
                      </a:endParaRPr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206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rgbClr val="FF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bg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F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B05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ru-RU" dirty="0" smtClean="0"/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00"/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endParaRPr lang="uk-UA" dirty="0" smtClean="0"/>
                    </a:p>
                    <a:p>
                      <a:endParaRPr lang="uk-UA" dirty="0" smtClean="0"/>
                    </a:p>
                    <a:p>
                      <a:endParaRPr lang="ru-RU" dirty="0"/>
                    </a:p>
                  </a:txBody>
                  <a:tcPr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lnL w="12700" cap="flat" cmpd="sng" algn="ctr">
                      <a:solidFill>
                        <a:schemeClr val="accent2">
                          <a:lumMod val="50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12700" cap="flat" cmpd="sng" algn="ctr">
                      <a:solidFill>
                        <a:schemeClr val="tx1">
                          <a:lumMod val="95000"/>
                          <a:lumOff val="5000"/>
                        </a:schemeClr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solidFill>
                      <a:schemeClr val="accent6">
                        <a:lumMod val="75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45680444"/>
      </p:ext>
    </p:extLst>
  </p:cSld>
  <p:clrMapOvr>
    <a:masterClrMapping/>
  </p:clrMapOvr>
  <p:transition spd="slow">
    <p:cove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707</TotalTime>
  <Words>191</Words>
  <Application>Microsoft Office PowerPoint</Application>
  <PresentationFormat>Экран (4:3)</PresentationFormat>
  <Paragraphs>70</Paragraphs>
  <Slides>24</Slides>
  <Notes>0</Notes>
  <HiddenSlides>0</HiddenSlides>
  <MMClips>1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Admin</dc:creator>
  <cp:lastModifiedBy>Admin</cp:lastModifiedBy>
  <cp:revision>50</cp:revision>
  <dcterms:created xsi:type="dcterms:W3CDTF">2019-03-06T16:28:52Z</dcterms:created>
  <dcterms:modified xsi:type="dcterms:W3CDTF">2019-03-10T19:23:15Z</dcterms:modified>
</cp:coreProperties>
</file>