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8" r:id="rId4"/>
    <p:sldId id="260" r:id="rId5"/>
    <p:sldId id="261" r:id="rId6"/>
    <p:sldId id="262" r:id="rId7"/>
    <p:sldId id="264" r:id="rId8"/>
    <p:sldId id="266" r:id="rId9"/>
    <p:sldId id="263" r:id="rId10"/>
    <p:sldId id="277" r:id="rId11"/>
    <p:sldId id="275" r:id="rId12"/>
    <p:sldId id="259" r:id="rId13"/>
    <p:sldId id="257" r:id="rId14"/>
    <p:sldId id="258" r:id="rId15"/>
    <p:sldId id="267" r:id="rId16"/>
    <p:sldId id="270" r:id="rId17"/>
    <p:sldId id="272" r:id="rId18"/>
    <p:sldId id="273" r:id="rId19"/>
    <p:sldId id="274" r:id="rId20"/>
    <p:sldId id="276" r:id="rId21"/>
  </p:sldIdLst>
  <p:sldSz cx="9144000" cy="5715000" type="screen16x10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2F2F2"/>
    <a:srgbClr val="A3E7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96" y="6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037520"/>
            <a:ext cx="7772400" cy="122502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243855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78690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568252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670423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956254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627410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01154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204018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787728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78639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65889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595281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00459-0878-4086-9BDF-90E482B47D96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29093-120B-4C50-B562-9427B13E5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714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D:\&#1042;&#1110;&#1076;&#1082;&#1088;&#1080;&#1090;&#1080;&#1081;%20&#1092;&#1110;&#1079;&#1080;&#1082;&#1072;%20&#1110;&#1085;&#1090;&#1077;&#1075;&#1088;&#1086;&#1074;&#1072;&#1085;&#1080;&#1081;%202017\&#1054;&#1089;&#1085;&#1086;&#1074;&#1085;&#1072;&#1103;%20&#1088;&#1072;&#1073;&#1086;&#1090;&#1072;%202017\&#1042;&#1077;&#1089;&#1105;&#1083;&#1072;&#1103;%20&#1092;&#1080;&#1079;&#1084;&#1080;&#1085;&#1091;&#1090;&#1082;&#1072;%20'&#1062;&#1080;&#1088;&#1082;'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&#1042;&#1110;&#1076;&#1082;&#1088;&#1080;&#1090;&#1080;&#1081;%20&#1092;&#1110;&#1079;&#1080;&#1082;&#1072;%20&#1110;&#1085;&#1090;&#1077;&#1075;&#1088;&#1086;&#1074;&#1072;&#1085;&#1080;&#1081;%202017\&#1054;&#1089;&#1085;&#1086;&#1074;&#1085;&#1072;&#1103;%20&#1088;&#1072;&#1073;&#1086;&#1090;&#1072;%202017\120%20&#1082;&#1075;%20&#1073;&#1088;&#1091;&#1076;&#1091;%20&#1085;&#1072;%20&#1088;&#1110;&#1082;%20&#1074;&#1076;&#1080;&#1093;&#1072;&#1108;%20&#1091;&#1082;&#1088;&#1072;&#1111;&#1085;&#1094;&#1100;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&#1042;&#1110;&#1076;&#1082;&#1088;&#1080;&#1090;&#1080;&#1081;%20&#1092;&#1110;&#1079;&#1080;&#1082;&#1072;%20&#1110;&#1085;&#1090;&#1077;&#1075;&#1088;&#1086;&#1074;&#1072;&#1085;&#1080;&#1081;%202017\&#1054;&#1089;&#1085;&#1086;&#1074;&#1085;&#1072;&#1103;%20&#1088;&#1072;&#1073;&#1086;&#1090;&#1072;%202017\&#1047;&#1072;&#1073;&#1088;&#1091;&#1076;&#1085;&#1077;&#1085;&#1077;%20&#1087;&#1086;&#1074;&#1110;&#1090;&#1088;&#1103;%20&#1081;%20&#1088;&#1072;&#1082;-%20&#1074;&#1095;&#1077;&#1085;&#1110;%20&#1076;&#1086;&#1074;&#1077;&#1083;&#1080;%20&#1079;&#1074;'&#1103;&#1079;&#1086;&#1082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&#1042;&#1110;&#1076;&#1082;&#1088;&#1080;&#1090;&#1080;&#1081;%20&#1092;&#1110;&#1079;&#1080;&#1082;&#1072;%20&#1110;&#1085;&#1090;&#1077;&#1075;&#1088;&#1086;&#1074;&#1072;&#1085;&#1080;&#1081;%202017\&#1054;&#1089;&#1085;&#1086;&#1074;&#1085;&#1072;&#1103;%20&#1088;&#1072;&#1073;&#1086;&#1090;&#1072;%202017\&#1042;&#1087;&#1083;&#1080;&#1074;%20&#1076;&#1110;&#1103;&#1083;&#1100;&#1085;&#1086;&#1089;&#1090;&#1110;%20&#1083;&#1102;&#1076;&#1080;&#1085;&#1080;%20&#1085;&#1072;%20&#1085;&#1072;&#1074;&#1082;&#1086;&#1083;&#1080;&#1096;&#1085;&#1108;%20&#1089;&#1077;&#1088;&#1077;&#1076;&#1086;&#1074;&#1080;&#1097;&#1077;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&#1042;&#1110;&#1076;&#1082;&#1088;&#1080;&#1090;&#1080;&#1081;%20&#1092;&#1110;&#1079;&#1080;&#1082;&#1072;%20&#1110;&#1085;&#1090;&#1077;&#1075;&#1088;&#1086;&#1074;&#1072;&#1085;&#1080;&#1081;%202017\&#1054;&#1089;&#1085;&#1086;&#1074;&#1085;&#1072;&#1103;%20&#1088;&#1072;&#1073;&#1086;&#1090;&#1072;%202017\&#1045;&#1082;&#1086;&#1083;&#1086;&#1075;&#1110;&#1103;%20&#1087;&#1086;&#1095;&#1080;&#1085;&#1072;&#1108;&#1090;&#1100;&#1089;&#1103;%20&#1079;%20&#1090;&#1077;&#1073;&#1077;!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&#1042;&#1110;&#1076;&#1082;&#1088;&#1080;&#1090;&#1080;&#1081;%20&#1092;&#1110;&#1079;&#1080;&#1082;&#1072;%20&#1110;&#1085;&#1090;&#1077;&#1075;&#1088;&#1086;&#1074;&#1072;&#1085;&#1080;&#1081;%202017\&#1054;&#1089;&#1085;&#1086;&#1074;&#1085;&#1072;&#1103;%20&#1088;&#1072;&#1073;&#1086;&#1090;&#1072;%202017\&#1050;&#1050;&#1044;%20&#1090;&#1077;&#1087;&#1083;&#1086;&#1074;&#1086;&#1075;&#1086;%20&#1076;&#1074;&#1080;&#1075;&#1091;&#1085;&#1072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289548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Інтегрований урок узагальнення та систематизації знань</a:t>
            </a:r>
          </a:p>
          <a:p>
            <a:pPr algn="ctr"/>
            <a:r>
              <a:rPr lang="uk-UA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Фізика:</a:t>
            </a:r>
            <a:r>
              <a:rPr lang="uk-UA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Теплоенергетика. </a:t>
            </a:r>
          </a:p>
          <a:p>
            <a:pPr algn="ctr"/>
            <a:r>
              <a:rPr lang="uk-UA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Екологічні проблеми використання теплових двигунів</a:t>
            </a:r>
          </a:p>
          <a:p>
            <a:pPr algn="ctr"/>
            <a:r>
              <a:rPr lang="uk-UA" sz="2000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Основи здоров’я: </a:t>
            </a:r>
            <a:r>
              <a:rPr lang="uk-UA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Атмосферні забруднення та їх вплив на здоров’я. Вплив транспорту на навколишнє середовище та здоров’я людини.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77213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Криворізька гімназія № 56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sus\Desktop\пипец\КАРТИНКИ\00-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697260"/>
            <a:ext cx="2952328" cy="251885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547664" y="5345668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Підготувала вчитель фізики Свідзінська Т.П.</a:t>
            </a:r>
            <a:endParaRPr lang="ru-RU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37292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481236"/>
            <a:ext cx="55881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Весёлая физминутка 'Цирк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691680" y="1345332"/>
            <a:ext cx="5616624" cy="4212468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1116467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dirty="0" err="1"/>
              <a:t>Фізкультхвилинка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9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57428"/>
            <a:ext cx="8229600" cy="73951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ККД теплового двигуна</a:t>
            </a:r>
            <a:endParaRPr lang="ru-RU" b="1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Asus\Desktop\пипец\КАРТИНКИ\img7.jpg"/>
          <p:cNvPicPr>
            <a:picLocks noChangeAspect="1" noChangeArrowheads="1"/>
          </p:cNvPicPr>
          <p:nvPr/>
        </p:nvPicPr>
        <p:blipFill>
          <a:blip r:embed="rId3" cstate="print"/>
          <a:srcRect t="10500" r="49601" b="22301"/>
          <a:stretch>
            <a:fillRect/>
          </a:stretch>
        </p:blipFill>
        <p:spPr bwMode="auto">
          <a:xfrm>
            <a:off x="5508104" y="1921396"/>
            <a:ext cx="3312368" cy="3075770"/>
          </a:xfrm>
          <a:prstGeom prst="rect">
            <a:avLst/>
          </a:prstGeom>
          <a:noFill/>
        </p:spPr>
      </p:pic>
      <p:pic>
        <p:nvPicPr>
          <p:cNvPr id="30723" name="Picture 3" descr="C:\Users\Asus\Desktop\пипец\КАРТИНКИ\img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489348"/>
            <a:ext cx="5189070" cy="38884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push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>
            <a:off x="251520" y="1633364"/>
            <a:ext cx="4023618" cy="1889583"/>
          </a:xfrm>
          <a:custGeom>
            <a:avLst/>
            <a:gdLst/>
            <a:ahLst/>
            <a:cxnLst>
              <a:cxn ang="0">
                <a:pos x="2304" y="691"/>
              </a:cxn>
              <a:cxn ang="0">
                <a:pos x="1991" y="833"/>
              </a:cxn>
              <a:cxn ang="0">
                <a:pos x="1817" y="1184"/>
              </a:cxn>
              <a:cxn ang="0">
                <a:pos x="0" y="1184"/>
              </a:cxn>
              <a:cxn ang="0">
                <a:pos x="0" y="1"/>
              </a:cxn>
              <a:cxn ang="0">
                <a:pos x="2305" y="0"/>
              </a:cxn>
              <a:cxn ang="0">
                <a:pos x="2304" y="691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chemeClr val="accent2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gray">
          <a:xfrm>
            <a:off x="251520" y="1633364"/>
            <a:ext cx="4032448" cy="360040"/>
          </a:xfrm>
          <a:prstGeom prst="rect">
            <a:avLst/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50000">
                <a:schemeClr val="accent2">
                  <a:gamma/>
                  <a:shade val="89020"/>
                  <a:invGamma/>
                </a:schemeClr>
              </a:gs>
              <a:gs pos="100000">
                <a:schemeClr val="accent2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>
            <a:off x="4418014" y="1633364"/>
            <a:ext cx="3970410" cy="1892229"/>
          </a:xfrm>
          <a:custGeom>
            <a:avLst/>
            <a:gdLst/>
            <a:ahLst/>
            <a:cxnLst>
              <a:cxn ang="0">
                <a:pos x="1" y="691"/>
              </a:cxn>
              <a:cxn ang="0">
                <a:pos x="314" y="833"/>
              </a:cxn>
              <a:cxn ang="0">
                <a:pos x="481" y="1182"/>
              </a:cxn>
              <a:cxn ang="0">
                <a:pos x="2305" y="1184"/>
              </a:cxn>
              <a:cxn ang="0">
                <a:pos x="2305" y="1"/>
              </a:cxn>
              <a:cxn ang="0">
                <a:pos x="0" y="0"/>
              </a:cxn>
              <a:cxn ang="0">
                <a:pos x="1" y="691"/>
              </a:cxn>
            </a:cxnLst>
            <a:rect l="0" t="0" r="r" b="b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solidFill>
            <a:schemeClr val="fol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gray">
          <a:xfrm flipH="1">
            <a:off x="4427984" y="1633364"/>
            <a:ext cx="3960440" cy="360040"/>
          </a:xfrm>
          <a:prstGeom prst="rect">
            <a:avLst/>
          </a:prstGeom>
          <a:gradFill rotWithShape="1">
            <a:gsLst>
              <a:gs pos="0">
                <a:schemeClr val="folHlink">
                  <a:alpha val="80000"/>
                </a:schemeClr>
              </a:gs>
              <a:gs pos="50000">
                <a:schemeClr val="folHlink">
                  <a:gamma/>
                  <a:shade val="89020"/>
                  <a:invGamma/>
                </a:schemeClr>
              </a:gs>
              <a:gs pos="100000">
                <a:schemeClr val="folHlink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Freeform 7"/>
          <p:cNvSpPr>
            <a:spLocks/>
          </p:cNvSpPr>
          <p:nvPr/>
        </p:nvSpPr>
        <p:spPr bwMode="blackGray">
          <a:xfrm>
            <a:off x="251520" y="3631427"/>
            <a:ext cx="4020443" cy="1818361"/>
          </a:xfrm>
          <a:custGeom>
            <a:avLst/>
            <a:gdLst/>
            <a:ahLst/>
            <a:cxnLst>
              <a:cxn ang="0">
                <a:pos x="2304" y="493"/>
              </a:cxn>
              <a:cxn ang="0">
                <a:pos x="1991" y="351"/>
              </a:cxn>
              <a:cxn ang="0">
                <a:pos x="1813" y="1"/>
              </a:cxn>
              <a:cxn ang="0">
                <a:pos x="0" y="0"/>
              </a:cxn>
              <a:cxn ang="0">
                <a:pos x="0" y="1183"/>
              </a:cxn>
              <a:cxn ang="0">
                <a:pos x="2305" y="1184"/>
              </a:cxn>
              <a:cxn ang="0">
                <a:pos x="2304" y="49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accent1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Freeform 8"/>
          <p:cNvSpPr>
            <a:spLocks/>
          </p:cNvSpPr>
          <p:nvPr/>
        </p:nvSpPr>
        <p:spPr bwMode="gray">
          <a:xfrm>
            <a:off x="4499993" y="3577580"/>
            <a:ext cx="3888432" cy="1754291"/>
          </a:xfrm>
          <a:custGeom>
            <a:avLst/>
            <a:gdLst/>
            <a:ahLst/>
            <a:cxnLst>
              <a:cxn ang="0">
                <a:pos x="1" y="494"/>
              </a:cxn>
              <a:cxn ang="0">
                <a:pos x="314" y="352"/>
              </a:cxn>
              <a:cxn ang="0">
                <a:pos x="483" y="0"/>
              </a:cxn>
              <a:cxn ang="0">
                <a:pos x="2305" y="1"/>
              </a:cxn>
              <a:cxn ang="0">
                <a:pos x="2305" y="1184"/>
              </a:cxn>
              <a:cxn ang="0">
                <a:pos x="0" y="1185"/>
              </a:cxn>
              <a:cxn ang="0">
                <a:pos x="1" y="494"/>
              </a:cxn>
            </a:cxnLst>
            <a:rect l="0" t="0" r="r" b="b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solidFill>
            <a:schemeClr val="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9" name="Freeform 9"/>
          <p:cNvSpPr>
            <a:spLocks/>
          </p:cNvSpPr>
          <p:nvPr/>
        </p:nvSpPr>
        <p:spPr bwMode="gray">
          <a:xfrm>
            <a:off x="5004048" y="3649588"/>
            <a:ext cx="3402137" cy="384969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80000"/>
                </a:schemeClr>
              </a:gs>
              <a:gs pos="50000">
                <a:schemeClr val="hlink">
                  <a:gamma/>
                  <a:shade val="89020"/>
                  <a:invGamma/>
                </a:schemeClr>
              </a:gs>
              <a:gs pos="100000">
                <a:schemeClr val="hlink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 flipH="1">
            <a:off x="251518" y="3649588"/>
            <a:ext cx="3384377" cy="384968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80000"/>
                </a:schemeClr>
              </a:gs>
              <a:gs pos="50000">
                <a:schemeClr val="accent1">
                  <a:gamma/>
                  <a:shade val="89020"/>
                  <a:invGamma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251520" y="1633364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FFFFFF"/>
                </a:solidFill>
              </a:rPr>
              <a:t>Задача 1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gray">
          <a:xfrm>
            <a:off x="251520" y="3649588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FFFFFF"/>
                </a:solidFill>
              </a:rPr>
              <a:t>Задача 3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gray">
          <a:xfrm>
            <a:off x="6084168" y="1633364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/>
            <a:r>
              <a:rPr lang="ru-RU" sz="2000" dirty="0">
                <a:solidFill>
                  <a:srgbClr val="FFFFFF"/>
                </a:solidFill>
              </a:rPr>
              <a:t>Задача 2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gray">
          <a:xfrm>
            <a:off x="6156176" y="3649588"/>
            <a:ext cx="225742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r"/>
            <a:r>
              <a:rPr lang="ru-RU" sz="2000" dirty="0">
                <a:solidFill>
                  <a:srgbClr val="FFFFFF"/>
                </a:solidFill>
              </a:rPr>
              <a:t>Задача 4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gray">
          <a:xfrm>
            <a:off x="323528" y="1993404"/>
            <a:ext cx="3384376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1600" dirty="0"/>
              <a:t>До зими заготовлено сухі березові дрова об’ємом 2 м</a:t>
            </a:r>
            <a:r>
              <a:rPr lang="uk-UA" sz="1600" baseline="30000" dirty="0"/>
              <a:t>3</a:t>
            </a:r>
            <a:r>
              <a:rPr lang="ru-RU" sz="1600" dirty="0"/>
              <a:t> </a:t>
            </a:r>
            <a:r>
              <a:rPr lang="uk-UA" sz="1600" dirty="0"/>
              <a:t>і кам’яне вугілля масою 1,5 т. Скільки теплоти виділиться в печі в ході повного згоряння в ній заготовленого палива?</a:t>
            </a:r>
            <a:endParaRPr lang="ru-RU" sz="1600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gray">
          <a:xfrm>
            <a:off x="4644008" y="1993404"/>
            <a:ext cx="3672408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uk-UA" sz="1600" dirty="0"/>
              <a:t>На спиртівці нагріли 200 г води від 15 до 75 °С. При цьому згоріло 6 г спирту. Яку частину становить кількість теплоти, використана на нагрівання води, від кількості теплоти, що виділилася під час згоряння спирту?</a:t>
            </a:r>
            <a:endParaRPr lang="ru-RU" sz="1600" dirty="0"/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gray">
          <a:xfrm>
            <a:off x="323528" y="4081636"/>
            <a:ext cx="3816424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600" dirty="0"/>
              <a:t>На спиртівці нагріли 175 г води від 15 до 75 °С. Початкова маса спиртівки зі спиртом дорівнювала 163 г, а після закінчення нагрівання — 157 г. Знайдіть ККД нагрівальної установки.</a:t>
            </a:r>
            <a:endParaRPr lang="en-US" sz="16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57428"/>
            <a:ext cx="8229600" cy="739510"/>
          </a:xfrm>
        </p:spPr>
        <p:txBody>
          <a:bodyPr>
            <a:normAutofit/>
          </a:bodyPr>
          <a:lstStyle/>
          <a:p>
            <a:r>
              <a:rPr lang="uk-UA" sz="28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Розв’язування задач</a:t>
            </a:r>
            <a:endParaRPr lang="ru-RU" sz="2800" b="1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99992" y="4009628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1600" dirty="0"/>
              <a:t>На нагрівнику із ККД 40 % в алюмінієвій каструлі масою 2 кг необхідно закип’ятити 4 л води, що має температуру 20 °С. Визначте витрату гасу на нагрівання води й каструлі.</a:t>
            </a:r>
            <a:endParaRPr lang="ru-RU" sz="1600" dirty="0"/>
          </a:p>
        </p:txBody>
      </p:sp>
      <p:pic>
        <p:nvPicPr>
          <p:cNvPr id="9218" name="Picture 2" descr="C:\Users\Asus\Desktop\пипец\КАРТИНКИ\fi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5212"/>
            <a:ext cx="1341784" cy="1024228"/>
          </a:xfrm>
          <a:prstGeom prst="rect">
            <a:avLst/>
          </a:prstGeom>
          <a:noFill/>
        </p:spPr>
      </p:pic>
      <p:pic>
        <p:nvPicPr>
          <p:cNvPr id="31" name="Picture 3" descr="C:\Users\Asus\Desktop\пипец\КАРТИНКИ\hand-re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75856" y="2785492"/>
            <a:ext cx="1800200" cy="1326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4305532"/>
      </p:ext>
    </p:extLst>
  </p:cSld>
  <p:clrMapOvr>
    <a:masterClrMapping/>
  </p:clrMapOvr>
  <p:transition spd="slow">
    <p:dissolve/>
    <p:sndAc>
      <p:stSnd>
        <p:snd r:embed="rId2" name="push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34"/>
          <p:cNvGrpSpPr/>
          <p:nvPr/>
        </p:nvGrpSpPr>
        <p:grpSpPr>
          <a:xfrm>
            <a:off x="4283968" y="2929508"/>
            <a:ext cx="4680520" cy="792088"/>
            <a:chOff x="4211960" y="193204"/>
            <a:chExt cx="4680520" cy="792088"/>
          </a:xfrm>
        </p:grpSpPr>
        <p:sp>
          <p:nvSpPr>
            <p:cNvPr id="31" name="AutoShape 4"/>
            <p:cNvSpPr>
              <a:spLocks noChangeArrowheads="1"/>
            </p:cNvSpPr>
            <p:nvPr/>
          </p:nvSpPr>
          <p:spPr bwMode="gray">
            <a:xfrm>
              <a:off x="4211960" y="193204"/>
              <a:ext cx="4680520" cy="792088"/>
            </a:xfrm>
            <a:prstGeom prst="roundRect">
              <a:avLst>
                <a:gd name="adj" fmla="val 11921"/>
              </a:avLst>
            </a:prstGeom>
            <a:solidFill>
              <a:srgbClr val="FF000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355976" y="265212"/>
              <a:ext cx="4392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2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Предмети, речовина, сировина, які штучно створені з використанням </a:t>
              </a:r>
              <a:r>
                <a:rPr lang="uk-UA" sz="12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нанооб’єктів</a:t>
              </a:r>
              <a:r>
                <a:rPr lang="uk-UA" sz="12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і призначені для виготовлення різноманітних виробів</a:t>
              </a:r>
              <a:endParaRPr lang="ru-RU" sz="1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4283968" y="3793604"/>
            <a:ext cx="4680520" cy="811252"/>
            <a:chOff x="4283968" y="1057300"/>
            <a:chExt cx="4608512" cy="811252"/>
          </a:xfrm>
        </p:grpSpPr>
        <p:sp>
          <p:nvSpPr>
            <p:cNvPr id="27" name="AutoShape 4"/>
            <p:cNvSpPr>
              <a:spLocks noChangeArrowheads="1"/>
            </p:cNvSpPr>
            <p:nvPr/>
          </p:nvSpPr>
          <p:spPr bwMode="gray">
            <a:xfrm>
              <a:off x="4283968" y="1057300"/>
              <a:ext cx="4608512" cy="792088"/>
            </a:xfrm>
            <a:prstGeom prst="roundRect">
              <a:avLst>
                <a:gd name="adj" fmla="val 11921"/>
              </a:avLst>
            </a:prstGeom>
            <a:solidFill>
              <a:srgbClr val="FFC00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427984" y="1345332"/>
              <a:ext cx="4392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Процес переходу речовини з газоподібного стану в рідкий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283968" y="4657700"/>
            <a:ext cx="4680520" cy="864096"/>
            <a:chOff x="4355976" y="1921396"/>
            <a:chExt cx="4536504" cy="864096"/>
          </a:xfrm>
        </p:grpSpPr>
        <p:sp>
          <p:nvSpPr>
            <p:cNvPr id="26" name="AutoShape 3"/>
            <p:cNvSpPr>
              <a:spLocks noChangeArrowheads="1"/>
            </p:cNvSpPr>
            <p:nvPr/>
          </p:nvSpPr>
          <p:spPr bwMode="gray">
            <a:xfrm>
              <a:off x="4355976" y="1921396"/>
              <a:ext cx="4536504" cy="864096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55976" y="2209428"/>
              <a:ext cx="4392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Процес переходу речовини з твердого стану в рідкий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4283968" y="1993404"/>
            <a:ext cx="4608512" cy="864096"/>
            <a:chOff x="4427984" y="2857500"/>
            <a:chExt cx="4464496" cy="864096"/>
          </a:xfrm>
        </p:grpSpPr>
        <p:sp>
          <p:nvSpPr>
            <p:cNvPr id="28" name="AutoShape 5"/>
            <p:cNvSpPr>
              <a:spLocks noChangeArrowheads="1"/>
            </p:cNvSpPr>
            <p:nvPr/>
          </p:nvSpPr>
          <p:spPr bwMode="gray">
            <a:xfrm>
              <a:off x="4427984" y="2857500"/>
              <a:ext cx="4464496" cy="864096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572000" y="2929508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Процес переходу речовини з рідкого стану в газоподібний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4283968" y="1129308"/>
            <a:ext cx="4608512" cy="792088"/>
            <a:chOff x="4427984" y="3865612"/>
            <a:chExt cx="4464496" cy="792088"/>
          </a:xfrm>
        </p:grpSpPr>
        <p:sp>
          <p:nvSpPr>
            <p:cNvPr id="29" name="AutoShape 4"/>
            <p:cNvSpPr>
              <a:spLocks noChangeArrowheads="1"/>
            </p:cNvSpPr>
            <p:nvPr/>
          </p:nvSpPr>
          <p:spPr bwMode="gray">
            <a:xfrm>
              <a:off x="4427984" y="3865612"/>
              <a:ext cx="4464496" cy="792088"/>
            </a:xfrm>
            <a:prstGeom prst="roundRect">
              <a:avLst>
                <a:gd name="adj" fmla="val 11921"/>
              </a:avLst>
            </a:prstGeom>
            <a:solidFill>
              <a:srgbClr val="0070C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72000" y="4009628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Процес переходу речовини з рідкого стану в кристалічний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179512" y="193204"/>
            <a:ext cx="3384376" cy="5328592"/>
            <a:chOff x="179512" y="193204"/>
            <a:chExt cx="3384376" cy="5328592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gray">
            <a:xfrm>
              <a:off x="179512" y="1921396"/>
              <a:ext cx="3384376" cy="864096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gray">
            <a:xfrm>
              <a:off x="179512" y="1057300"/>
              <a:ext cx="3384376" cy="792088"/>
            </a:xfrm>
            <a:prstGeom prst="roundRect">
              <a:avLst>
                <a:gd name="adj" fmla="val 11921"/>
              </a:avLst>
            </a:prstGeom>
            <a:solidFill>
              <a:srgbClr val="FFC00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179512" y="2857500"/>
              <a:ext cx="3384376" cy="864096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AutoShape 4"/>
            <p:cNvSpPr>
              <a:spLocks noChangeArrowheads="1"/>
            </p:cNvSpPr>
            <p:nvPr/>
          </p:nvSpPr>
          <p:spPr bwMode="gray">
            <a:xfrm>
              <a:off x="179512" y="3793604"/>
              <a:ext cx="3384376" cy="792088"/>
            </a:xfrm>
            <a:prstGeom prst="roundRect">
              <a:avLst>
                <a:gd name="adj" fmla="val 11921"/>
              </a:avLst>
            </a:prstGeom>
            <a:solidFill>
              <a:srgbClr val="0070C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AutoShape 5"/>
            <p:cNvSpPr>
              <a:spLocks noChangeArrowheads="1"/>
            </p:cNvSpPr>
            <p:nvPr/>
          </p:nvSpPr>
          <p:spPr bwMode="gray">
            <a:xfrm>
              <a:off x="179512" y="4657700"/>
              <a:ext cx="3384376" cy="864096"/>
            </a:xfrm>
            <a:prstGeom prst="roundRect">
              <a:avLst>
                <a:gd name="adj" fmla="val 11921"/>
              </a:avLst>
            </a:prstGeom>
            <a:solidFill>
              <a:srgbClr val="7030A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utoShape 4"/>
            <p:cNvSpPr>
              <a:spLocks noChangeArrowheads="1"/>
            </p:cNvSpPr>
            <p:nvPr/>
          </p:nvSpPr>
          <p:spPr bwMode="gray">
            <a:xfrm>
              <a:off x="179512" y="193204"/>
              <a:ext cx="3384376" cy="792088"/>
            </a:xfrm>
            <a:prstGeom prst="roundRect">
              <a:avLst>
                <a:gd name="adj" fmla="val 11921"/>
              </a:avLst>
            </a:prstGeom>
            <a:solidFill>
              <a:srgbClr val="FF000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67544" y="337220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err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Наноматеріали</a:t>
              </a:r>
              <a:endPara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67544" y="1201316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Конденсація</a:t>
              </a:r>
              <a:endPara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67544" y="2065412"/>
              <a:ext cx="2880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Плавлення</a:t>
              </a:r>
              <a:endPara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67544" y="3001516"/>
              <a:ext cx="28083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Пароутворення</a:t>
              </a:r>
              <a:endPara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95536" y="4009628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Кристалізація</a:t>
              </a:r>
              <a:endPara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3528" y="4801716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Тепловий двигун</a:t>
              </a:r>
              <a:endPara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4283968" y="193204"/>
            <a:ext cx="4608512" cy="864096"/>
            <a:chOff x="4499992" y="4657700"/>
            <a:chExt cx="4392488" cy="864096"/>
          </a:xfrm>
        </p:grpSpPr>
        <p:sp>
          <p:nvSpPr>
            <p:cNvPr id="30" name="AutoShape 5"/>
            <p:cNvSpPr>
              <a:spLocks noChangeArrowheads="1"/>
            </p:cNvSpPr>
            <p:nvPr/>
          </p:nvSpPr>
          <p:spPr bwMode="gray">
            <a:xfrm>
              <a:off x="4499992" y="4657700"/>
              <a:ext cx="4392488" cy="864096"/>
            </a:xfrm>
            <a:prstGeom prst="roundRect">
              <a:avLst>
                <a:gd name="adj" fmla="val 11921"/>
              </a:avLst>
            </a:prstGeom>
            <a:solidFill>
              <a:srgbClr val="7030A0"/>
            </a:solidFill>
            <a:ln w="25400">
              <a:solidFill>
                <a:srgbClr val="FE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644008" y="4801716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Машина, яка працює циклічно і перетворює енергію палива на механічну роботу</a:t>
              </a:r>
              <a:endParaRPr lang="ru-RU" dirty="0"/>
            </a:p>
          </p:txBody>
        </p:sp>
      </p:grpSp>
      <p:cxnSp>
        <p:nvCxnSpPr>
          <p:cNvPr id="54" name="Прямая со стрелкой 53"/>
          <p:cNvCxnSpPr>
            <a:stCxn id="25" idx="3"/>
            <a:endCxn id="31" idx="1"/>
          </p:cNvCxnSpPr>
          <p:nvPr/>
        </p:nvCxnSpPr>
        <p:spPr>
          <a:xfrm>
            <a:off x="3563888" y="589248"/>
            <a:ext cx="720080" cy="27363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24" idx="3"/>
          </p:cNvCxnSpPr>
          <p:nvPr/>
        </p:nvCxnSpPr>
        <p:spPr>
          <a:xfrm flipV="1">
            <a:off x="3563888" y="841276"/>
            <a:ext cx="720080" cy="4248472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4" idx="3"/>
            <a:endCxn id="27" idx="1"/>
          </p:cNvCxnSpPr>
          <p:nvPr/>
        </p:nvCxnSpPr>
        <p:spPr>
          <a:xfrm>
            <a:off x="3563888" y="1453344"/>
            <a:ext cx="720080" cy="2736304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3" idx="3"/>
          </p:cNvCxnSpPr>
          <p:nvPr/>
        </p:nvCxnSpPr>
        <p:spPr>
          <a:xfrm>
            <a:off x="3563888" y="2353444"/>
            <a:ext cx="720080" cy="2736304"/>
          </a:xfrm>
          <a:prstGeom prst="straightConnector1">
            <a:avLst/>
          </a:prstGeom>
          <a:ln w="3810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stCxn id="5" idx="3"/>
            <a:endCxn id="28" idx="1"/>
          </p:cNvCxnSpPr>
          <p:nvPr/>
        </p:nvCxnSpPr>
        <p:spPr>
          <a:xfrm flipV="1">
            <a:off x="3563888" y="2425452"/>
            <a:ext cx="720080" cy="864096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stCxn id="23" idx="3"/>
            <a:endCxn id="29" idx="1"/>
          </p:cNvCxnSpPr>
          <p:nvPr/>
        </p:nvCxnSpPr>
        <p:spPr>
          <a:xfrm flipV="1">
            <a:off x="3563888" y="1525352"/>
            <a:ext cx="720080" cy="266429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626690"/>
      </p:ext>
    </p:extLst>
  </p:cSld>
  <p:clrMapOvr>
    <a:masterClrMapping/>
  </p:clrMapOvr>
  <p:transition spd="slow">
    <p:dissolv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256"/>
          <p:cNvSpPr>
            <a:spLocks noChangeShapeType="1"/>
          </p:cNvSpPr>
          <p:nvPr/>
        </p:nvSpPr>
        <p:spPr bwMode="gray">
          <a:xfrm>
            <a:off x="2362200" y="2182768"/>
            <a:ext cx="4154016" cy="2666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Rectangle 257"/>
          <p:cNvSpPr>
            <a:spLocks noChangeArrowheads="1"/>
          </p:cNvSpPr>
          <p:nvPr/>
        </p:nvSpPr>
        <p:spPr bwMode="gray">
          <a:xfrm rot="3419336">
            <a:off x="2117990" y="1659158"/>
            <a:ext cx="399521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1" name="Text Box 259"/>
          <p:cNvSpPr txBox="1">
            <a:spLocks noChangeArrowheads="1"/>
          </p:cNvSpPr>
          <p:nvPr/>
        </p:nvSpPr>
        <p:spPr bwMode="gray">
          <a:xfrm>
            <a:off x="2132514" y="1738268"/>
            <a:ext cx="3561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12" name="Line 260"/>
          <p:cNvSpPr>
            <a:spLocks noChangeShapeType="1"/>
          </p:cNvSpPr>
          <p:nvPr/>
        </p:nvSpPr>
        <p:spPr bwMode="gray">
          <a:xfrm flipV="1">
            <a:off x="2362200" y="2857500"/>
            <a:ext cx="4154016" cy="23768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261"/>
          <p:cNvSpPr>
            <a:spLocks noChangeArrowheads="1"/>
          </p:cNvSpPr>
          <p:nvPr/>
        </p:nvSpPr>
        <p:spPr bwMode="gray">
          <a:xfrm rot="3419336">
            <a:off x="2117990" y="2357658"/>
            <a:ext cx="399521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4" name="Text Box 262"/>
          <p:cNvSpPr txBox="1">
            <a:spLocks noChangeArrowheads="1"/>
          </p:cNvSpPr>
          <p:nvPr/>
        </p:nvSpPr>
        <p:spPr bwMode="gray">
          <a:xfrm>
            <a:off x="2132514" y="2436768"/>
            <a:ext cx="3561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15" name="Line 263"/>
          <p:cNvSpPr>
            <a:spLocks noChangeShapeType="1"/>
          </p:cNvSpPr>
          <p:nvPr/>
        </p:nvSpPr>
        <p:spPr bwMode="gray">
          <a:xfrm>
            <a:off x="2267744" y="4009628"/>
            <a:ext cx="4294956" cy="1323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Rectangle 264"/>
          <p:cNvSpPr>
            <a:spLocks noChangeArrowheads="1"/>
          </p:cNvSpPr>
          <p:nvPr/>
        </p:nvSpPr>
        <p:spPr bwMode="gray">
          <a:xfrm rot="3419336">
            <a:off x="2035094" y="3554574"/>
            <a:ext cx="399521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17" name="Text Box 265"/>
          <p:cNvSpPr txBox="1">
            <a:spLocks noChangeArrowheads="1"/>
          </p:cNvSpPr>
          <p:nvPr/>
        </p:nvSpPr>
        <p:spPr bwMode="gray">
          <a:xfrm>
            <a:off x="2195736" y="3577580"/>
            <a:ext cx="3561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18" name="Line 266"/>
          <p:cNvSpPr>
            <a:spLocks noChangeShapeType="1"/>
          </p:cNvSpPr>
          <p:nvPr/>
        </p:nvSpPr>
        <p:spPr bwMode="gray">
          <a:xfrm>
            <a:off x="2362200" y="4995288"/>
            <a:ext cx="4298032" cy="22452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267"/>
          <p:cNvSpPr>
            <a:spLocks noChangeArrowheads="1"/>
          </p:cNvSpPr>
          <p:nvPr/>
        </p:nvSpPr>
        <p:spPr bwMode="ltGray">
          <a:xfrm rot="3419336">
            <a:off x="2117990" y="4471678"/>
            <a:ext cx="399521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990099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67544" y="26521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Знайдіть зайве у логічному рядку, відповіді обґрунтуйте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Малюнок 273" descr="http://pidruchnik.info/lesson/physics/8klas_3/8klas_3.files/image083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2987823" y="1561356"/>
            <a:ext cx="3085667" cy="53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Малюнок 272" descr="http://pidruchnik.info/lesson/physics/8klas_3/8klas_3.files/image084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3059832" y="2281436"/>
            <a:ext cx="2952328" cy="55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Малюнок 271" descr="http://pidruchnik.info/lesson/physics/8klas_3/8klas_3.files/image0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3064884"/>
            <a:ext cx="2952328" cy="82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55"/>
          <p:cNvSpPr txBox="1">
            <a:spLocks noChangeArrowheads="1"/>
          </p:cNvSpPr>
          <p:nvPr/>
        </p:nvSpPr>
        <p:spPr bwMode="gray">
          <a:xfrm>
            <a:off x="2123728" y="4513684"/>
            <a:ext cx="43204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4</a:t>
            </a:r>
          </a:p>
        </p:txBody>
      </p:sp>
      <p:pic>
        <p:nvPicPr>
          <p:cNvPr id="13316" name="Малюнок 270" descr="http://pidruchnik.info/lesson/physics/8klas_3/8klas_3.files/image08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081636"/>
            <a:ext cx="2880320" cy="929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6763678"/>
      </p:ext>
    </p:extLst>
  </p:cSld>
  <p:clrMapOvr>
    <a:masterClrMapping/>
  </p:clrMapOvr>
  <p:transition spd="slow">
    <p:dissolve/>
    <p:sndAc>
      <p:stSnd>
        <p:snd r:embed="rId2" name="camera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26521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Атмосферні забруднення та їх вплив на здоров’я</a:t>
            </a:r>
            <a:endParaRPr lang="ru-RU" sz="2400" i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120 кг бруду на рік вдихає українць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769268"/>
            <a:ext cx="6264696" cy="469852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92080" y="1273324"/>
            <a:ext cx="338437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b="1" i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індустріально розвинених країнах у відсотковому відношенні джерела забруднення розподіляються таким чином: транспорт — 59 %, спалювання викопного пального і деревини — 28 %, чорна і кольорова металургія — 13 %, інші джерела — 10 %. 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481236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Обміркуйте й обговоріть ситуацію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Asus\Desktop\пипец\КАРТИНКИ\1315950017_xblqy0bfi86eaoz.jpeg"/>
          <p:cNvPicPr>
            <a:picLocks noChangeAspect="1" noChangeArrowheads="1"/>
          </p:cNvPicPr>
          <p:nvPr/>
        </p:nvPicPr>
        <p:blipFill>
          <a:blip r:embed="rId3" cstate="print"/>
          <a:srcRect b="16066"/>
          <a:stretch>
            <a:fillRect/>
          </a:stretch>
        </p:blipFill>
        <p:spPr bwMode="auto">
          <a:xfrm>
            <a:off x="395536" y="1345332"/>
            <a:ext cx="4608512" cy="412340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004048" y="4009628"/>
            <a:ext cx="3924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 ви вважаєте, чому транспорт лідирує серед джерел забруднення?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dissolve/>
    <p:sndAc>
      <p:stSnd>
        <p:snd r:embed="rId2" name="push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бруднене повітря й рак- вчені довели зв'язо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19" y="481236"/>
            <a:ext cx="8576953" cy="48245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0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93204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Інтерактивна вправа «Коло думок» </a:t>
            </a:r>
            <a:endParaRPr lang="ru-RU" sz="2400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995936" y="1201316"/>
            <a:ext cx="2952328" cy="1008112"/>
            <a:chOff x="467544" y="1417340"/>
            <a:chExt cx="2448272" cy="1224136"/>
          </a:xfrm>
        </p:grpSpPr>
        <p:sp>
          <p:nvSpPr>
            <p:cNvPr id="3" name="Выноска-облако 2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827584" y="1777380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uk-UA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Відновлювальні</a:t>
              </a:r>
              <a:endPara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699792" y="697260"/>
            <a:ext cx="2808312" cy="792088"/>
            <a:chOff x="467544" y="1417340"/>
            <a:chExt cx="2448272" cy="1224136"/>
          </a:xfrm>
        </p:grpSpPr>
        <p:sp>
          <p:nvSpPr>
            <p:cNvPr id="7" name="Выноска-облако 6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27584" y="1777380"/>
              <a:ext cx="1944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uk-UA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Негативні сторони </a:t>
              </a:r>
              <a:endPara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51520" y="769268"/>
            <a:ext cx="2592288" cy="1008112"/>
            <a:chOff x="467544" y="1417340"/>
            <a:chExt cx="2448272" cy="1224136"/>
          </a:xfrm>
        </p:grpSpPr>
        <p:sp>
          <p:nvSpPr>
            <p:cNvPr id="10" name="Выноска-облако 9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27584" y="1777380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uk-UA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Джерело енергії </a:t>
              </a:r>
              <a:endPara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331640" y="1489348"/>
            <a:ext cx="3024336" cy="864096"/>
            <a:chOff x="467544" y="1417340"/>
            <a:chExt cx="2448272" cy="1224136"/>
          </a:xfrm>
        </p:grpSpPr>
        <p:sp>
          <p:nvSpPr>
            <p:cNvPr id="13" name="Выноска-облако 12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7584" y="1777380"/>
              <a:ext cx="1944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uk-UA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Позитивні сторони </a:t>
              </a:r>
              <a:endPara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95536" y="3289548"/>
            <a:ext cx="2952328" cy="1224136"/>
            <a:chOff x="467544" y="1417340"/>
            <a:chExt cx="2448272" cy="1224136"/>
          </a:xfrm>
        </p:grpSpPr>
        <p:sp>
          <p:nvSpPr>
            <p:cNvPr id="16" name="Выноска-облако 15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27584" y="1777380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uk-UA" b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Відновлювальність</a:t>
              </a:r>
              <a:endPara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411760" y="2137420"/>
            <a:ext cx="3312368" cy="1296144"/>
            <a:chOff x="467544" y="1417340"/>
            <a:chExt cx="2448272" cy="1224136"/>
          </a:xfrm>
        </p:grpSpPr>
        <p:sp>
          <p:nvSpPr>
            <p:cNvPr id="19" name="Выноска-облако 18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27584" y="1777380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uk-UA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Низька вартість сировини</a:t>
              </a:r>
              <a:endPara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51520" y="2281436"/>
            <a:ext cx="2448272" cy="720080"/>
            <a:chOff x="467544" y="1417340"/>
            <a:chExt cx="2448272" cy="1224136"/>
          </a:xfrm>
        </p:grpSpPr>
        <p:sp>
          <p:nvSpPr>
            <p:cNvPr id="22" name="Выноска-облако 21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27584" y="1777380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uk-UA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Біомаса</a:t>
              </a:r>
              <a:endPara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059832" y="3073524"/>
            <a:ext cx="3672408" cy="1440160"/>
            <a:chOff x="467544" y="1417340"/>
            <a:chExt cx="2448272" cy="1283370"/>
          </a:xfrm>
        </p:grpSpPr>
        <p:sp>
          <p:nvSpPr>
            <p:cNvPr id="25" name="Выноска-облако 24"/>
            <p:cNvSpPr/>
            <p:nvPr/>
          </p:nvSpPr>
          <p:spPr>
            <a:xfrm>
              <a:off x="467544" y="1417340"/>
              <a:ext cx="2448272" cy="1224136"/>
            </a:xfrm>
            <a:prstGeom prst="cloudCallout">
              <a:avLst/>
            </a:prstGeom>
            <a:solidFill>
              <a:srgbClr val="A3E7FF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27584" y="1777380"/>
              <a:ext cx="1944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uk-UA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Доступність, простота застосування </a:t>
              </a:r>
              <a:endPara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8675" name="Picture 3" descr="C:\Users\Asus\Desktop\пипец\КАРТИНКИ\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93604"/>
            <a:ext cx="3679698" cy="1716013"/>
          </a:xfrm>
          <a:prstGeom prst="rect">
            <a:avLst/>
          </a:prstGeom>
          <a:noFill/>
        </p:spPr>
      </p:pic>
      <p:pic>
        <p:nvPicPr>
          <p:cNvPr id="28676" name="Picture 4" descr="C:\Users\Asus\Desktop\пипец\КАРТИНКИ\7873a951edb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626693"/>
            <a:ext cx="3088307" cy="3088307"/>
          </a:xfrm>
          <a:prstGeom prst="rect">
            <a:avLst/>
          </a:prstGeom>
          <a:noFill/>
        </p:spPr>
      </p:pic>
      <p:pic>
        <p:nvPicPr>
          <p:cNvPr id="28674" name="Picture 2" descr="C:\Users\Asus\Desktop\пипец\КАРТИНКИ\56a0d5f39d0341526443bfb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0"/>
            <a:ext cx="2133600" cy="2133600"/>
          </a:xfrm>
          <a:prstGeom prst="rect">
            <a:avLst/>
          </a:prstGeom>
          <a:noFill/>
        </p:spPr>
      </p:pic>
      <p:grpSp>
        <p:nvGrpSpPr>
          <p:cNvPr id="33" name="Группа 32"/>
          <p:cNvGrpSpPr/>
          <p:nvPr/>
        </p:nvGrpSpPr>
        <p:grpSpPr>
          <a:xfrm>
            <a:off x="1043608" y="985292"/>
            <a:ext cx="6047655" cy="1872208"/>
            <a:chOff x="792089" y="913284"/>
            <a:chExt cx="6047655" cy="1872208"/>
          </a:xfrm>
        </p:grpSpPr>
        <p:pic>
          <p:nvPicPr>
            <p:cNvPr id="28678" name="Picture 6" descr="C:\Users\Asus\Desktop\пипец\КАРТИНКИ\3b86702a5f1f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92089" y="2281436"/>
              <a:ext cx="1368152" cy="424686"/>
            </a:xfrm>
            <a:prstGeom prst="rect">
              <a:avLst/>
            </a:prstGeom>
            <a:noFill/>
          </p:spPr>
        </p:pic>
        <p:pic>
          <p:nvPicPr>
            <p:cNvPr id="32" name="Picture 6" descr="C:\Users\Asus\Desktop\пипец\КАРТИНКИ\3b86702a5f1f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47864" y="913284"/>
              <a:ext cx="3491880" cy="1872208"/>
            </a:xfrm>
            <a:prstGeom prst="rect">
              <a:avLst/>
            </a:prstGeom>
            <a:noFill/>
          </p:spPr>
        </p:pic>
      </p:grpSp>
      <p:grpSp>
        <p:nvGrpSpPr>
          <p:cNvPr id="34" name="Группа 33"/>
          <p:cNvGrpSpPr/>
          <p:nvPr/>
        </p:nvGrpSpPr>
        <p:grpSpPr>
          <a:xfrm>
            <a:off x="179512" y="3073524"/>
            <a:ext cx="6839743" cy="1944216"/>
            <a:chOff x="1" y="841276"/>
            <a:chExt cx="6839743" cy="1944216"/>
          </a:xfrm>
        </p:grpSpPr>
        <p:pic>
          <p:nvPicPr>
            <p:cNvPr id="35" name="Picture 6" descr="C:\Users\Asus\Desktop\пипец\КАРТИНКИ\3b86702a5f1f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" y="841276"/>
              <a:ext cx="3491880" cy="1872208"/>
            </a:xfrm>
            <a:prstGeom prst="rect">
              <a:avLst/>
            </a:prstGeom>
            <a:noFill/>
          </p:spPr>
        </p:pic>
        <p:pic>
          <p:nvPicPr>
            <p:cNvPr id="36" name="Picture 6" descr="C:\Users\Asus\Desktop\пипец\КАРТИНКИ\3b86702a5f1f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347864" y="913284"/>
              <a:ext cx="3491880" cy="187220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6521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139952" y="337220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Рефлексія за методом «Рюкзак»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Asus\Desktop\пипец\КАРТИНКИ\20170926181129-3128.jpg"/>
          <p:cNvPicPr>
            <a:picLocks noChangeAspect="1" noChangeArrowheads="1"/>
          </p:cNvPicPr>
          <p:nvPr/>
        </p:nvPicPr>
        <p:blipFill>
          <a:blip r:embed="rId3" cstate="print"/>
          <a:srcRect l="11940" r="7463"/>
          <a:stretch>
            <a:fillRect/>
          </a:stretch>
        </p:blipFill>
        <p:spPr bwMode="auto">
          <a:xfrm>
            <a:off x="2771800" y="2569468"/>
            <a:ext cx="3461138" cy="2569468"/>
          </a:xfrm>
          <a:prstGeom prst="rect">
            <a:avLst/>
          </a:prstGeom>
          <a:noFill/>
        </p:spPr>
      </p:pic>
      <p:grpSp>
        <p:nvGrpSpPr>
          <p:cNvPr id="11" name="Группа 10"/>
          <p:cNvGrpSpPr/>
          <p:nvPr/>
        </p:nvGrpSpPr>
        <p:grpSpPr>
          <a:xfrm>
            <a:off x="6228184" y="985292"/>
            <a:ext cx="2664296" cy="792088"/>
            <a:chOff x="6228184" y="553244"/>
            <a:chExt cx="2664296" cy="79208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228184" y="553244"/>
              <a:ext cx="266429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00192" y="625252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Які методи очищення повітря ви знаєте?</a:t>
              </a:r>
              <a:endParaRPr lang="ru-RU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228184" y="1921396"/>
            <a:ext cx="2736304" cy="864095"/>
            <a:chOff x="6228184" y="553244"/>
            <a:chExt cx="2664296" cy="79208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228184" y="553244"/>
              <a:ext cx="266429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00192" y="625252"/>
              <a:ext cx="2520280" cy="53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Що ви знаєте про теплоенергетику</a:t>
              </a:r>
              <a:r>
                <a:rPr lang="uk-UA" sz="16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228184" y="3001516"/>
            <a:ext cx="2664296" cy="1944216"/>
            <a:chOff x="6228184" y="553244"/>
            <a:chExt cx="2664296" cy="792088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228184" y="553244"/>
              <a:ext cx="266429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00192" y="625252"/>
              <a:ext cx="2520280" cy="612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Які джерела енергії є найбільш перспективними для людства.?</a:t>
              </a:r>
              <a:endPara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79512" y="1777380"/>
            <a:ext cx="2736304" cy="864095"/>
            <a:chOff x="6228184" y="553244"/>
            <a:chExt cx="2664296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6228184" y="553244"/>
              <a:ext cx="266429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300192" y="625252"/>
              <a:ext cx="2520280" cy="5360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Що ви знаєте про тепловий двигун?</a:t>
              </a:r>
              <a:endPara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79512" y="2785492"/>
            <a:ext cx="2664296" cy="1073774"/>
            <a:chOff x="6228184" y="553244"/>
            <a:chExt cx="2664296" cy="792088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6228184" y="553244"/>
              <a:ext cx="266429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300192" y="625252"/>
              <a:ext cx="2520280" cy="612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Як досягти екологічної безпеки в місцях проживання?</a:t>
              </a:r>
              <a:endPara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07504" y="4009628"/>
            <a:ext cx="2736304" cy="1477966"/>
            <a:chOff x="6228184" y="553244"/>
            <a:chExt cx="2664296" cy="792088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6228184" y="553244"/>
              <a:ext cx="2664296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00192" y="625252"/>
              <a:ext cx="2520280" cy="70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600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З чим пов’язана зацікавленість суспільства    в збереженні всього розмаїття тваринного й рослинного світу?</a:t>
              </a:r>
              <a:endParaRPr lang="ru-RU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9699" name="Picture 3" descr="C:\Users\Asus\Desktop\пипец\КАРТИНКИ\hand-re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-53063"/>
            <a:ext cx="2664296" cy="19626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10537292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Вплив діяльності людини на навколишнє середовищ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21196"/>
            <a:ext cx="6671263" cy="5337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3729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6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Екологія починається з тебе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9522" y="265213"/>
            <a:ext cx="8704966" cy="489654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6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265212"/>
            <a:ext cx="84969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i="1" dirty="0">
                <a:latin typeface="Times New Roman" pitchFamily="18" charset="0"/>
                <a:cs typeface="Times New Roman" pitchFamily="18" charset="0"/>
              </a:rPr>
              <a:t>Охорона природи повинна стати моральною категорією і користуватися пріоритетом за будь-яких політичних ситуацій.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 М. Амосов Теплоенергетика. Способи збереження енергетичних ресурсів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417340"/>
            <a:ext cx="66247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1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Беручись за узагальнення теми "Теплові двигуни та вплив їх використання на екологію світу", ми не ставимо собі за мету відкрити щось абсолютно нове, те, що ще не було сказано з приводу екологічної кризи. </a:t>
            </a:r>
            <a:endParaRPr lang="ru-RU" sz="1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	Основною нашою задачею є систематизувати матеріал на дану тему, щоб ще раз привернути увагу до питання, яке стосується всього людства та кожного з вас, а саме - питання про вплив людської діяльності на оточуючий світ. Цей вплив, звичайно, не є однозначним, а негативний його бік не обмежується лише використанням теплових двигунів, але все ж саме це використання наносить чи не найбільшої шкоди довкіллю. Від забруднення атмосфери, ґрунту, води потерпають рослини, тваринний світ, зрештою - самі люди, тому над проблемою забруднення варто замислитись. </a:t>
            </a:r>
            <a:endParaRPr lang="ru-RU" sz="1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14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	Актуальність цієї проблеми зросла ще й тому, що людство опинилося перед великою загрозою, пов'язаною з глобальним потеплінням і руйнуванням озонового шару. Ці дві проблеми всесвітнього значення можуть мати страшні наслідки, відгуки яких ми відчуваємо вже зараз і з якими доведеться стикнутись обличчям до обличчя нашим нащадкам, а, між тим, ці проблеми - ніщо інше як наслідки нашої необдуманої діяльності і нашої байдужості до стану природи.</a:t>
            </a:r>
            <a:endParaRPr lang="ru-RU" sz="1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8195" name="Picture 3" descr="C:\Users\Asus\Desktop\пипец\КАРТИНКИ\clp442747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4742" r="15025"/>
          <a:stretch>
            <a:fillRect/>
          </a:stretch>
        </p:blipFill>
        <p:spPr bwMode="auto">
          <a:xfrm>
            <a:off x="6876255" y="1345332"/>
            <a:ext cx="1972319" cy="2808312"/>
          </a:xfrm>
          <a:prstGeom prst="rect">
            <a:avLst/>
          </a:prstGeom>
          <a:noFill/>
        </p:spPr>
      </p:pic>
      <p:pic>
        <p:nvPicPr>
          <p:cNvPr id="8196" name="Picture 4" descr="C:\Users\Asus\Desktop\пипец\КАРТИНКИ\1411037848_1aa_pht_eclg_st_3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b="53659"/>
          <a:stretch>
            <a:fillRect/>
          </a:stretch>
        </p:blipFill>
        <p:spPr bwMode="auto">
          <a:xfrm>
            <a:off x="6876256" y="4153644"/>
            <a:ext cx="2000222" cy="13681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ashreg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563888" y="1417340"/>
            <a:ext cx="5256584" cy="3687796"/>
          </a:xfrm>
          <a:solidFill>
            <a:srgbClr val="F2F2F2">
              <a:alpha val="60000"/>
            </a:srgbClr>
          </a:solidFill>
        </p:spPr>
        <p:txBody>
          <a:bodyPr>
            <a:noAutofit/>
          </a:bodyPr>
          <a:lstStyle/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З якою метою — із давніх часів і дотепер — люди використовують паливо?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Яка  хімічна реакція відбувається під час згоряння природного газу?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Наведіть приклади природного та штучного палива.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Наведіть приклади твердого та рідкого палива.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Прокоментуйте твердження, що для сучасної цивілізації паливо — необхідна умова існування.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33722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uk-UA" sz="2400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Інтерактивна вправа « Ключове слово»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2050" name="Picture 2" descr="C:\Users\Asus\Desktop\пипец\КАРТИНКИ\Fire triang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5332"/>
            <a:ext cx="1842065" cy="1584176"/>
          </a:xfrm>
          <a:prstGeom prst="rect">
            <a:avLst/>
          </a:prstGeom>
          <a:noFill/>
        </p:spPr>
      </p:pic>
      <p:pic>
        <p:nvPicPr>
          <p:cNvPr id="2051" name="Picture 3" descr="C:\Users\Asus\Desktop\пипец\КАРТИНКИ\fiz-8-baryahtar-1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073524"/>
            <a:ext cx="3168352" cy="213806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  <p:sndAc>
      <p:stSnd>
        <p:snd r:embed="rId2" name="cashreg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563888" y="1417340"/>
            <a:ext cx="5256584" cy="3687796"/>
          </a:xfrm>
          <a:solidFill>
            <a:srgbClr val="F2F2F2">
              <a:alpha val="60000"/>
            </a:srgbClr>
          </a:solidFill>
        </p:spPr>
        <p:txBody>
          <a:bodyPr>
            <a:noAutofit/>
          </a:bodyPr>
          <a:lstStyle/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Які речовини забруднюють  атмосферу найбільше всього та негативно впливають на здоров'я?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Назвіть дві найвідоміші екологічні кризи сучасності.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Чи впливає транспорт на навколишнє середовище та здоров’я людини?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Як</a:t>
            </a:r>
            <a:r>
              <a:rPr lang="uk-UA" sz="1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може передаватися  теплота між тілами ?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Де використовують хімічну енергію органічного палива?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sus\Desktop\пипец\КАРТИНКИ\1454484229_msrqf271dce5kuy.jpg"/>
          <p:cNvPicPr>
            <a:picLocks noChangeAspect="1" noChangeArrowheads="1"/>
          </p:cNvPicPr>
          <p:nvPr/>
        </p:nvPicPr>
        <p:blipFill>
          <a:blip r:embed="rId3" cstate="print"/>
          <a:srcRect b="62860"/>
          <a:stretch>
            <a:fillRect/>
          </a:stretch>
        </p:blipFill>
        <p:spPr bwMode="auto">
          <a:xfrm>
            <a:off x="899592" y="1561356"/>
            <a:ext cx="1800200" cy="1864024"/>
          </a:xfrm>
          <a:prstGeom prst="rect">
            <a:avLst/>
          </a:prstGeom>
          <a:noFill/>
        </p:spPr>
      </p:pic>
      <p:pic>
        <p:nvPicPr>
          <p:cNvPr id="3075" name="Рисунок 1" descr="http://narodna-osvita.com.ua/uploads/OsnoviZdoroviyaUKR8/OsnoviZdoroviyaUKR-80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179512" y="3688635"/>
            <a:ext cx="3240359" cy="1545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5536" y="33722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uk-UA" sz="24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Інтерактивна вправа « Ключове слово»</a:t>
            </a:r>
            <a:endParaRPr lang="ru-RU" dirty="0"/>
          </a:p>
        </p:txBody>
      </p:sp>
    </p:spTree>
  </p:cSld>
  <p:clrMapOvr>
    <a:masterClrMapping/>
  </p:clrMapOvr>
  <p:transition spd="med">
    <p:dissolve/>
    <p:sndAc>
      <p:stSnd>
        <p:snd r:embed="rId2" name="cashreg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3563888" y="1417340"/>
            <a:ext cx="5256584" cy="3687796"/>
          </a:xfrm>
          <a:solidFill>
            <a:srgbClr val="F2F2F2">
              <a:alpha val="60000"/>
            </a:srgbClr>
          </a:solidFill>
        </p:spPr>
        <p:txBody>
          <a:bodyPr>
            <a:noAutofit/>
          </a:bodyPr>
          <a:lstStyle/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Що викидається у повітря при спалюванні різних видів палива?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Назвіть який негативний вплив кислотних дощів?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Які пристрої застосовують для очищення вихлопних і паливних газів.</a:t>
            </a:r>
          </a:p>
          <a:p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Назвіть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три напрямки </a:t>
            </a:r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негативного впливу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на природу. </a:t>
            </a:r>
          </a:p>
          <a:p>
            <a:pPr lvl="0"/>
            <a:r>
              <a:rPr lang="uk-UA" sz="1800" dirty="0">
                <a:latin typeface="Times New Roman" pitchFamily="18" charset="0"/>
                <a:cs typeface="Times New Roman" pitchFamily="18" charset="0"/>
              </a:rPr>
              <a:t> Які хвороби виникають у людей від забруднення природного середовища шкідливими речовинами?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sus\Desktop\пипец\КАРТИНКИ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9348"/>
            <a:ext cx="2209800" cy="2066925"/>
          </a:xfrm>
          <a:prstGeom prst="rect">
            <a:avLst/>
          </a:prstGeom>
          <a:noFill/>
        </p:spPr>
      </p:pic>
      <p:pic>
        <p:nvPicPr>
          <p:cNvPr id="4099" name="Picture 3" descr="C:\Users\Asus\Desktop\пипец\КАРТИНКИ\41d615b40a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649588"/>
            <a:ext cx="2448272" cy="18362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33722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uk-UA" sz="24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Інтерактивна вправа « Ключове слово»</a:t>
            </a:r>
            <a:endParaRPr lang="ru-RU" dirty="0"/>
          </a:p>
        </p:txBody>
      </p:sp>
    </p:spTree>
  </p:cSld>
  <p:clrMapOvr>
    <a:masterClrMapping/>
  </p:clrMapOvr>
  <p:transition spd="med">
    <p:dissolve/>
    <p:sndAc>
      <p:stSnd>
        <p:snd r:embed="rId2" name="cashreg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267744" y="121196"/>
            <a:ext cx="5929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ТЕПЛОЕНЕРГЕТИКА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512" y="48123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«Ключове слово»</a:t>
            </a:r>
            <a:endParaRPr lang="ru-RU" b="1" i="1" dirty="0">
              <a:solidFill>
                <a:srgbClr val="663300"/>
              </a:solidFill>
            </a:endParaRPr>
          </a:p>
        </p:txBody>
      </p:sp>
      <p:pic>
        <p:nvPicPr>
          <p:cNvPr id="27" name="Picture 3" descr="C:\Users\Asus\Desktop\пипец\КАРТИНКИ\slide_3.jpg"/>
          <p:cNvPicPr>
            <a:picLocks noChangeAspect="1" noChangeArrowheads="1"/>
          </p:cNvPicPr>
          <p:nvPr/>
        </p:nvPicPr>
        <p:blipFill>
          <a:blip r:embed="rId3" cstate="print">
            <a:lum/>
          </a:blip>
          <a:srcRect l="59574" t="11088" r="8511" b="49196"/>
          <a:stretch>
            <a:fillRect/>
          </a:stretch>
        </p:blipFill>
        <p:spPr bwMode="auto">
          <a:xfrm>
            <a:off x="3635896" y="3289548"/>
            <a:ext cx="1728192" cy="1612979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323528" y="1417340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>
                <a:solidFill>
                  <a:schemeClr val="accent6">
                    <a:lumMod val="50000"/>
                  </a:schemeClr>
                </a:solidFill>
              </a:rPr>
              <a:t>Теплоенергетика – галузь енергетики, в якій електроенергія виробляється на теплових електростанціях ТЕС, використовуючи для цього хімічну енергію органічного палива. Теплота може передаватися між тілами за допомогою теплопровідності, конвекції або випромінювання.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123" name="Picture 3" descr="C:\Users\Asus\Desktop\пипец\КАРТИНКИ\slide_3.jpg"/>
          <p:cNvPicPr>
            <a:picLocks noChangeAspect="1" noChangeArrowheads="1"/>
          </p:cNvPicPr>
          <p:nvPr/>
        </p:nvPicPr>
        <p:blipFill>
          <a:blip r:embed="rId3" cstate="print"/>
          <a:srcRect l="2128" t="52223" r="48936" b="2387"/>
          <a:stretch>
            <a:fillRect/>
          </a:stretch>
        </p:blipFill>
        <p:spPr bwMode="auto">
          <a:xfrm>
            <a:off x="5508104" y="2929508"/>
            <a:ext cx="3384376" cy="2354349"/>
          </a:xfrm>
          <a:prstGeom prst="rect">
            <a:avLst/>
          </a:prstGeom>
          <a:noFill/>
        </p:spPr>
      </p:pic>
      <p:pic>
        <p:nvPicPr>
          <p:cNvPr id="29" name="Picture 3" descr="C:\Users\Asus\Desktop\пипец\КАРТИНКИ\slide_3.jpg"/>
          <p:cNvPicPr>
            <a:picLocks noChangeAspect="1" noChangeArrowheads="1"/>
          </p:cNvPicPr>
          <p:nvPr/>
        </p:nvPicPr>
        <p:blipFill>
          <a:blip r:embed="rId3" cstate="print"/>
          <a:srcRect l="53191" t="52057" r="1188" b="3002"/>
          <a:stretch>
            <a:fillRect/>
          </a:stretch>
        </p:blipFill>
        <p:spPr bwMode="auto">
          <a:xfrm>
            <a:off x="251520" y="2929508"/>
            <a:ext cx="3316728" cy="24504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6763678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sus\Desktop\пипец\КАРТИНКИ\img4.jpg"/>
          <p:cNvPicPr>
            <a:picLocks noChangeAspect="1" noChangeArrowheads="1"/>
          </p:cNvPicPr>
          <p:nvPr/>
        </p:nvPicPr>
        <p:blipFill>
          <a:blip r:embed="rId3" cstate="print"/>
          <a:srcRect b="13696"/>
          <a:stretch>
            <a:fillRect/>
          </a:stretch>
        </p:blipFill>
        <p:spPr bwMode="auto">
          <a:xfrm>
            <a:off x="179513" y="162018"/>
            <a:ext cx="8706084" cy="52157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  <p:sndAc>
      <p:stSnd>
        <p:snd r:embed="rId2" name="chimes.wav"/>
      </p:stSnd>
    </p:sndAc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691680" y="265212"/>
            <a:ext cx="59666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ТЕПЛОВІ  ДВИГУНИ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ККД теплового двигун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1129308"/>
            <a:ext cx="5760640" cy="432048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495f7c9194628fa36b1a1b891acff8196f6d96"/>
</p:tagLst>
</file>

<file path=ppt/theme/theme1.xml><?xml version="1.0" encoding="utf-8"?>
<a:theme xmlns:a="http://schemas.openxmlformats.org/drawingml/2006/main" name="Тема Office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1212</TotalTime>
  <Words>574</Words>
  <Application>Microsoft Office PowerPoint</Application>
  <PresentationFormat>Экран (16:10)</PresentationFormat>
  <Paragraphs>85</Paragraphs>
  <Slides>20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Тема Office</vt:lpstr>
      <vt:lpstr>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Фізкультхвилинка</vt:lpstr>
      <vt:lpstr>ККД теплового двигуна</vt:lpstr>
      <vt:lpstr>Розв’язування задач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http://presentation-creation.ru/powerpoint-templates.html</Company>
  <LinksUpToDate>false</LinksUpToDate>
  <SharedDoc>false</SharedDoc>
  <HyperlinkBase>http://presentation-creation.ru/powerpoint-templates.html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Пбстракция из зеленого, синего и оранжевого фона</dc:title>
  <dc:creator>obstinate</dc:creator>
  <cp:keywords>шаблон презентациии, тема оформления презентации</cp:keywords>
  <cp:lastModifiedBy>Алексей</cp:lastModifiedBy>
  <cp:revision>137</cp:revision>
  <dcterms:created xsi:type="dcterms:W3CDTF">2017-09-03T18:10:31Z</dcterms:created>
  <dcterms:modified xsi:type="dcterms:W3CDTF">2021-01-27T13:29:09Z</dcterms:modified>
</cp:coreProperties>
</file>