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69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0" r:id="rId13"/>
    <p:sldId id="270" r:id="rId14"/>
    <p:sldId id="271" r:id="rId15"/>
    <p:sldId id="266" r:id="rId16"/>
    <p:sldId id="267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1BAB"/>
    <a:srgbClr val="006600"/>
    <a:srgbClr val="0033CC"/>
    <a:srgbClr val="663300"/>
    <a:srgbClr val="99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2694" y="-8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1140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49830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6389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9118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865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77016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8325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6896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3401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69199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25440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3439E-715E-4DA5-9D59-1639BE948735}" type="datetimeFigureOut">
              <a:rPr lang="ru-RU" smtClean="0"/>
              <a:pPr/>
              <a:t>09.09.2025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D8FA4-4378-47C2-B6CD-4E5143E81CA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3928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3251670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7.jpeg"/><Relationship Id="rId2" Type="http://schemas.openxmlformats.org/officeDocument/2006/relationships/hyperlink" Target="https://www.jigsawplanet.com/?rc=play&amp;pid=21f70e8ab4a3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jigsawplanet.com/?rc=play&amp;pid=2b15c870e6ee" TargetMode="External"/><Relationship Id="rId5" Type="http://schemas.openxmlformats.org/officeDocument/2006/relationships/image" Target="../media/image16.jpeg"/><Relationship Id="rId4" Type="http://schemas.openxmlformats.org/officeDocument/2006/relationships/hyperlink" Target="https://www.jigsawplanet.com/?rc=play&amp;pid=31b97ac4481c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nsujkf0c20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ordart.com/" TargetMode="Externa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qrcodes.com.ua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10" Type="http://schemas.openxmlformats.org/officeDocument/2006/relationships/image" Target="../media/image33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3483819"/>
          </a:xfrm>
        </p:spPr>
        <p:txBody>
          <a:bodyPr>
            <a:noAutofit/>
          </a:bodyPr>
          <a:lstStyle/>
          <a:p>
            <a:r>
              <a:rPr lang="uk-UA" sz="3800" dirty="0" smtClean="0"/>
              <a:t>Бінарний урок зарубіжної літератури та основ інформатики</a:t>
            </a:r>
            <a:br>
              <a:rPr lang="uk-UA" sz="3800" dirty="0" smtClean="0"/>
            </a:br>
            <a:r>
              <a:rPr lang="uk-UA" sz="4000" b="1" dirty="0">
                <a:solidFill>
                  <a:srgbClr val="251BAB"/>
                </a:solidFill>
              </a:rPr>
              <a:t>Урок-конкурс на звання «Найкращий </a:t>
            </a:r>
            <a:r>
              <a:rPr lang="ru-RU" sz="4000" b="1" dirty="0" err="1">
                <a:solidFill>
                  <a:srgbClr val="251BAB"/>
                </a:solidFill>
              </a:rPr>
              <a:t>читач</a:t>
            </a:r>
            <a:r>
              <a:rPr lang="uk-UA" sz="4000" b="1" dirty="0">
                <a:solidFill>
                  <a:srgbClr val="251BAB"/>
                </a:solidFill>
              </a:rPr>
              <a:t> повісті Марка Твена «Пригоди Тома </a:t>
            </a:r>
            <a:r>
              <a:rPr lang="uk-UA" sz="4000" b="1" dirty="0" err="1">
                <a:solidFill>
                  <a:srgbClr val="251BAB"/>
                </a:solidFill>
              </a:rPr>
              <a:t>Сойєра</a:t>
            </a:r>
            <a:r>
              <a:rPr lang="uk-UA" sz="4000" b="1" dirty="0">
                <a:solidFill>
                  <a:srgbClr val="251BAB"/>
                </a:solidFill>
              </a:rPr>
              <a:t>»</a:t>
            </a:r>
            <a:endParaRPr lang="ru-RU" sz="4000" dirty="0">
              <a:solidFill>
                <a:srgbClr val="251BAB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51920" y="3861048"/>
            <a:ext cx="5040560" cy="2832720"/>
          </a:xfrm>
        </p:spPr>
        <p:txBody>
          <a:bodyPr>
            <a:normAutofit fontScale="62500" lnSpcReduction="20000"/>
          </a:bodyPr>
          <a:lstStyle/>
          <a:p>
            <a:pPr algn="l"/>
            <a:r>
              <a:rPr lang="uk-UA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Підготували: </a:t>
            </a:r>
          </a:p>
          <a:p>
            <a:pPr algn="l"/>
            <a:r>
              <a:rPr lang="uk-UA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І.В.Плеса, вчитель </a:t>
            </a:r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зарубіжної </a:t>
            </a:r>
            <a:r>
              <a:rPr lang="uk-UA" b="1" dirty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літератури </a:t>
            </a:r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української мови та літератури ;  </a:t>
            </a:r>
          </a:p>
          <a:p>
            <a:pPr algn="l"/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Н.В. Литвякова, вчитель фізики </a:t>
            </a:r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астрономії та </a:t>
            </a:r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основ інформатики</a:t>
            </a:r>
          </a:p>
          <a:p>
            <a:pPr algn="l"/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b="1" dirty="0" err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Куликівський</a:t>
            </a:r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b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ліцей </a:t>
            </a:r>
            <a:endParaRPr lang="uk-UA" b="1" smtClean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l"/>
            <a:r>
              <a:rPr lang="uk-UA" b="1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Куликівської</a:t>
            </a:r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селищної ради</a:t>
            </a:r>
          </a:p>
          <a:p>
            <a:pPr algn="l"/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Чернігівський району</a:t>
            </a:r>
          </a:p>
          <a:p>
            <a:pPr algn="l"/>
            <a:r>
              <a:rPr lang="uk-UA" b="1" dirty="0" smtClean="0">
                <a:ln w="1905"/>
                <a:solidFill>
                  <a:schemeClr val="tx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Чернігівська області.</a:t>
            </a:r>
            <a:endParaRPr lang="ru-RU" b="1" dirty="0">
              <a:ln w="1905"/>
              <a:solidFill>
                <a:schemeClr val="tx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3259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:\фото\2019\Єгор Чернігів 2019\20191107_1219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88" t="12404" b="15285"/>
          <a:stretch/>
        </p:blipFill>
        <p:spPr bwMode="auto">
          <a:xfrm rot="1006166">
            <a:off x="4277700" y="1488796"/>
            <a:ext cx="4705041" cy="264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фото\2019\Єгор Чернігів 2019\20191107_11073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401" t="9119" r="1222" b="24157"/>
          <a:stretch/>
        </p:blipFill>
        <p:spPr bwMode="auto">
          <a:xfrm rot="364337">
            <a:off x="3826085" y="4283354"/>
            <a:ext cx="4029940" cy="244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8701" r="10330"/>
          <a:stretch/>
        </p:blipFill>
        <p:spPr>
          <a:xfrm rot="21108608">
            <a:off x="276275" y="1097008"/>
            <a:ext cx="3841468" cy="261211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00" r="14324"/>
          <a:stretch/>
        </p:blipFill>
        <p:spPr>
          <a:xfrm>
            <a:off x="19948" y="3269748"/>
            <a:ext cx="3687955" cy="351117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470" t="36" r="5794" b="22114"/>
          <a:stretch/>
        </p:blipFill>
        <p:spPr>
          <a:xfrm>
            <a:off x="2572984" y="3051350"/>
            <a:ext cx="3294782" cy="381116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20024">
            <a:off x="89735" y="1130047"/>
            <a:ext cx="4784336" cy="35882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399546">
            <a:off x="4600498" y="1501422"/>
            <a:ext cx="4715537" cy="35366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9039" y="-35423"/>
            <a:ext cx="9273039" cy="69377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-18768" y="44624"/>
            <a:ext cx="91627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Всі ми родом із дитинства.</a:t>
            </a:r>
            <a:endParaRPr lang="uk-UA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60032" y="975779"/>
            <a:ext cx="419647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Антуан де </a:t>
            </a:r>
            <a:r>
              <a:rPr lang="ru-RU" sz="2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Сент</a:t>
            </a:r>
            <a:r>
              <a:rPr lang="ru-RU" sz="2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– </a:t>
            </a:r>
            <a:r>
              <a:rPr lang="ru-RU" sz="2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Екзюпері</a:t>
            </a:r>
            <a:r>
              <a:rPr lang="ru-RU" sz="2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ru-RU" sz="2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19901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 l="7004" t="18969" r="9112" b="77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84976" cy="5813899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uk-UA" sz="3200" b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Мета:</a:t>
            </a:r>
            <a:endParaRPr lang="ru-RU" sz="3200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  <a:p>
            <a:pPr lvl="0">
              <a:lnSpc>
                <a:spcPct val="110000"/>
              </a:lnSpc>
            </a:pPr>
            <a:endParaRPr lang="uk-UA" b="1" dirty="0" smtClean="0"/>
          </a:p>
          <a:p>
            <a:pPr lvl="0" algn="just">
              <a:lnSpc>
                <a:spcPct val="110000"/>
              </a:lnSpc>
            </a:pPr>
            <a:r>
              <a:rPr lang="uk-UA" sz="2400" b="1" dirty="0" smtClean="0">
                <a:solidFill>
                  <a:srgbClr val="00B050"/>
                </a:solidFill>
              </a:rPr>
              <a:t>навчальна</a:t>
            </a:r>
            <a:r>
              <a:rPr lang="uk-UA" sz="2400" b="1" dirty="0">
                <a:solidFill>
                  <a:srgbClr val="00B050"/>
                </a:solidFill>
              </a:rPr>
              <a:t>: </a:t>
            </a:r>
            <a:r>
              <a:rPr lang="uk-UA" sz="2400" b="1" dirty="0">
                <a:solidFill>
                  <a:schemeClr val="accent4">
                    <a:lumMod val="75000"/>
                  </a:schemeClr>
                </a:solidFill>
              </a:rPr>
              <a:t>систематизувати знання учнів 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</a:rPr>
              <a:t>про  </a:t>
            </a:r>
            <a:r>
              <a:rPr lang="uk-UA" sz="2400" b="1" dirty="0">
                <a:solidFill>
                  <a:schemeClr val="accent4">
                    <a:lumMod val="75000"/>
                  </a:schemeClr>
                </a:solidFill>
              </a:rPr>
              <a:t>повість «Пригоди Тома </a:t>
            </a:r>
            <a:r>
              <a:rPr lang="uk-UA" sz="2400" b="1" dirty="0" err="1">
                <a:solidFill>
                  <a:schemeClr val="accent4">
                    <a:lumMod val="75000"/>
                  </a:schemeClr>
                </a:solidFill>
              </a:rPr>
              <a:t>Сойєра</a:t>
            </a:r>
            <a:r>
              <a:rPr lang="uk-UA" sz="2400" b="1" dirty="0">
                <a:solidFill>
                  <a:schemeClr val="accent4">
                    <a:lumMod val="75000"/>
                  </a:schemeClr>
                </a:solidFill>
              </a:rPr>
              <a:t>» М. </a:t>
            </a:r>
            <a:r>
              <a:rPr lang="uk-UA" sz="2400" b="1" smtClean="0">
                <a:solidFill>
                  <a:schemeClr val="accent4">
                    <a:lumMod val="75000"/>
                  </a:schemeClr>
                </a:solidFill>
              </a:rPr>
              <a:t>Твена,  </a:t>
            </a:r>
            <a:r>
              <a:rPr lang="uk-UA" sz="2400" b="1" dirty="0">
                <a:solidFill>
                  <a:schemeClr val="accent4">
                    <a:lumMod val="75000"/>
                  </a:schemeClr>
                </a:solidFill>
              </a:rPr>
              <a:t>удосконалювати навички </a:t>
            </a:r>
            <a:r>
              <a:rPr lang="uk-UA" sz="2400" b="1" dirty="0" smtClean="0">
                <a:solidFill>
                  <a:schemeClr val="accent4">
                    <a:lumMod val="75000"/>
                  </a:schemeClr>
                </a:solidFill>
              </a:rPr>
              <a:t>осмисленого читання, </a:t>
            </a:r>
            <a:r>
              <a:rPr lang="uk-UA" sz="2400" b="1" dirty="0">
                <a:solidFill>
                  <a:schemeClr val="accent4">
                    <a:lumMod val="75000"/>
                  </a:schemeClr>
                </a:solidFill>
              </a:rPr>
              <a:t>розкрити причини популярності його творів;</a:t>
            </a:r>
            <a:endParaRPr lang="ru-RU" sz="2400" b="1" dirty="0">
              <a:solidFill>
                <a:schemeClr val="accent4">
                  <a:lumMod val="75000"/>
                </a:schemeClr>
              </a:solidFill>
            </a:endParaRPr>
          </a:p>
          <a:p>
            <a:pPr algn="just">
              <a:lnSpc>
                <a:spcPct val="110000"/>
              </a:lnSpc>
            </a:pPr>
            <a:r>
              <a:rPr lang="uk-UA" sz="2400" b="1" dirty="0"/>
              <a:t> </a:t>
            </a:r>
            <a:endParaRPr lang="ru-RU" sz="2400" b="1" dirty="0"/>
          </a:p>
          <a:p>
            <a:pPr lvl="0" algn="just">
              <a:lnSpc>
                <a:spcPct val="110000"/>
              </a:lnSpc>
            </a:pPr>
            <a:r>
              <a:rPr lang="uk-UA" sz="2400" b="1" dirty="0">
                <a:solidFill>
                  <a:srgbClr val="FFFF00"/>
                </a:solidFill>
              </a:rPr>
              <a:t>розвивальна: </a:t>
            </a:r>
            <a:r>
              <a:rPr lang="uk-UA" sz="2400" b="1" dirty="0"/>
              <a:t>розвивати логічне й образне </a:t>
            </a:r>
            <a:r>
              <a:rPr lang="uk-UA" sz="2400" b="1" dirty="0" smtClean="0"/>
              <a:t>мислення,</a:t>
            </a:r>
            <a:endParaRPr lang="ru-RU" sz="2400" b="1" dirty="0"/>
          </a:p>
          <a:p>
            <a:pPr algn="just">
              <a:lnSpc>
                <a:spcPct val="110000"/>
              </a:lnSpc>
            </a:pPr>
            <a:r>
              <a:rPr lang="uk-UA" sz="2400" b="1" dirty="0"/>
              <a:t>творче </a:t>
            </a:r>
            <a:r>
              <a:rPr lang="uk-UA" sz="2400" b="1" dirty="0" smtClean="0"/>
              <a:t>уявлення, </a:t>
            </a:r>
            <a:r>
              <a:rPr lang="uk-UA" sz="2400" b="1" dirty="0"/>
              <a:t>уміння застосовувати сучасні інформаційно-комунікаційні технології, працювати у команді, висловлювати й аргументувати свою точку зору;</a:t>
            </a:r>
            <a:endParaRPr lang="ru-RU" sz="2400" b="1" dirty="0"/>
          </a:p>
          <a:p>
            <a:pPr algn="just">
              <a:lnSpc>
                <a:spcPct val="110000"/>
              </a:lnSpc>
            </a:pPr>
            <a:r>
              <a:rPr lang="uk-UA" sz="2400" b="1" dirty="0"/>
              <a:t> </a:t>
            </a:r>
            <a:endParaRPr lang="ru-RU" sz="1000" b="1" dirty="0"/>
          </a:p>
          <a:p>
            <a:pPr lvl="0" algn="just">
              <a:lnSpc>
                <a:spcPct val="110000"/>
              </a:lnSpc>
            </a:pPr>
            <a:r>
              <a:rPr lang="uk-UA" sz="2400" b="1" dirty="0">
                <a:solidFill>
                  <a:srgbClr val="FF0000"/>
                </a:solidFill>
              </a:rPr>
              <a:t>виховна: </a:t>
            </a:r>
            <a:r>
              <a:rPr lang="uk-UA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формувати інформаційну компетентність в контексті інтегрованого </a:t>
            </a:r>
            <a:r>
              <a:rPr lang="uk-UA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уроку, </a:t>
            </a:r>
            <a:r>
              <a:rPr lang="uk-UA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оптимістичний світогляд, здійснювати профілактику шкідливих звичок (куріння).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2578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Картинки по запросу &quot;радуга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74" r="1955"/>
          <a:stretch/>
        </p:blipFill>
        <p:spPr bwMode="auto">
          <a:xfrm rot="10800000">
            <a:off x="0" y="1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188640"/>
            <a:ext cx="878497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600" b="1" cap="all" spc="304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  <a:r>
              <a:rPr lang="ru-RU" sz="6600" b="1" cap="all" spc="304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е</a:t>
            </a:r>
            <a:r>
              <a:rPr lang="ru-RU" sz="6600" b="1" cap="all" spc="304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F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</a:t>
            </a:r>
            <a:r>
              <a:rPr lang="ru-RU" sz="6600" b="1" cap="all" spc="304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е</a:t>
            </a:r>
            <a:r>
              <a:rPr lang="ru-RU" sz="6600" b="1" cap="all" spc="304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л</a:t>
            </a:r>
            <a:r>
              <a:rPr lang="ru-RU" sz="6600" b="1" cap="all" spc="304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</a:t>
            </a:r>
            <a:r>
              <a:rPr lang="ru-RU" sz="6600" b="1" cap="all" spc="304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а</a:t>
            </a:r>
            <a:endParaRPr lang="ru-RU" sz="6600" b="1" cap="all" spc="304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 rot="16200000">
            <a:off x="-1153506" y="3969932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spc="360" dirty="0" smtClean="0"/>
              <a:t>ВЕСЕЛИЙ</a:t>
            </a:r>
            <a:endParaRPr lang="ru-RU" sz="3600" b="1" spc="360" dirty="0"/>
          </a:p>
        </p:txBody>
      </p:sp>
      <p:sp>
        <p:nvSpPr>
          <p:cNvPr id="9" name="TextBox 8"/>
          <p:cNvSpPr txBox="1"/>
          <p:nvPr/>
        </p:nvSpPr>
        <p:spPr>
          <a:xfrm rot="16200000">
            <a:off x="286654" y="3998052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spc="360" dirty="0" smtClean="0"/>
              <a:t>ТВОРЧИЙ</a:t>
            </a:r>
            <a:endParaRPr lang="ru-RU" sz="3600" b="1" spc="360" dirty="0"/>
          </a:p>
        </p:txBody>
      </p:sp>
      <p:sp>
        <p:nvSpPr>
          <p:cNvPr id="10" name="TextBox 9"/>
          <p:cNvSpPr txBox="1"/>
          <p:nvPr/>
        </p:nvSpPr>
        <p:spPr>
          <a:xfrm rot="16200000">
            <a:off x="948422" y="3812222"/>
            <a:ext cx="5445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spc="360" dirty="0" smtClean="0"/>
              <a:t>ГРАЙЛИВИЙ</a:t>
            </a:r>
            <a:endParaRPr lang="ru-RU" sz="3600" b="1" spc="360" dirty="0"/>
          </a:p>
        </p:txBody>
      </p:sp>
      <p:sp>
        <p:nvSpPr>
          <p:cNvPr id="11" name="TextBox 10"/>
          <p:cNvSpPr txBox="1"/>
          <p:nvPr/>
        </p:nvSpPr>
        <p:spPr>
          <a:xfrm rot="16200000">
            <a:off x="3310991" y="4113945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spc="360" dirty="0" smtClean="0"/>
              <a:t>ДУШЕВНИЙ</a:t>
            </a:r>
            <a:endParaRPr lang="ru-RU" sz="3600" b="1" spc="360" dirty="0"/>
          </a:p>
        </p:txBody>
      </p:sp>
      <p:sp>
        <p:nvSpPr>
          <p:cNvPr id="12" name="TextBox 11"/>
          <p:cNvSpPr txBox="1"/>
          <p:nvPr/>
        </p:nvSpPr>
        <p:spPr>
          <a:xfrm rot="16200000">
            <a:off x="3828739" y="3884229"/>
            <a:ext cx="5301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spc="360" dirty="0" smtClean="0"/>
              <a:t>ІНТЕЛЕКТУАЛЬНИЙ</a:t>
            </a:r>
            <a:endParaRPr lang="ru-RU" sz="3600" b="1" spc="360" dirty="0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5255207" y="411394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spc="360" dirty="0" smtClean="0"/>
              <a:t>СПОКІЙНИЙ</a:t>
            </a:r>
            <a:endParaRPr lang="ru-RU" sz="3600" b="1" spc="360" dirty="0"/>
          </a:p>
        </p:txBody>
      </p:sp>
      <p:sp>
        <p:nvSpPr>
          <p:cNvPr id="14" name="TextBox 13"/>
          <p:cNvSpPr txBox="1"/>
          <p:nvPr/>
        </p:nvSpPr>
        <p:spPr>
          <a:xfrm rot="16200000">
            <a:off x="5939283" y="3998051"/>
            <a:ext cx="46805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spc="360" dirty="0" smtClean="0"/>
              <a:t>САМОКРИТИЧНИЙ</a:t>
            </a:r>
            <a:endParaRPr lang="ru-RU" sz="3600" b="1" spc="360" dirty="0"/>
          </a:p>
        </p:txBody>
      </p:sp>
      <p:sp>
        <p:nvSpPr>
          <p:cNvPr id="15" name="Прямоугольник 1"/>
          <p:cNvSpPr/>
          <p:nvPr/>
        </p:nvSpPr>
        <p:spPr>
          <a:xfrm>
            <a:off x="-18768" y="44624"/>
            <a:ext cx="916276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Всі ми родом із дитинства.</a:t>
            </a:r>
            <a:endParaRPr lang="uk-UA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6" name="Прямоугольник 2"/>
          <p:cNvSpPr/>
          <p:nvPr/>
        </p:nvSpPr>
        <p:spPr>
          <a:xfrm>
            <a:off x="4860032" y="975779"/>
            <a:ext cx="419647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Антуан де </a:t>
            </a:r>
            <a:r>
              <a:rPr lang="ru-RU" sz="2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Сент</a:t>
            </a:r>
            <a:r>
              <a:rPr lang="ru-RU" sz="2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– </a:t>
            </a:r>
            <a:r>
              <a:rPr lang="ru-RU" sz="2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Екзюпері</a:t>
            </a:r>
            <a:r>
              <a:rPr lang="ru-RU" sz="20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.</a:t>
            </a:r>
            <a:endParaRPr lang="ru-RU" sz="2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10849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56238"/>
            <a:ext cx="9252520" cy="69142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57044" y="-171400"/>
            <a:ext cx="285097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КОТИ</a:t>
            </a:r>
            <a:endParaRPr lang="ru-RU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9361249">
            <a:off x="-19704" y="663041"/>
            <a:ext cx="26537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Команда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811860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6067" y="0"/>
            <a:ext cx="9267571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95736" y="147189"/>
            <a:ext cx="526310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МИ ТА КОЛА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9361249">
            <a:off x="-200230" y="475871"/>
            <a:ext cx="26537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Команда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221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358" t="21492" r="16269" b="7065"/>
          <a:stretch/>
        </p:blipFill>
        <p:spPr>
          <a:xfrm>
            <a:off x="1" y="1"/>
            <a:ext cx="9144000" cy="691682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 rot="19361249">
            <a:off x="-200230" y="475871"/>
            <a:ext cx="26537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Команда</a:t>
            </a:r>
            <a:endParaRPr lang="ru-RU" sz="4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269" y="5737638"/>
            <a:ext cx="355148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КОМЕТА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8813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83568" y="0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/>
              <a:t>«Хронологічна відео-лінійка</a:t>
            </a:r>
            <a:r>
              <a:rPr lang="uk-UA" b="1" dirty="0" smtClean="0"/>
              <a:t>»:</a:t>
            </a:r>
          </a:p>
          <a:p>
            <a:r>
              <a:rPr lang="uk-UA" u="sng" dirty="0">
                <a:hlinkClick r:id="rId3"/>
              </a:rPr>
              <a:t>https://</a:t>
            </a:r>
            <a:r>
              <a:rPr lang="uk-UA" u="sng" dirty="0" smtClean="0">
                <a:hlinkClick r:id="rId3"/>
              </a:rPr>
              <a:t>learningapps.org/3251670</a:t>
            </a:r>
            <a:r>
              <a:rPr lang="uk-UA" b="1" dirty="0" smtClean="0">
                <a:hlinkClick r:id="rId3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95945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Том\Том Сойєр\книга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4443" y="0"/>
            <a:ext cx="49257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:\Том\Том Сойєр\втеча.jpg">
            <a:hlinkClick r:id="rId4"/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53" r="3267"/>
          <a:stretch/>
        </p:blipFill>
        <p:spPr bwMode="auto">
          <a:xfrm>
            <a:off x="4019837" y="0"/>
            <a:ext cx="5124163" cy="3398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:\Том\Том Сойєр\печера.jpg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821"/>
          <a:stretch/>
        </p:blipFill>
        <p:spPr bwMode="auto">
          <a:xfrm>
            <a:off x="3956102" y="3398180"/>
            <a:ext cx="5205304" cy="3459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019837" y="6375"/>
            <a:ext cx="51415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>
                <a:hlinkClick r:id="rId4"/>
              </a:rPr>
              <a:t>https://www.jigsawplanet.com/?rc=play&amp;pid=31b97ac4481c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 rot="20857649">
            <a:off x="2068966" y="182797"/>
            <a:ext cx="3436808" cy="12056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72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Пазли</a:t>
            </a:r>
            <a:endParaRPr lang="ru-RU" sz="7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94443" y="6194294"/>
            <a:ext cx="405054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>
                <a:hlinkClick r:id="rId2"/>
              </a:rPr>
              <a:t>https://www.jigsawplanet.com/?rc=play&amp;pid=21f70e8ab4a3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96672" y="3429000"/>
            <a:ext cx="51241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>
                <a:hlinkClick r:id="rId6"/>
              </a:rPr>
              <a:t>https://www.jigsawplanet.com/?rc=play&amp;pid=2b15c870e6ee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08947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 rotWithShape="1">
          <a:blip r:embed="rId2"/>
          <a:srcRect l="14148" t="7631" r="21034" b="30726"/>
          <a:stretch/>
        </p:blipFill>
        <p:spPr bwMode="auto">
          <a:xfrm>
            <a:off x="0" y="1"/>
            <a:ext cx="9144000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076056" y="0"/>
            <a:ext cx="27431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Філворд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91603" y="1471478"/>
            <a:ext cx="48600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u="sng" dirty="0">
                <a:hlinkClick r:id="rId3"/>
              </a:rPr>
              <a:t>https://learningapps.org/display?v=pnsujkf0c20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9189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376068">
            <a:off x="205064" y="1265335"/>
            <a:ext cx="3823519" cy="3933233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341013" y="0"/>
            <a:ext cx="3893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Хмарки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слів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92998">
            <a:off x="4968704" y="1319329"/>
            <a:ext cx="3652244" cy="392535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90"/>
          <a:stretch/>
        </p:blipFill>
        <p:spPr>
          <a:xfrm>
            <a:off x="2630307" y="2783014"/>
            <a:ext cx="4090512" cy="3925561"/>
          </a:xfrm>
          <a:prstGeom prst="rect">
            <a:avLst/>
          </a:prstGeom>
        </p:spPr>
      </p:pic>
      <p:sp>
        <p:nvSpPr>
          <p:cNvPr id="3" name="TextBox 2">
            <a:hlinkClick r:id="rId5"/>
          </p:cNvPr>
          <p:cNvSpPr txBox="1"/>
          <p:nvPr/>
        </p:nvSpPr>
        <p:spPr>
          <a:xfrm>
            <a:off x="6686614" y="730633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5"/>
              </a:rPr>
              <a:t>https://wordart.com</a:t>
            </a:r>
            <a:endParaRPr lang="uk-UA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27979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251BAB"/>
                </a:solidFill>
              </a:rPr>
              <a:t>Дякуємо</a:t>
            </a:r>
            <a:r>
              <a:rPr lang="uk-UA" sz="3600" b="1" dirty="0" smtClean="0"/>
              <a:t> </a:t>
            </a:r>
            <a:r>
              <a:rPr lang="uk-UA" sz="3600" b="1" dirty="0" smtClean="0">
                <a:solidFill>
                  <a:srgbClr val="00B0F0"/>
                </a:solidFill>
              </a:rPr>
              <a:t>Тому </a:t>
            </a:r>
            <a:r>
              <a:rPr lang="uk-UA" sz="3600" b="1" dirty="0" err="1" smtClean="0">
                <a:solidFill>
                  <a:srgbClr val="00B0F0"/>
                </a:solidFill>
              </a:rPr>
              <a:t>Сойєру</a:t>
            </a:r>
            <a:r>
              <a:rPr lang="uk-UA" sz="3600" b="1" dirty="0" smtClean="0">
                <a:solidFill>
                  <a:srgbClr val="00B0F0"/>
                </a:solidFill>
              </a:rPr>
              <a:t>: </a:t>
            </a:r>
          </a:p>
          <a:p>
            <a:pPr indent="2327275"/>
            <a:r>
              <a:rPr lang="uk-UA" sz="3600" b="1" dirty="0" smtClean="0"/>
              <a:t>він допоміг нам зрозуміти … </a:t>
            </a:r>
            <a:endParaRPr lang="ru-RU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467544" y="270892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251BAB"/>
                </a:solidFill>
              </a:rPr>
              <a:t>Дякуємо</a:t>
            </a:r>
            <a:r>
              <a:rPr lang="uk-UA" sz="3600" b="1" dirty="0" smtClean="0"/>
              <a:t> </a:t>
            </a:r>
            <a:r>
              <a:rPr lang="uk-UA" sz="3600" b="1" dirty="0" err="1" smtClean="0">
                <a:solidFill>
                  <a:srgbClr val="00B0F0"/>
                </a:solidFill>
              </a:rPr>
              <a:t>Беккі</a:t>
            </a:r>
            <a:r>
              <a:rPr lang="uk-UA" sz="3600" b="1" dirty="0" smtClean="0">
                <a:solidFill>
                  <a:srgbClr val="00B0F0"/>
                </a:solidFill>
              </a:rPr>
              <a:t> </a:t>
            </a:r>
            <a:r>
              <a:rPr lang="uk-UA" sz="3600" b="1" dirty="0" err="1" smtClean="0">
                <a:solidFill>
                  <a:srgbClr val="00B0F0"/>
                </a:solidFill>
              </a:rPr>
              <a:t>Течер</a:t>
            </a:r>
            <a:r>
              <a:rPr lang="uk-UA" sz="3600" b="1" dirty="0" smtClean="0">
                <a:solidFill>
                  <a:srgbClr val="00B0F0"/>
                </a:solidFill>
              </a:rPr>
              <a:t>: </a:t>
            </a:r>
          </a:p>
          <a:p>
            <a:pPr indent="2327275"/>
            <a:r>
              <a:rPr lang="uk-UA" sz="3600" b="1" dirty="0" smtClean="0"/>
              <a:t>вона навчила нас … </a:t>
            </a:r>
            <a:endParaRPr lang="ru-RU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4725144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251BAB"/>
                </a:solidFill>
              </a:rPr>
              <a:t>Дякуємо</a:t>
            </a:r>
            <a:r>
              <a:rPr lang="uk-UA" sz="3600" b="1" dirty="0" smtClean="0"/>
              <a:t> </a:t>
            </a:r>
            <a:r>
              <a:rPr lang="uk-UA" sz="3600" b="1" dirty="0" smtClean="0">
                <a:solidFill>
                  <a:srgbClr val="00B0F0"/>
                </a:solidFill>
              </a:rPr>
              <a:t>Марку Твену: </a:t>
            </a:r>
          </a:p>
          <a:p>
            <a:pPr indent="2327275"/>
            <a:r>
              <a:rPr lang="uk-UA" sz="3600" b="1" dirty="0" smtClean="0"/>
              <a:t>він подарував нам  … 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xmlns="" val="4180052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8842" y="332656"/>
            <a:ext cx="734380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Домашнє</a:t>
            </a:r>
            <a:r>
              <a:rPr lang="ru-RU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uk-UA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завдання</a:t>
            </a:r>
            <a:endParaRPr lang="uk-UA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1472" y="1714488"/>
            <a:ext cx="81439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4400" b="1" dirty="0" smtClean="0">
                <a:solidFill>
                  <a:srgbClr val="0033CC"/>
                </a:solidFill>
              </a:rPr>
              <a:t>Написати </a:t>
            </a:r>
            <a:r>
              <a:rPr lang="uk-UA" sz="4400" b="1" i="1" u="sng" dirty="0" smtClean="0">
                <a:solidFill>
                  <a:srgbClr val="006600"/>
                </a:solidFill>
              </a:rPr>
              <a:t>лист</a:t>
            </a:r>
            <a:r>
              <a:rPr lang="uk-UA" sz="4400" b="1" dirty="0" smtClean="0">
                <a:solidFill>
                  <a:srgbClr val="0033CC"/>
                </a:solidFill>
              </a:rPr>
              <a:t> одному із героїв </a:t>
            </a:r>
            <a:r>
              <a:rPr lang="uk-UA" sz="4400" b="1" dirty="0" smtClean="0">
                <a:solidFill>
                  <a:schemeClr val="tx2">
                    <a:lumMod val="75000"/>
                  </a:schemeClr>
                </a:solidFill>
              </a:rPr>
              <a:t>повісті </a:t>
            </a:r>
          </a:p>
          <a:p>
            <a:pPr algn="ctr">
              <a:lnSpc>
                <a:spcPct val="150000"/>
              </a:lnSpc>
            </a:pPr>
            <a:r>
              <a:rPr lang="uk-UA" sz="4400" b="1" dirty="0" smtClean="0">
                <a:solidFill>
                  <a:srgbClr val="C00000"/>
                </a:solidFill>
              </a:rPr>
              <a:t>Марка Твена </a:t>
            </a:r>
          </a:p>
          <a:p>
            <a:pPr algn="ctr">
              <a:lnSpc>
                <a:spcPct val="150000"/>
              </a:lnSpc>
            </a:pPr>
            <a:r>
              <a:rPr lang="uk-UA" sz="4400" b="1" dirty="0" err="1" smtClean="0">
                <a:solidFill>
                  <a:srgbClr val="FF0000"/>
                </a:solidFill>
              </a:rPr>
              <a:t>“Пригоди</a:t>
            </a:r>
            <a:r>
              <a:rPr lang="uk-UA" sz="4400" b="1" dirty="0" smtClean="0">
                <a:solidFill>
                  <a:srgbClr val="FF0000"/>
                </a:solidFill>
              </a:rPr>
              <a:t> Тома </a:t>
            </a:r>
            <a:r>
              <a:rPr lang="uk-UA" sz="4400" b="1" dirty="0" err="1" smtClean="0">
                <a:solidFill>
                  <a:srgbClr val="FF0000"/>
                </a:solidFill>
              </a:rPr>
              <a:t>Сойєра”</a:t>
            </a:r>
            <a:endParaRPr lang="uk-UA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456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9751950">
            <a:off x="180750" y="834786"/>
            <a:ext cx="30005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QR-</a:t>
            </a:r>
            <a:r>
              <a:rPr lang="uk-UA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коди</a:t>
            </a:r>
            <a:endParaRPr lang="ru-RU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16216" y="260648"/>
            <a:ext cx="23120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qrcodes.com.ua</a:t>
            </a:r>
            <a:endParaRPr lang="uk-UA" dirty="0" smtClean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622524" y="893608"/>
            <a:ext cx="2256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 </a:t>
            </a:r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місце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2" y="2815959"/>
            <a:ext cx="24471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ІІ </a:t>
            </a:r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місце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144233" y="2810004"/>
            <a:ext cx="2637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ІІІ </a:t>
            </a:r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місце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98217" y="2060848"/>
            <a:ext cx="1905000" cy="1905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3965848"/>
            <a:ext cx="1905000" cy="1905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47970" y="3965848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240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5097"/>
            <a:ext cx="2143125" cy="295275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9058" y="2048249"/>
            <a:ext cx="3493510" cy="21728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9056" y="4221088"/>
            <a:ext cx="3424943" cy="270809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08729" y="25096"/>
            <a:ext cx="3635272" cy="203575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4113" y="4334873"/>
            <a:ext cx="3450430" cy="25231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52536" y="4501449"/>
            <a:ext cx="3168352" cy="23762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7502" y="2792543"/>
            <a:ext cx="2619375" cy="174307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88857" y="0"/>
            <a:ext cx="3419872" cy="206084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680" y="2048249"/>
            <a:ext cx="4027378" cy="231553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18918" y="38147"/>
            <a:ext cx="8424936" cy="6081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4400" b="1" dirty="0" smtClean="0">
                <a:solidFill>
                  <a:srgbClr val="FFFF00"/>
                </a:solidFill>
              </a:rPr>
              <a:t>Твір вчить у будь – яких складних ситуаціях залишатися оптимістом, зберігати спокій, бути готовим прийти на допомогу, уміти радіти із звичайних речей.</a:t>
            </a:r>
            <a:endParaRPr lang="ru-RU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583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8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693</TotalTime>
  <Words>221</Words>
  <Application>Microsoft Office PowerPoint</Application>
  <PresentationFormat>Экран (4:3)</PresentationFormat>
  <Paragraphs>60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Бінарний урок зарубіжної літератури та основ інформатики Урок-конкурс на звання «Найкращий читач повісті Марка Твена «Пригоди Тома Сойєра»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Бінарний урок зарубіжної літератури та інформатики Урок – конкурс «Найкращий знавець повісті М.Твена «Пригоди Тома Сойєра»</dc:title>
  <dc:creator>1</dc:creator>
  <cp:lastModifiedBy>k1</cp:lastModifiedBy>
  <cp:revision>55</cp:revision>
  <dcterms:created xsi:type="dcterms:W3CDTF">2020-02-06T20:52:57Z</dcterms:created>
  <dcterms:modified xsi:type="dcterms:W3CDTF">2025-09-09T13:54:47Z</dcterms:modified>
</cp:coreProperties>
</file>